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JPG" ContentType="image/.jpg"/>
  <Default Extension="vml" ContentType="application/vnd.openxmlformats-officedocument.vmlDrawing"/>
  <Default Extension="xlsx" ContentType="application/vnd.openxmlformats-officedocument.spreadsheetml.sheet"/>
  <Default Extension="bin" ContentType="application/vnd.openxmlformats-officedocument.oleObject"/>
  <Default Extension="emf" ContentType="image/x-emf"/>
  <Default Extension="png" ContentType="image/png"/>
  <Default Extension="wdp" ContentType="image/vnd.ms-photo"/>
  <Default Extension="gif" ContentType="image/gif"/>
  <Default Extension="mp4" ContentType="video/mp4"/>
  <Default Extension="rels" ContentType="application/vnd.openxmlformats-package.relationships+xml"/>
  <Override PartName="/customXml/itemProps10.xml" ContentType="application/vnd.openxmlformats-officedocument.customXmlProperties+xml"/>
  <Override PartName="/customXml/itemProps11.xml" ContentType="application/vnd.openxmlformats-officedocument.customXmlProperties+xml"/>
  <Override PartName="/customXml/itemProps9.xml" ContentType="application/vnd.openxmlformats-officedocument.customXmlPropertie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harts/chart1.xml" ContentType="application/vnd.openxmlformats-officedocument.drawingml.chart+xml"/>
  <Override PartName="/ppt/charts/colors1.xml" ContentType="application/vnd.ms-office.chartcolorstyle+xml"/>
  <Override PartName="/ppt/charts/style1.xml" ContentType="application/vnd.ms-office.chartstyle+xml"/>
  <Override PartName="/ppt/diagrams/colors1.xml" ContentType="application/vnd.openxmlformats-officedocument.drawingml.diagramColors+xml"/>
  <Override PartName="/ppt/diagrams/colors2.xml" ContentType="application/vnd.openxmlformats-officedocument.drawingml.diagramColors+xml"/>
  <Override PartName="/ppt/diagrams/colors3.xml" ContentType="application/vnd.openxmlformats-officedocument.drawingml.diagramColors+xml"/>
  <Override PartName="/ppt/diagrams/colors4.xml" ContentType="application/vnd.openxmlformats-officedocument.drawingml.diagramColors+xml"/>
  <Override PartName="/ppt/diagrams/data1.xml" ContentType="application/vnd.openxmlformats-officedocument.drawingml.diagramData+xml"/>
  <Override PartName="/ppt/diagrams/data2.xml" ContentType="application/vnd.openxmlformats-officedocument.drawingml.diagramData+xml"/>
  <Override PartName="/ppt/diagrams/data3.xml" ContentType="application/vnd.openxmlformats-officedocument.drawingml.diagramData+xml"/>
  <Override PartName="/ppt/diagrams/data4.xml" ContentType="application/vnd.openxmlformats-officedocument.drawingml.diagramData+xml"/>
  <Override PartName="/ppt/diagrams/drawing1.xml" ContentType="application/vnd.ms-office.drawingml.diagramDrawing+xml"/>
  <Override PartName="/ppt/diagrams/drawing2.xml" ContentType="application/vnd.ms-office.drawingml.diagramDrawing+xml"/>
  <Override PartName="/ppt/diagrams/drawing3.xml" ContentType="application/vnd.ms-office.drawingml.diagramDrawing+xml"/>
  <Override PartName="/ppt/diagrams/drawing4.xml" ContentType="application/vnd.ms-office.drawingml.diagramDrawing+xml"/>
  <Override PartName="/ppt/diagrams/layout1.xml" ContentType="application/vnd.openxmlformats-officedocument.drawingml.diagramLayout+xml"/>
  <Override PartName="/ppt/diagrams/layout2.xml" ContentType="application/vnd.openxmlformats-officedocument.drawingml.diagramLayout+xml"/>
  <Override PartName="/ppt/diagrams/layout3.xml" ContentType="application/vnd.openxmlformats-officedocument.drawingml.diagramLayout+xml"/>
  <Override PartName="/ppt/diagrams/layout4.xml" ContentType="application/vnd.openxmlformats-officedocument.drawingml.diagramLayout+xml"/>
  <Override PartName="/ppt/diagrams/quickStyle1.xml" ContentType="application/vnd.openxmlformats-officedocument.drawingml.diagramStyle+xml"/>
  <Override PartName="/ppt/diagrams/quickStyle2.xml" ContentType="application/vnd.openxmlformats-officedocument.drawingml.diagramStyle+xml"/>
  <Override PartName="/ppt/diagrams/quickStyle3.xml" ContentType="application/vnd.openxmlformats-officedocument.drawingml.diagramStyle+xml"/>
  <Override PartName="/ppt/diagrams/quickStyle4.xml" ContentType="application/vnd.openxmlformats-officedocument.drawingml.diagramStyle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Override1.xml" ContentType="application/vnd.openxmlformats-officedocument.themeOverrid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58" r:id="rId3"/>
  </p:sldMasterIdLst>
  <p:notesMasterIdLst>
    <p:notesMasterId r:id="rId10"/>
  </p:notesMasterIdLst>
  <p:sldIdLst>
    <p:sldId id="16777214" r:id="rId4"/>
    <p:sldId id="16766883" r:id="rId5"/>
    <p:sldId id="16766874" r:id="rId6"/>
    <p:sldId id="16766854" r:id="rId7"/>
    <p:sldId id="16766873" r:id="rId8"/>
    <p:sldId id="16766875" r:id="rId9"/>
    <p:sldId id="16766872" r:id="rId11"/>
    <p:sldId id="16766879" r:id="rId12"/>
    <p:sldId id="16766871" r:id="rId13"/>
    <p:sldId id="16766880" r:id="rId14"/>
    <p:sldId id="16766119" r:id="rId15"/>
    <p:sldId id="16766120" r:id="rId16"/>
    <p:sldId id="16766885" r:id="rId17"/>
    <p:sldId id="16766737" r:id="rId18"/>
    <p:sldId id="16773790" r:id="rId19"/>
    <p:sldId id="16773791" r:id="rId20"/>
    <p:sldId id="16777210" r:id="rId21"/>
    <p:sldId id="16777212" r:id="rId22"/>
    <p:sldId id="16777211" r:id="rId23"/>
    <p:sldId id="256" r:id="rId24"/>
    <p:sldId id="16766730" r:id="rId25"/>
    <p:sldId id="16766780" r:id="rId26"/>
    <p:sldId id="16766778" r:id="rId27"/>
    <p:sldId id="16766781" r:id="rId28"/>
    <p:sldId id="16766782" r:id="rId29"/>
    <p:sldId id="16766777" r:id="rId30"/>
    <p:sldId id="260" r:id="rId31"/>
    <p:sldId id="16142207" r:id="rId32"/>
    <p:sldId id="16142308" r:id="rId33"/>
    <p:sldId id="16773806" r:id="rId34"/>
    <p:sldId id="16773796" r:id="rId35"/>
    <p:sldId id="16773798" r:id="rId36"/>
    <p:sldId id="16773810" r:id="rId37"/>
    <p:sldId id="16773809" r:id="rId38"/>
    <p:sldId id="16773808" r:id="rId39"/>
    <p:sldId id="16773811" r:id="rId40"/>
    <p:sldId id="16777215" r:id="rId41"/>
    <p:sldId id="257" r:id="rId42"/>
    <p:sldId id="263" r:id="rId43"/>
    <p:sldId id="258" r:id="rId44"/>
    <p:sldId id="16773794" r:id="rId45"/>
    <p:sldId id="16766738" r:id="rId46"/>
  </p:sldIdLst>
  <p:sldSz cx="12192000" cy="6858000"/>
  <p:notesSz cx="6797675" cy="992632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2CEEF"/>
    <a:srgbClr val="86867A"/>
    <a:srgbClr val="FFE5F8"/>
    <a:srgbClr val="BDD7EE"/>
    <a:srgbClr val="CAEDFB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8382" autoAdjust="0"/>
    <p:restoredTop sz="94397" autoAdjust="0"/>
  </p:normalViewPr>
  <p:slideViewPr>
    <p:cSldViewPr snapToGrid="0">
      <p:cViewPr varScale="1">
        <p:scale>
          <a:sx n="70" d="100"/>
          <a:sy n="70" d="100"/>
        </p:scale>
        <p:origin x="792" y="52"/>
      </p:cViewPr>
      <p:guideLst/>
    </p:cSldViewPr>
  </p:slideViewPr>
  <p:outlineViewPr>
    <p:cViewPr>
      <p:scale>
        <a:sx n="33" d="100"/>
        <a:sy n="33" d="100"/>
      </p:scale>
      <p:origin x="0" y="-2514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708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2" Type="http://schemas.openxmlformats.org/officeDocument/2006/relationships/customXml" Target="../customXml/item3.xml"/><Relationship Id="rId51" Type="http://schemas.openxmlformats.org/officeDocument/2006/relationships/customXml" Target="../customXml/item2.xml"/><Relationship Id="rId50" Type="http://schemas.openxmlformats.org/officeDocument/2006/relationships/customXml" Target="../customXml/item1.xml"/><Relationship Id="rId5" Type="http://schemas.openxmlformats.org/officeDocument/2006/relationships/slide" Target="slides/slide2.xml"/><Relationship Id="rId49" Type="http://schemas.openxmlformats.org/officeDocument/2006/relationships/tableStyles" Target="tableStyles.xml"/><Relationship Id="rId48" Type="http://schemas.openxmlformats.org/officeDocument/2006/relationships/viewProps" Target="viewProps.xml"/><Relationship Id="rId47" Type="http://schemas.openxmlformats.org/officeDocument/2006/relationships/presProps" Target="presProps.xml"/><Relationship Id="rId46" Type="http://schemas.openxmlformats.org/officeDocument/2006/relationships/slide" Target="slides/slide42.xml"/><Relationship Id="rId45" Type="http://schemas.openxmlformats.org/officeDocument/2006/relationships/slide" Target="slides/slide41.xml"/><Relationship Id="rId44" Type="http://schemas.openxmlformats.org/officeDocument/2006/relationships/slide" Target="slides/slide40.xml"/><Relationship Id="rId43" Type="http://schemas.openxmlformats.org/officeDocument/2006/relationships/slide" Target="slides/slide39.xml"/><Relationship Id="rId42" Type="http://schemas.openxmlformats.org/officeDocument/2006/relationships/slide" Target="slides/slide38.xml"/><Relationship Id="rId41" Type="http://schemas.openxmlformats.org/officeDocument/2006/relationships/slide" Target="slides/slide37.xml"/><Relationship Id="rId40" Type="http://schemas.openxmlformats.org/officeDocument/2006/relationships/slide" Target="slides/slide36.xml"/><Relationship Id="rId4" Type="http://schemas.openxmlformats.org/officeDocument/2006/relationships/slide" Target="slides/slide1.xml"/><Relationship Id="rId39" Type="http://schemas.openxmlformats.org/officeDocument/2006/relationships/slide" Target="slides/slide35.xml"/><Relationship Id="rId38" Type="http://schemas.openxmlformats.org/officeDocument/2006/relationships/slide" Target="slides/slide34.xml"/><Relationship Id="rId37" Type="http://schemas.openxmlformats.org/officeDocument/2006/relationships/slide" Target="slides/slide33.xml"/><Relationship Id="rId36" Type="http://schemas.openxmlformats.org/officeDocument/2006/relationships/slide" Target="slides/slide32.xml"/><Relationship Id="rId35" Type="http://schemas.openxmlformats.org/officeDocument/2006/relationships/slide" Target="slides/slide31.xml"/><Relationship Id="rId34" Type="http://schemas.openxmlformats.org/officeDocument/2006/relationships/slide" Target="slides/slide30.xml"/><Relationship Id="rId33" Type="http://schemas.openxmlformats.org/officeDocument/2006/relationships/slide" Target="slides/slide29.xml"/><Relationship Id="rId32" Type="http://schemas.openxmlformats.org/officeDocument/2006/relationships/slide" Target="slides/slide28.xml"/><Relationship Id="rId31" Type="http://schemas.openxmlformats.org/officeDocument/2006/relationships/slide" Target="slides/slide27.xml"/><Relationship Id="rId30" Type="http://schemas.openxmlformats.org/officeDocument/2006/relationships/slide" Target="slides/slide26.xml"/><Relationship Id="rId3" Type="http://schemas.openxmlformats.org/officeDocument/2006/relationships/slideMaster" Target="slideMasters/slideMaster2.xml"/><Relationship Id="rId29" Type="http://schemas.openxmlformats.org/officeDocument/2006/relationships/slide" Target="slides/slide25.xml"/><Relationship Id="rId28" Type="http://schemas.openxmlformats.org/officeDocument/2006/relationships/slide" Target="slides/slide24.xml"/><Relationship Id="rId27" Type="http://schemas.openxmlformats.org/officeDocument/2006/relationships/slide" Target="slides/slide23.xml"/><Relationship Id="rId26" Type="http://schemas.openxmlformats.org/officeDocument/2006/relationships/slide" Target="slides/slide22.xml"/><Relationship Id="rId25" Type="http://schemas.openxmlformats.org/officeDocument/2006/relationships/slide" Target="slides/slide21.xml"/><Relationship Id="rId24" Type="http://schemas.openxmlformats.org/officeDocument/2006/relationships/slide" Target="slides/slide20.xml"/><Relationship Id="rId23" Type="http://schemas.openxmlformats.org/officeDocument/2006/relationships/slide" Target="slides/slide19.xml"/><Relationship Id="rId22" Type="http://schemas.openxmlformats.org/officeDocument/2006/relationships/slide" Target="slides/slide18.xml"/><Relationship Id="rId21" Type="http://schemas.openxmlformats.org/officeDocument/2006/relationships/slide" Target="slides/slide17.xml"/><Relationship Id="rId20" Type="http://schemas.openxmlformats.org/officeDocument/2006/relationships/slide" Target="slides/slide16.xml"/><Relationship Id="rId2" Type="http://schemas.openxmlformats.org/officeDocument/2006/relationships/theme" Target="theme/theme1.xml"/><Relationship Id="rId19" Type="http://schemas.openxmlformats.org/officeDocument/2006/relationships/slide" Target="slides/slide15.xml"/><Relationship Id="rId18" Type="http://schemas.openxmlformats.org/officeDocument/2006/relationships/slide" Target="slides/slide14.xml"/><Relationship Id="rId17" Type="http://schemas.openxmlformats.org/officeDocument/2006/relationships/slide" Target="slides/slide13.xml"/><Relationship Id="rId16" Type="http://schemas.openxmlformats.org/officeDocument/2006/relationships/slide" Target="slides/slide12.xml"/><Relationship Id="rId15" Type="http://schemas.openxmlformats.org/officeDocument/2006/relationships/slide" Target="slides/slide11.xml"/><Relationship Id="rId14" Type="http://schemas.openxmlformats.org/officeDocument/2006/relationships/slide" Target="slides/slide10.xml"/><Relationship Id="rId13" Type="http://schemas.openxmlformats.org/officeDocument/2006/relationships/slide" Target="slides/slide9.xml"/><Relationship Id="rId12" Type="http://schemas.openxmlformats.org/officeDocument/2006/relationships/slide" Target="slides/slide8.xml"/><Relationship Id="rId11" Type="http://schemas.openxmlformats.org/officeDocument/2006/relationships/slide" Target="slides/slide7.xml"/><Relationship Id="rId1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/Relationships>
</file>

<file path=ppt/charts/_rels/chart1.xml.rels><?xml version="1.0" encoding="UTF-8" standalone="yes"?>
<Relationships xmlns="http://schemas.openxmlformats.org/package/2006/relationships"><Relationship Id="rId4" Type="http://schemas.microsoft.com/office/2011/relationships/chartColorStyle" Target="colors1.xml"/><Relationship Id="rId3" Type="http://schemas.microsoft.com/office/2011/relationships/chartStyle" Target="style1.xml"/><Relationship Id="rId2" Type="http://schemas.openxmlformats.org/officeDocument/2006/relationships/themeOverride" Target="../theme/themeOverride1.xml"/><Relationship Id="rId1" Type="http://schemas.openxmlformats.org/officeDocument/2006/relationships/package" Target="../embeddings/Workbook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lang="zh-CN" sz="1920" b="1" i="0" u="none" strike="noStrike" kern="1200" spc="100" baseline="0">
                <a:solidFill>
                  <a:schemeClr val="lt1">
                    <a:lumMod val="95000"/>
                  </a:schemeClr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pPr>
            <a:r>
              <a:rPr lang="zh-CN" dirty="0"/>
              <a:t>效率曲线</a:t>
            </a:r>
            <a:endParaRPr lang="zh-CN" dirty="0"/>
          </a:p>
        </c:rich>
      </c:tx>
      <c:layout/>
      <c:overlay val="0"/>
      <c:spPr>
        <a:noFill/>
        <a:ln>
          <a:noFill/>
        </a:ln>
        <a:effectLst/>
      </c:spPr>
    </c:title>
    <c:autoTitleDeleted val="0"/>
    <c:plotArea>
      <c:layout/>
      <c:scatterChart>
        <c:scatterStyle val="smoothMarker"/>
        <c:varyColors val="0"/>
        <c:ser>
          <c:idx val="0"/>
          <c:order val="0"/>
          <c:tx>
            <c:strRef>
              <c:f>Sheet1!$F$7</c:f>
              <c:strCache>
                <c:ptCount val="1"/>
                <c:pt idx="0">
                  <c:v>120W</c:v>
                </c:pt>
              </c:strCache>
            </c:strRef>
          </c:tx>
          <c:spPr>
            <a:ln w="9525" cap="rnd">
              <a:solidFill>
                <a:schemeClr val="accent1"/>
              </a:solidFill>
              <a:round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</c:spPr>
          <c:marker>
            <c:symbol val="circle"/>
            <c:size val="6"/>
            <c:spPr>
              <a:gradFill rotWithShape="1">
                <a:gsLst>
                  <a:gs pos="0">
                    <a:schemeClr val="accent1"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1"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1"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 w="9525" cap="rnd">
                <a:solidFill>
                  <a:schemeClr val="accent1"/>
                </a:solidFill>
                <a:round/>
              </a:ln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</c:spPr>
          </c:marker>
          <c:dLbls>
            <c:dLbl>
              <c:idx val="0"/>
              <c:layout/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"/>
              <c:delete val="1"/>
            </c:dLbl>
            <c:dLbl>
              <c:idx val="2"/>
              <c:delete val="1"/>
            </c:dLbl>
            <c:dLbl>
              <c:idx val="3"/>
              <c:delete val="1"/>
            </c:dLbl>
            <c:dLbl>
              <c:idx val="4"/>
              <c:delete val="1"/>
            </c:dLbl>
            <c:dLbl>
              <c:idx val="5"/>
              <c:delete val="1"/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/>
              <a:lstStyle/>
              <a:p>
                <a:pPr>
                  <a:defRPr lang="zh-CN" sz="1600" b="0" i="0" u="none" strike="noStrike" kern="1200" baseline="0">
                    <a:solidFill>
                      <a:schemeClr val="lt1">
                        <a:lumMod val="7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+mn-cs"/>
                  </a:defRPr>
                </a:pPr>
              </a:p>
            </c:txPr>
            <c:dLblPos val="r"/>
            <c:showLegendKey val="0"/>
            <c:showVal val="0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>
                      <a:solidFill>
                        <a:schemeClr val="lt1">
                          <a:lumMod val="95000"/>
                          <a:alpha val="54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xVal>
            <c:numRef>
              <c:f>Sheet1!$G$6:$L$6</c:f>
              <c:numCache>
                <c:formatCode>0%</c:formatCode>
                <c:ptCount val="6"/>
                <c:pt idx="0">
                  <c:v>1</c:v>
                </c:pt>
                <c:pt idx="1" c:formatCode="0.00%">
                  <c:v>0.85</c:v>
                </c:pt>
                <c:pt idx="2">
                  <c:v>0.8</c:v>
                </c:pt>
                <c:pt idx="3">
                  <c:v>0.5</c:v>
                </c:pt>
                <c:pt idx="4">
                  <c:v>0.3</c:v>
                </c:pt>
                <c:pt idx="5">
                  <c:v>0.1</c:v>
                </c:pt>
              </c:numCache>
            </c:numRef>
          </c:xVal>
          <c:yVal>
            <c:numRef>
              <c:f>Sheet1!$G$7:$L$7</c:f>
              <c:numCache>
                <c:formatCode>0%</c:formatCode>
                <c:ptCount val="6"/>
                <c:pt idx="0">
                  <c:v>0.8863</c:v>
                </c:pt>
                <c:pt idx="1">
                  <c:v>0.8826</c:v>
                </c:pt>
                <c:pt idx="2">
                  <c:v>0.8809</c:v>
                </c:pt>
                <c:pt idx="3">
                  <c:v>0.8807</c:v>
                </c:pt>
                <c:pt idx="4">
                  <c:v>0.8515</c:v>
                </c:pt>
                <c:pt idx="5">
                  <c:v>0.8029</c:v>
                </c:pt>
              </c:numCache>
            </c:numRef>
          </c:yVal>
          <c:smooth val="1"/>
        </c:ser>
        <c:ser>
          <c:idx val="1"/>
          <c:order val="1"/>
          <c:tx>
            <c:strRef>
              <c:f>Sheet1!$F$8</c:f>
              <c:strCache>
                <c:ptCount val="1"/>
                <c:pt idx="0">
                  <c:v>240W</c:v>
                </c:pt>
              </c:strCache>
            </c:strRef>
          </c:tx>
          <c:spPr>
            <a:ln w="9525" cap="rnd">
              <a:solidFill>
                <a:schemeClr val="accent2"/>
              </a:solidFill>
              <a:round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</c:spPr>
          <c:marker>
            <c:symbol val="circle"/>
            <c:size val="6"/>
            <c:spPr>
              <a:gradFill rotWithShape="1">
                <a:gsLst>
                  <a:gs pos="0">
                    <a:schemeClr val="accent2"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2"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2"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 w="9525" cap="rnd">
                <a:solidFill>
                  <a:schemeClr val="accent2"/>
                </a:solidFill>
                <a:round/>
              </a:ln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</c:spPr>
          </c:marker>
          <c:dLbls>
            <c:dLbl>
              <c:idx val="0"/>
              <c:layout/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"/>
              <c:delete val="1"/>
            </c:dLbl>
            <c:dLbl>
              <c:idx val="2"/>
              <c:delete val="1"/>
            </c:dLbl>
            <c:dLbl>
              <c:idx val="3"/>
              <c:delete val="1"/>
            </c:dLbl>
            <c:dLbl>
              <c:idx val="4"/>
              <c:delete val="1"/>
            </c:dLbl>
            <c:dLbl>
              <c:idx val="5"/>
              <c:delete val="1"/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/>
              <a:lstStyle/>
              <a:p>
                <a:pPr>
                  <a:defRPr lang="zh-CN" sz="1600" b="0" i="0" u="none" strike="noStrike" kern="1200" baseline="0">
                    <a:solidFill>
                      <a:schemeClr val="lt1">
                        <a:lumMod val="7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+mn-cs"/>
                  </a:defRPr>
                </a:pPr>
              </a:p>
            </c:txPr>
            <c:dLblPos val="r"/>
            <c:showLegendKey val="0"/>
            <c:showVal val="0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>
                      <a:solidFill>
                        <a:schemeClr val="lt1">
                          <a:lumMod val="95000"/>
                          <a:alpha val="54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xVal>
            <c:numRef>
              <c:f>Sheet1!$G$6:$L$6</c:f>
              <c:numCache>
                <c:formatCode>0%</c:formatCode>
                <c:ptCount val="6"/>
                <c:pt idx="0">
                  <c:v>1</c:v>
                </c:pt>
                <c:pt idx="1" c:formatCode="0.00%">
                  <c:v>0.85</c:v>
                </c:pt>
                <c:pt idx="2">
                  <c:v>0.8</c:v>
                </c:pt>
                <c:pt idx="3">
                  <c:v>0.5</c:v>
                </c:pt>
                <c:pt idx="4">
                  <c:v>0.3</c:v>
                </c:pt>
                <c:pt idx="5">
                  <c:v>0.1</c:v>
                </c:pt>
              </c:numCache>
            </c:numRef>
          </c:xVal>
          <c:yVal>
            <c:numRef>
              <c:f>Sheet1!$G$8:$L$8</c:f>
              <c:numCache>
                <c:formatCode>0%</c:formatCode>
                <c:ptCount val="6"/>
                <c:pt idx="0">
                  <c:v>0.9217</c:v>
                </c:pt>
                <c:pt idx="1">
                  <c:v>0.9209</c:v>
                </c:pt>
                <c:pt idx="2">
                  <c:v>0.9208</c:v>
                </c:pt>
                <c:pt idx="3">
                  <c:v>0.9138</c:v>
                </c:pt>
                <c:pt idx="4">
                  <c:v>0.8949</c:v>
                </c:pt>
                <c:pt idx="5">
                  <c:v>0.8014</c:v>
                </c:pt>
              </c:numCache>
            </c:numRef>
          </c:yVal>
          <c:smooth val="1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18432175"/>
        <c:axId val="18420175"/>
      </c:scatterChart>
      <c:valAx>
        <c:axId val="18432175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lt1">
                  <a:lumMod val="95000"/>
                  <a:alpha val="10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lt1">
                <a:lumMod val="50000"/>
              </a:schemeClr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zh-CN" sz="1600" b="0" i="0" u="none" strike="noStrike" kern="1200" baseline="0">
                <a:solidFill>
                  <a:schemeClr val="lt1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pPr>
          </a:p>
        </c:txPr>
        <c:crossAx val="18420175"/>
        <c:crosses val="autoZero"/>
        <c:crossBetween val="midCat"/>
      </c:valAx>
      <c:valAx>
        <c:axId val="18420175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lt1">
                  <a:lumMod val="95000"/>
                  <a:alpha val="10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lt1">
                <a:lumMod val="50000"/>
              </a:schemeClr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zh-CN" sz="1600" b="0" i="0" u="none" strike="noStrike" kern="1200" baseline="0">
                <a:solidFill>
                  <a:schemeClr val="lt1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pPr>
          </a:p>
        </c:txPr>
        <c:crossAx val="18432175"/>
        <c:crosses val="autoZero"/>
        <c:crossBetween val="midCat"/>
      </c:valAx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lang="zh-CN" sz="1600" b="0" i="0" u="none" strike="noStrike" kern="1200" baseline="0">
              <a:solidFill>
                <a:schemeClr val="lt1">
                  <a:lumMod val="7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cs"/>
            </a:defRPr>
          </a:pPr>
        </a:p>
      </c:txPr>
    </c:legend>
    <c:plotVisOnly val="1"/>
    <c:dispBlanksAs val="gap"/>
    <c:showDLblsOverMax val="0"/>
    <c:extLst>
      <c:ext uri="{0b15fc19-7d7d-44ad-8c2d-2c3a37ce22c3}">
        <chartProps xmlns="https://web.wps.cn/et/2018/main" chartId="{7474dacd-9e2e-45a0-a0e7-258fe2ccea33}"/>
      </c:ext>
    </c:extLst>
  </c:chart>
  <c:spPr>
    <a:gradFill flip="none" rotWithShape="1">
      <a:gsLst>
        <a:gs pos="0">
          <a:schemeClr val="dk1">
            <a:lumMod val="65000"/>
            <a:lumOff val="35000"/>
          </a:schemeClr>
        </a:gs>
        <a:gs pos="100000">
          <a:schemeClr val="dk1">
            <a:lumMod val="85000"/>
            <a:lumOff val="15000"/>
          </a:schemeClr>
        </a:gs>
      </a:gsLst>
      <a:path path="circle">
        <a:fillToRect l="50000" t="50000" r="50000" b="50000"/>
      </a:path>
      <a:tileRect/>
    </a:gradFill>
    <a:ln>
      <a:noFill/>
    </a:ln>
    <a:effectLst/>
  </c:spPr>
  <c:txPr>
    <a:bodyPr/>
    <a:lstStyle/>
    <a:p>
      <a:pPr>
        <a:defRPr lang="zh-CN" sz="1600">
          <a:latin typeface="微软雅黑" panose="020B0503020204020204" pitchFamily="34" charset="-122"/>
          <a:ea typeface="微软雅黑" panose="020B0503020204020204" pitchFamily="34" charset="-122"/>
        </a:defRPr>
      </a:pPr>
    </a:p>
  </c:txPr>
  <c:externalData r:id="rId1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48">
  <cs:axisTitle>
    <cs:lnRef idx="0"/>
    <cs:fillRef idx="0"/>
    <cs:effectRef idx="0"/>
    <cs:fontRef idx="minor">
      <a:schemeClr val="lt1">
        <a:lumMod val="75000"/>
      </a:schemeClr>
    </cs:fontRef>
    <cs:defRPr sz="900" b="1" kern="1200" cap="all"/>
  </cs:axisTitle>
  <cs:categoryAxis>
    <cs:lnRef idx="0"/>
    <cs:fillRef idx="0"/>
    <cs:effectRef idx="0"/>
    <cs:fontRef idx="minor">
      <a:schemeClr val="lt1">
        <a:lumMod val="75000"/>
      </a:schemeClr>
    </cs:fontRef>
    <cs:spPr>
      <a:ln w="9525" cap="flat" cmpd="sng" algn="ctr">
        <a:solidFill>
          <a:schemeClr val="lt1">
            <a:lumMod val="50000"/>
          </a:schemeClr>
        </a:solidFill>
      </a:ln>
    </cs:spPr>
    <cs:defRPr sz="900" kern="120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dk1">
              <a:lumMod val="65000"/>
              <a:lumOff val="35000"/>
            </a:schemeClr>
          </a:gs>
          <a:gs pos="100000">
            <a:schemeClr val="dk1">
              <a:lumMod val="85000"/>
              <a:lumOff val="15000"/>
            </a:schemeClr>
          </a:gs>
        </a:gsLst>
        <a:path path="circle">
          <a:fillToRect l="50000" t="50000" r="50000" b="50000"/>
        </a:path>
        <a:tileRect/>
      </a:gradFill>
    </cs:spPr>
    <cs:defRPr sz="1000" kern="1200"/>
  </cs:chartArea>
  <cs:dataLabel>
    <cs:lnRef idx="0"/>
    <cs:fillRef idx="0"/>
    <cs:effectRef idx="0"/>
    <cs:fontRef idx="minor">
      <a:schemeClr val="lt1">
        <a:lumMod val="7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3"/>
    <cs:fontRef idx="minor">
      <a:schemeClr val="tx1"/>
    </cs:fontRef>
  </cs:dataPoint>
  <cs:dataPoint3D>
    <cs:lnRef idx="0"/>
    <cs:fillRef idx="3">
      <cs:styleClr val="auto"/>
    </cs:fillRef>
    <cs:effectRef idx="3"/>
    <cs:fontRef idx="minor">
      <a:schemeClr val="tx1"/>
    </cs:fontRef>
  </cs:dataPoint3D>
  <cs:dataPointLine>
    <cs:lnRef idx="0">
      <cs:styleClr val="auto"/>
    </cs:lnRef>
    <cs:fillRef idx="3"/>
    <cs:effectRef idx="3"/>
    <cs:fontRef idx="minor">
      <a:schemeClr val="tx1"/>
    </cs:fontRef>
    <cs:spPr>
      <a:ln w="95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3">
      <cs:styleClr val="auto"/>
    </cs:fillRef>
    <cs:effectRef idx="3"/>
    <cs:fontRef idx="minor">
      <a:schemeClr val="tx1"/>
    </cs:fontRef>
    <cs:spPr>
      <a:ln w="9525" cap="rnd">
        <a:solidFill>
          <a:schemeClr val="phClr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3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lt1">
        <a:lumMod val="75000"/>
      </a:schemeClr>
    </cs:fontRef>
    <cs:spPr>
      <a:ln w="9525">
        <a:solidFill>
          <a:schemeClr val="lt1">
            <a:lumMod val="95000"/>
            <a:alpha val="54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>
        <a:solidFill>
          <a:schemeClr val="lt1">
            <a:lumMod val="95000"/>
            <a:alpha val="54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>
        <a:solidFill>
          <a:schemeClr val="lt1">
            <a:lumMod val="95000"/>
            <a:alpha val="54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lt1">
            <a:lumMod val="9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lt1">
            <a:lumMod val="95000"/>
            <a:alpha val="10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>
        <a:solidFill>
          <a:schemeClr val="lt1">
            <a:lumMod val="95000"/>
            <a:alpha val="5000"/>
          </a:schemeClr>
        </a:solidFill>
      </a:ln>
    </cs:spPr>
  </cs:gridlineMinor>
  <cs:hiLoLine>
    <cs:lnRef idx="0"/>
    <cs:fillRef idx="0"/>
    <cs:effectRef idx="0"/>
    <cs:fontRef idx="minor">
      <a:schemeClr val="tx1"/>
    </cs:fontRef>
    <cs:spPr>
      <a:ln w="9525">
        <a:solidFill>
          <a:schemeClr val="lt1">
            <a:lumMod val="95000"/>
            <a:alpha val="54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tx1"/>
    </cs:fontRef>
    <cs:spPr>
      <a:ln w="9525">
        <a:solidFill>
          <a:schemeClr val="lt1">
            <a:lumMod val="95000"/>
            <a:alpha val="54000"/>
          </a:schemeClr>
        </a:solidFill>
      </a:ln>
    </cs:spPr>
  </cs:leaderLine>
  <cs:legend>
    <cs:lnRef idx="0"/>
    <cs:fillRef idx="0"/>
    <cs:effectRef idx="0"/>
    <cs:fontRef idx="minor">
      <a:schemeClr val="lt1">
        <a:lumMod val="75000"/>
      </a:schemeClr>
    </cs:fontRef>
    <cs:defRPr sz="900" kern="1200"/>
  </cs:legend>
  <cs:plotArea>
    <cs:lnRef idx="0"/>
    <cs:fillRef idx="0"/>
    <cs:effectRef idx="0"/>
    <cs:fontRef idx="minor">
      <a:schemeClr val="tx1"/>
    </cs:fontRef>
  </cs:plotArea>
  <cs:plotArea3D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lt1">
        <a:lumMod val="75000"/>
      </a:schemeClr>
    </cs:fontRef>
    <cs:spPr>
      <a:ln w="9525" cap="flat" cmpd="sng" algn="ctr">
        <a:solidFill>
          <a:schemeClr val="lt1">
            <a:lumMod val="50000"/>
          </a:schemeClr>
        </a:solidFill>
      </a:ln>
    </cs:spPr>
    <cs:defRPr sz="900" kern="1200"/>
  </cs:seriesAxis>
  <cs:seriesLine>
    <cs:lnRef idx="0"/>
    <cs:fillRef idx="0"/>
    <cs:effectRef idx="0"/>
    <cs:fontRef idx="minor">
      <a:schemeClr val="lt1"/>
    </cs:fontRef>
    <cs:spPr>
      <a:ln w="9525" cap="flat" cmpd="sng" algn="ctr">
        <a:solidFill>
          <a:schemeClr val="lt1">
            <a:lumMod val="95000"/>
            <a:alpha val="54000"/>
          </a:schemeClr>
        </a:solidFill>
        <a:round/>
      </a:ln>
    </cs:spPr>
  </cs:seriesLine>
  <cs:title>
    <cs:lnRef idx="0"/>
    <cs:fillRef idx="0"/>
    <cs:effectRef idx="0"/>
    <cs:fontRef idx="minor">
      <a:schemeClr val="lt1">
        <a:lumMod val="95000"/>
      </a:schemeClr>
    </cs:fontRef>
    <cs:defRPr sz="1600" b="1" kern="1200" spc="100" baseline="0">
      <a:effectLst>
        <a:outerShdw blurRad="50800" dist="38100" dir="5400000" algn="t" rotWithShape="0">
          <a:prstClr val="black">
            <a:alpha val="40000"/>
          </a:prstClr>
        </a:outerShdw>
      </a:effectLst>
    </cs:defRPr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lt1">
        <a:lumMod val="7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>
        <a:solidFill>
          <a:schemeClr val="lt1">
            <a:lumMod val="95000"/>
            <a:alpha val="54000"/>
          </a:schemeClr>
        </a:solidFill>
      </a:ln>
    </cs:spPr>
  </cs:upBar>
  <cs:valueAxis>
    <cs:lnRef idx="0"/>
    <cs:fillRef idx="0"/>
    <cs:effectRef idx="0"/>
    <cs:fontRef idx="minor">
      <a:schemeClr val="lt1">
        <a:lumMod val="75000"/>
      </a:schemeClr>
    </cs:fontRef>
    <cs:spPr>
      <a:ln w="9525" cap="flat" cmpd="sng" algn="ctr">
        <a:solidFill>
          <a:schemeClr val="lt1">
            <a:lumMod val="50000"/>
          </a:schemeClr>
        </a:solidFill>
      </a:ln>
    </cs:spPr>
    <cs:defRPr sz="900" kern="1200"/>
  </cs:valueAxis>
  <cs:wall>
    <cs:lnRef idx="0"/>
    <cs:fillRef idx="0"/>
    <cs:effectRef idx="0"/>
    <cs:fontRef idx="minor">
      <a:schemeClr val="tx1"/>
    </cs:fontRef>
  </cs:wall>
</cs:chartStyle>
</file>

<file path=ppt/diagrams/_rels/data1.xml.rels><?xml version="1.0" encoding="UTF-8" standalone="yes"?>
<Relationships xmlns="http://schemas.openxmlformats.org/package/2006/relationships"><Relationship Id="rId5" Type="http://schemas.openxmlformats.org/officeDocument/2006/relationships/image" Target="../media/image192.png"/><Relationship Id="rId4" Type="http://schemas.openxmlformats.org/officeDocument/2006/relationships/image" Target="../media/image191.png"/><Relationship Id="rId3" Type="http://schemas.openxmlformats.org/officeDocument/2006/relationships/image" Target="../media/image190.png"/><Relationship Id="rId2" Type="http://schemas.openxmlformats.org/officeDocument/2006/relationships/image" Target="../media/image189.png"/><Relationship Id="rId1" Type="http://schemas.openxmlformats.org/officeDocument/2006/relationships/image" Target="../media/image188.png"/></Relationships>
</file>

<file path=ppt/diagrams/_rels/data3.xml.rels><?xml version="1.0" encoding="UTF-8" standalone="yes"?>
<Relationships xmlns="http://schemas.openxmlformats.org/package/2006/relationships"><Relationship Id="rId5" Type="http://schemas.openxmlformats.org/officeDocument/2006/relationships/image" Target="../media/image192.png"/><Relationship Id="rId4" Type="http://schemas.openxmlformats.org/officeDocument/2006/relationships/image" Target="../media/image196.png"/><Relationship Id="rId3" Type="http://schemas.openxmlformats.org/officeDocument/2006/relationships/image" Target="../media/image195.png"/><Relationship Id="rId2" Type="http://schemas.openxmlformats.org/officeDocument/2006/relationships/image" Target="../media/image194.png"/><Relationship Id="rId1" Type="http://schemas.openxmlformats.org/officeDocument/2006/relationships/image" Target="../media/image193.png"/></Relationships>
</file>

<file path=ppt/diagrams/_rels/drawing1.xml.rels><?xml version="1.0" encoding="UTF-8" standalone="yes"?>
<Relationships xmlns="http://schemas.openxmlformats.org/package/2006/relationships"><Relationship Id="rId5" Type="http://schemas.openxmlformats.org/officeDocument/2006/relationships/image" Target="../media/image192.png"/><Relationship Id="rId4" Type="http://schemas.openxmlformats.org/officeDocument/2006/relationships/image" Target="../media/image191.png"/><Relationship Id="rId3" Type="http://schemas.openxmlformats.org/officeDocument/2006/relationships/image" Target="../media/image190.png"/><Relationship Id="rId2" Type="http://schemas.openxmlformats.org/officeDocument/2006/relationships/image" Target="../media/image189.png"/><Relationship Id="rId1" Type="http://schemas.openxmlformats.org/officeDocument/2006/relationships/image" Target="../media/image188.png"/></Relationships>
</file>

<file path=ppt/diagrams/_rels/drawing3.xml.rels><?xml version="1.0" encoding="UTF-8" standalone="yes"?>
<Relationships xmlns="http://schemas.openxmlformats.org/package/2006/relationships"><Relationship Id="rId5" Type="http://schemas.openxmlformats.org/officeDocument/2006/relationships/image" Target="../media/image192.png"/><Relationship Id="rId4" Type="http://schemas.openxmlformats.org/officeDocument/2006/relationships/image" Target="../media/image196.png"/><Relationship Id="rId3" Type="http://schemas.openxmlformats.org/officeDocument/2006/relationships/image" Target="../media/image195.png"/><Relationship Id="rId2" Type="http://schemas.openxmlformats.org/officeDocument/2006/relationships/image" Target="../media/image194.png"/><Relationship Id="rId1" Type="http://schemas.openxmlformats.org/officeDocument/2006/relationships/image" Target="../media/image193.pn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E0F398AC-0FFB-41B1-B988-67678FC5F776}" type="doc">
      <dgm:prSet loTypeId="urn:microsoft.com/office/officeart/2008/layout/CaptionedPictures" loCatId="pictur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zh-CN" altLang="en-US"/>
        </a:p>
      </dgm:t>
    </dgm:pt>
    <dgm:pt modelId="{BD2B4466-CF7A-4C9C-8676-3EBD7D4C72C3}">
      <dgm:prSet phldrT="[文本]" custT="1"/>
      <dgm:spPr/>
      <dgm:t>
        <a:bodyPr/>
        <a:lstStyle/>
        <a:p>
          <a:pPr>
            <a:buFont typeface="Wingdings" panose="05000000000000000000" pitchFamily="2" charset="2"/>
            <a:buChar char="p"/>
          </a:pPr>
          <a:r>
            <a:rPr lang="en-US" altLang="zh-CN" sz="1200" dirty="0">
              <a:latin typeface="微软雅黑" panose="020B0503020204020204" pitchFamily="34" charset="-122"/>
              <a:ea typeface="微软雅黑" panose="020B0503020204020204" pitchFamily="34" charset="-122"/>
            </a:rPr>
            <a:t>1</a:t>
          </a:r>
          <a:endParaRPr lang="zh-CN" altLang="en-US" sz="1200" dirty="0"/>
        </a:p>
      </dgm:t>
    </dgm:pt>
    <dgm:pt modelId="{A6CE5349-5E1E-4856-8D65-4E64B86B84C1}" cxnId="{56BD9932-F623-41E8-91A5-E9815FBC4F3A}" type="parTrans">
      <dgm:prSet/>
      <dgm:spPr/>
      <dgm:t>
        <a:bodyPr/>
        <a:lstStyle/>
        <a:p>
          <a:endParaRPr lang="zh-CN" altLang="en-US" sz="1200"/>
        </a:p>
      </dgm:t>
    </dgm:pt>
    <dgm:pt modelId="{8BEC4CA4-3D22-4F25-95A3-8FE7C586F248}" cxnId="{56BD9932-F623-41E8-91A5-E9815FBC4F3A}" type="sibTrans">
      <dgm:prSet/>
      <dgm:spPr/>
      <dgm:t>
        <a:bodyPr/>
        <a:lstStyle/>
        <a:p>
          <a:endParaRPr lang="zh-CN" altLang="en-US" sz="1200"/>
        </a:p>
      </dgm:t>
    </dgm:pt>
    <dgm:pt modelId="{0620A1FA-389D-400A-B9A0-FB4C24916B58}">
      <dgm:prSet phldrT="[文本]" custT="1"/>
      <dgm:spPr/>
      <dgm:t>
        <a:bodyPr/>
        <a:lstStyle/>
        <a:p>
          <a:pPr>
            <a:buFont typeface="Wingdings" panose="05000000000000000000" pitchFamily="2" charset="2"/>
            <a:buChar char="p"/>
          </a:pPr>
          <a:r>
            <a:rPr lang="en-US" altLang="zh-CN" sz="1200" dirty="0"/>
            <a:t>2</a:t>
          </a:r>
          <a:endParaRPr lang="zh-CN" altLang="en-US" sz="1200" dirty="0"/>
        </a:p>
      </dgm:t>
    </dgm:pt>
    <dgm:pt modelId="{C6F8B69C-D095-4BB7-9ED1-96264E57F378}" cxnId="{C8AAEFEC-BAE0-46F5-880E-55B4AF2A62CB}" type="parTrans">
      <dgm:prSet/>
      <dgm:spPr/>
      <dgm:t>
        <a:bodyPr/>
        <a:lstStyle/>
        <a:p>
          <a:endParaRPr lang="zh-CN" altLang="en-US" sz="1200"/>
        </a:p>
      </dgm:t>
    </dgm:pt>
    <dgm:pt modelId="{C47BA46F-8117-4084-954D-BA2A75C6766E}" cxnId="{C8AAEFEC-BAE0-46F5-880E-55B4AF2A62CB}" type="sibTrans">
      <dgm:prSet/>
      <dgm:spPr/>
      <dgm:t>
        <a:bodyPr/>
        <a:lstStyle/>
        <a:p>
          <a:endParaRPr lang="zh-CN" altLang="en-US" sz="1200"/>
        </a:p>
      </dgm:t>
    </dgm:pt>
    <dgm:pt modelId="{728AFD66-06AB-4559-8D8B-D9A108BD4D7A}">
      <dgm:prSet phldrT="[文本]" custT="1"/>
      <dgm:spPr/>
      <dgm:t>
        <a:bodyPr/>
        <a:lstStyle/>
        <a:p>
          <a:r>
            <a:rPr lang="en-US" altLang="zh-CN" sz="1200" b="0" i="0" u="none" strike="noStrike" dirty="0">
              <a:effectLst/>
              <a:latin typeface="微软雅黑" panose="020B0503020204020204" pitchFamily="34" charset="-122"/>
              <a:ea typeface="微软雅黑" panose="020B0503020204020204" pitchFamily="34" charset="-122"/>
            </a:rPr>
            <a:t>3</a:t>
          </a:r>
          <a:endParaRPr lang="zh-CN" altLang="en-US" sz="1200" dirty="0"/>
        </a:p>
      </dgm:t>
    </dgm:pt>
    <dgm:pt modelId="{CFB30A62-D236-49DE-98ED-B742B1D596FD}" cxnId="{B5EB6A72-4606-479A-9ADD-AD59DAAE8C97}" type="parTrans">
      <dgm:prSet/>
      <dgm:spPr/>
      <dgm:t>
        <a:bodyPr/>
        <a:lstStyle/>
        <a:p>
          <a:endParaRPr lang="zh-CN" altLang="en-US" sz="1200"/>
        </a:p>
      </dgm:t>
    </dgm:pt>
    <dgm:pt modelId="{7BBA3923-03E7-4DE2-AA07-8E9BF9053C49}" cxnId="{B5EB6A72-4606-479A-9ADD-AD59DAAE8C97}" type="sibTrans">
      <dgm:prSet/>
      <dgm:spPr/>
      <dgm:t>
        <a:bodyPr/>
        <a:lstStyle/>
        <a:p>
          <a:endParaRPr lang="zh-CN" altLang="en-US" sz="1200"/>
        </a:p>
      </dgm:t>
    </dgm:pt>
    <dgm:pt modelId="{23D996A9-8432-406B-BF50-B74240FB7041}">
      <dgm:prSet phldrT="[文本]" custT="1"/>
      <dgm:spPr/>
      <dgm:t>
        <a:bodyPr/>
        <a:lstStyle/>
        <a:p>
          <a:pPr>
            <a:buFont typeface="Wingdings" panose="05000000000000000000" pitchFamily="2" charset="2"/>
            <a:buChar char="p"/>
          </a:pPr>
          <a:r>
            <a:rPr lang="en-US" altLang="zh-CN" sz="1200" dirty="0"/>
            <a:t>4</a:t>
          </a:r>
          <a:endParaRPr lang="zh-CN" altLang="en-US" sz="1200" dirty="0"/>
        </a:p>
      </dgm:t>
    </dgm:pt>
    <dgm:pt modelId="{3C32CACD-1B64-47E3-8FCA-89121D150390}" cxnId="{5F90B3C4-E2E2-4E0A-9F24-C18C8AC42FF5}" type="parTrans">
      <dgm:prSet/>
      <dgm:spPr/>
      <dgm:t>
        <a:bodyPr/>
        <a:lstStyle/>
        <a:p>
          <a:endParaRPr lang="zh-CN" altLang="en-US" sz="1200"/>
        </a:p>
      </dgm:t>
    </dgm:pt>
    <dgm:pt modelId="{0C6321DA-00B9-4727-9856-3056802F4041}" cxnId="{5F90B3C4-E2E2-4E0A-9F24-C18C8AC42FF5}" type="sibTrans">
      <dgm:prSet/>
      <dgm:spPr/>
      <dgm:t>
        <a:bodyPr/>
        <a:lstStyle/>
        <a:p>
          <a:endParaRPr lang="zh-CN" altLang="en-US" sz="1200"/>
        </a:p>
      </dgm:t>
    </dgm:pt>
    <dgm:pt modelId="{D30F2149-B328-427B-8481-272CCCCAF90D}">
      <dgm:prSet phldrT="[文本]" custT="1"/>
      <dgm:spPr/>
      <dgm:t>
        <a:bodyPr/>
        <a:lstStyle/>
        <a:p>
          <a:pPr>
            <a:buFont typeface="Wingdings" panose="05000000000000000000" pitchFamily="2" charset="2"/>
            <a:buChar char="p"/>
          </a:pPr>
          <a:r>
            <a:rPr lang="en-US" altLang="zh-CN" sz="1200" dirty="0"/>
            <a:t>5</a:t>
          </a:r>
          <a:endParaRPr lang="zh-CN" altLang="en-US" sz="1200" dirty="0"/>
        </a:p>
      </dgm:t>
    </dgm:pt>
    <dgm:pt modelId="{9CF30717-EC64-4CB2-8B78-1BF9CDF30B1F}" cxnId="{6FDD9F65-642E-4BB2-975A-1398AC73B8BA}" type="parTrans">
      <dgm:prSet/>
      <dgm:spPr/>
      <dgm:t>
        <a:bodyPr/>
        <a:lstStyle/>
        <a:p>
          <a:endParaRPr lang="zh-CN" altLang="en-US" sz="1200"/>
        </a:p>
      </dgm:t>
    </dgm:pt>
    <dgm:pt modelId="{991D9A11-2366-4904-BF9D-82CAEF308CC5}" cxnId="{6FDD9F65-642E-4BB2-975A-1398AC73B8BA}" type="sibTrans">
      <dgm:prSet/>
      <dgm:spPr/>
      <dgm:t>
        <a:bodyPr/>
        <a:lstStyle/>
        <a:p>
          <a:endParaRPr lang="zh-CN" altLang="en-US" sz="1200"/>
        </a:p>
      </dgm:t>
    </dgm:pt>
    <dgm:pt modelId="{E768BEEF-FECE-4898-BF75-9D9EBD59E67C}" type="pres">
      <dgm:prSet presAssocID="{E0F398AC-0FFB-41B1-B988-67678FC5F776}" presName="Name0" presStyleCnt="0">
        <dgm:presLayoutVars>
          <dgm:chMax/>
          <dgm:chPref/>
          <dgm:dir/>
        </dgm:presLayoutVars>
      </dgm:prSet>
      <dgm:spPr/>
    </dgm:pt>
    <dgm:pt modelId="{CE15DFF7-B342-4684-87F8-EB71350A4DFF}" type="pres">
      <dgm:prSet presAssocID="{BD2B4466-CF7A-4C9C-8676-3EBD7D4C72C3}" presName="composite" presStyleCnt="0">
        <dgm:presLayoutVars>
          <dgm:chMax val="1"/>
          <dgm:chPref val="1"/>
        </dgm:presLayoutVars>
      </dgm:prSet>
      <dgm:spPr/>
    </dgm:pt>
    <dgm:pt modelId="{1E7A0100-73AA-470E-AE87-993CFDB47F7A}" type="pres">
      <dgm:prSet presAssocID="{BD2B4466-CF7A-4C9C-8676-3EBD7D4C72C3}" presName="Accent" presStyleLbl="trAlignAcc1" presStyleIdx="0" presStyleCnt="5">
        <dgm:presLayoutVars>
          <dgm:chMax val="0"/>
          <dgm:chPref val="0"/>
        </dgm:presLayoutVars>
      </dgm:prSet>
      <dgm:spPr/>
    </dgm:pt>
    <dgm:pt modelId="{B58EBD71-E5C7-4D36-AED1-8755C79592EF}" type="pres">
      <dgm:prSet presAssocID="{BD2B4466-CF7A-4C9C-8676-3EBD7D4C72C3}" presName="Image" presStyleLbl="alignImgPlace1" presStyleIdx="0" presStyleCnt="5" custScaleX="108630" custScaleY="113894" custLinFactNeighborX="0" custLinFactNeighborY="4865">
        <dgm:presLayoutVars>
          <dgm:chMax val="0"/>
          <dgm:chPref val="0"/>
        </dgm:presLayoutVars>
      </dgm:prSet>
      <dgm:spPr>
        <a:blipFill rotWithShape="1">
          <a:blip xmlns:r="http://schemas.openxmlformats.org/officeDocument/2006/relationships" r:embed="rId1"/>
          <a:srcRect/>
          <a:stretch>
            <a:fillRect t="-10000" b="-10000"/>
          </a:stretch>
        </a:blipFill>
      </dgm:spPr>
    </dgm:pt>
    <dgm:pt modelId="{9CB09877-42DA-44E4-BD66-538A7C82C367}" type="pres">
      <dgm:prSet presAssocID="{BD2B4466-CF7A-4C9C-8676-3EBD7D4C72C3}" presName="ChildComposite" presStyleCnt="0"/>
      <dgm:spPr/>
    </dgm:pt>
    <dgm:pt modelId="{D4C7D91D-DB21-498B-A492-ED7F6C9E97C0}" type="pres">
      <dgm:prSet presAssocID="{BD2B4466-CF7A-4C9C-8676-3EBD7D4C72C3}" presName="Child" presStyleLbl="node1" presStyleIdx="0" presStyleCnt="0">
        <dgm:presLayoutVars>
          <dgm:chMax val="0"/>
          <dgm:chPref val="0"/>
          <dgm:bulletEnabled val="1"/>
        </dgm:presLayoutVars>
      </dgm:prSet>
      <dgm:spPr/>
    </dgm:pt>
    <dgm:pt modelId="{64C9E4F9-1D1A-4F0A-BD50-244AF65835C7}" type="pres">
      <dgm:prSet presAssocID="{BD2B4466-CF7A-4C9C-8676-3EBD7D4C72C3}" presName="Parent" presStyleLbl="revTx" presStyleIdx="0" presStyleCnt="5" custScaleY="46518" custLinFactNeighborX="-589" custLinFactNeighborY="34038">
        <dgm:presLayoutVars>
          <dgm:chMax val="1"/>
          <dgm:chPref val="0"/>
          <dgm:bulletEnabled val="1"/>
        </dgm:presLayoutVars>
      </dgm:prSet>
      <dgm:spPr/>
    </dgm:pt>
    <dgm:pt modelId="{59444A5E-87E1-4A9F-A6B9-85CDB5572970}" type="pres">
      <dgm:prSet presAssocID="{8BEC4CA4-3D22-4F25-95A3-8FE7C586F248}" presName="sibTrans" presStyleCnt="0"/>
      <dgm:spPr/>
    </dgm:pt>
    <dgm:pt modelId="{324F1CDE-2F57-4F4F-95FF-307DD4E004C4}" type="pres">
      <dgm:prSet presAssocID="{0620A1FA-389D-400A-B9A0-FB4C24916B58}" presName="composite" presStyleCnt="0">
        <dgm:presLayoutVars>
          <dgm:chMax val="1"/>
          <dgm:chPref val="1"/>
        </dgm:presLayoutVars>
      </dgm:prSet>
      <dgm:spPr/>
    </dgm:pt>
    <dgm:pt modelId="{6CFFA643-F8F3-4910-B9D6-C343124DBF24}" type="pres">
      <dgm:prSet presAssocID="{0620A1FA-389D-400A-B9A0-FB4C24916B58}" presName="Accent" presStyleLbl="trAlignAcc1" presStyleIdx="1" presStyleCnt="5">
        <dgm:presLayoutVars>
          <dgm:chMax val="0"/>
          <dgm:chPref val="0"/>
        </dgm:presLayoutVars>
      </dgm:prSet>
      <dgm:spPr/>
    </dgm:pt>
    <dgm:pt modelId="{DCD484CA-BFDC-41C2-9463-470E768C2474}" type="pres">
      <dgm:prSet presAssocID="{0620A1FA-389D-400A-B9A0-FB4C24916B58}" presName="Image" presStyleLbl="alignImgPlace1" presStyleIdx="1" presStyleCnt="5">
        <dgm:presLayoutVars>
          <dgm:chMax val="0"/>
          <dgm:chPref val="0"/>
        </dgm:presLayoutVars>
      </dgm:prSet>
      <dgm:spPr>
        <a:blipFill rotWithShape="1">
          <a:blip xmlns:r="http://schemas.openxmlformats.org/officeDocument/2006/relationships" r:embed="rId2"/>
          <a:srcRect/>
          <a:stretch>
            <a:fillRect l="-13000" r="-13000"/>
          </a:stretch>
        </a:blipFill>
      </dgm:spPr>
    </dgm:pt>
    <dgm:pt modelId="{6C0BDD8C-5CEB-4872-A9C4-1F1726C31B33}" type="pres">
      <dgm:prSet presAssocID="{0620A1FA-389D-400A-B9A0-FB4C24916B58}" presName="ChildComposite" presStyleCnt="0"/>
      <dgm:spPr/>
    </dgm:pt>
    <dgm:pt modelId="{08C6734A-6A04-421F-92BE-591D55A4B5E6}" type="pres">
      <dgm:prSet presAssocID="{0620A1FA-389D-400A-B9A0-FB4C24916B58}" presName="Child" presStyleLbl="node1" presStyleIdx="0" presStyleCnt="0">
        <dgm:presLayoutVars>
          <dgm:chMax val="0"/>
          <dgm:chPref val="0"/>
          <dgm:bulletEnabled val="1"/>
        </dgm:presLayoutVars>
      </dgm:prSet>
      <dgm:spPr/>
    </dgm:pt>
    <dgm:pt modelId="{4973BBD9-6101-47D5-8752-16D0C3E02174}" type="pres">
      <dgm:prSet presAssocID="{0620A1FA-389D-400A-B9A0-FB4C24916B58}" presName="Parent" presStyleLbl="revTx" presStyleIdx="1" presStyleCnt="5" custScaleY="33572" custLinFactNeighborY="28749">
        <dgm:presLayoutVars>
          <dgm:chMax val="1"/>
          <dgm:chPref val="0"/>
          <dgm:bulletEnabled val="1"/>
        </dgm:presLayoutVars>
      </dgm:prSet>
      <dgm:spPr/>
    </dgm:pt>
    <dgm:pt modelId="{487F8AE8-466A-45E1-87CA-3A9F6A4B1E21}" type="pres">
      <dgm:prSet presAssocID="{C47BA46F-8117-4084-954D-BA2A75C6766E}" presName="sibTrans" presStyleCnt="0"/>
      <dgm:spPr/>
    </dgm:pt>
    <dgm:pt modelId="{DAD30557-F024-4CFF-B552-6AD268E668EA}" type="pres">
      <dgm:prSet presAssocID="{728AFD66-06AB-4559-8D8B-D9A108BD4D7A}" presName="composite" presStyleCnt="0">
        <dgm:presLayoutVars>
          <dgm:chMax val="1"/>
          <dgm:chPref val="1"/>
        </dgm:presLayoutVars>
      </dgm:prSet>
      <dgm:spPr/>
    </dgm:pt>
    <dgm:pt modelId="{6B717A93-9940-4600-B159-21E3F10C34B7}" type="pres">
      <dgm:prSet presAssocID="{728AFD66-06AB-4559-8D8B-D9A108BD4D7A}" presName="Accent" presStyleLbl="trAlignAcc1" presStyleIdx="2" presStyleCnt="5">
        <dgm:presLayoutVars>
          <dgm:chMax val="0"/>
          <dgm:chPref val="0"/>
        </dgm:presLayoutVars>
      </dgm:prSet>
      <dgm:spPr/>
    </dgm:pt>
    <dgm:pt modelId="{9B8BC91A-23F8-4019-BE0B-624D0B72DB80}" type="pres">
      <dgm:prSet presAssocID="{728AFD66-06AB-4559-8D8B-D9A108BD4D7A}" presName="Image" presStyleLbl="alignImgPlace1" presStyleIdx="2" presStyleCnt="5">
        <dgm:presLayoutVars>
          <dgm:chMax val="0"/>
          <dgm:chPref val="0"/>
        </dgm:presLayoutVars>
      </dgm:prSet>
      <dgm:spPr>
        <a:blipFill rotWithShape="1">
          <a:blip xmlns:r="http://schemas.openxmlformats.org/officeDocument/2006/relationships" r:embed="rId3"/>
          <a:srcRect/>
          <a:stretch>
            <a:fillRect l="-6000" r="-6000"/>
          </a:stretch>
        </a:blipFill>
      </dgm:spPr>
    </dgm:pt>
    <dgm:pt modelId="{58C7D7BA-4CB9-47F0-9F1C-AE096E4BE6A0}" type="pres">
      <dgm:prSet presAssocID="{728AFD66-06AB-4559-8D8B-D9A108BD4D7A}" presName="ChildComposite" presStyleCnt="0"/>
      <dgm:spPr/>
    </dgm:pt>
    <dgm:pt modelId="{F63537D4-D39E-476D-AD5B-690BCBCE443B}" type="pres">
      <dgm:prSet presAssocID="{728AFD66-06AB-4559-8D8B-D9A108BD4D7A}" presName="Child" presStyleLbl="node1" presStyleIdx="0" presStyleCnt="0">
        <dgm:presLayoutVars>
          <dgm:chMax val="0"/>
          <dgm:chPref val="0"/>
          <dgm:bulletEnabled val="1"/>
        </dgm:presLayoutVars>
      </dgm:prSet>
      <dgm:spPr/>
    </dgm:pt>
    <dgm:pt modelId="{67E43200-713B-439E-95E5-B6CD8B95837A}" type="pres">
      <dgm:prSet presAssocID="{728AFD66-06AB-4559-8D8B-D9A108BD4D7A}" presName="Parent" presStyleLbl="revTx" presStyleIdx="2" presStyleCnt="5" custScaleY="37534" custLinFactNeighborX="591" custLinFactNeighborY="22058">
        <dgm:presLayoutVars>
          <dgm:chMax val="1"/>
          <dgm:chPref val="0"/>
          <dgm:bulletEnabled val="1"/>
        </dgm:presLayoutVars>
      </dgm:prSet>
      <dgm:spPr/>
    </dgm:pt>
    <dgm:pt modelId="{668A6330-C8DE-4519-9186-F599C78074D7}" type="pres">
      <dgm:prSet presAssocID="{7BBA3923-03E7-4DE2-AA07-8E9BF9053C49}" presName="sibTrans" presStyleCnt="0"/>
      <dgm:spPr/>
    </dgm:pt>
    <dgm:pt modelId="{B06CBEF0-095B-4EE9-9C94-031FFCD86925}" type="pres">
      <dgm:prSet presAssocID="{23D996A9-8432-406B-BF50-B74240FB7041}" presName="composite" presStyleCnt="0">
        <dgm:presLayoutVars>
          <dgm:chMax val="1"/>
          <dgm:chPref val="1"/>
        </dgm:presLayoutVars>
      </dgm:prSet>
      <dgm:spPr/>
    </dgm:pt>
    <dgm:pt modelId="{08F5818D-C445-45C8-8F0C-B78E2F561586}" type="pres">
      <dgm:prSet presAssocID="{23D996A9-8432-406B-BF50-B74240FB7041}" presName="Accent" presStyleLbl="trAlignAcc1" presStyleIdx="3" presStyleCnt="5">
        <dgm:presLayoutVars>
          <dgm:chMax val="0"/>
          <dgm:chPref val="0"/>
        </dgm:presLayoutVars>
      </dgm:prSet>
      <dgm:spPr/>
    </dgm:pt>
    <dgm:pt modelId="{8D9382FF-7A9E-43DD-AFAA-BA7975FC430F}" type="pres">
      <dgm:prSet presAssocID="{23D996A9-8432-406B-BF50-B74240FB7041}" presName="Image" presStyleLbl="alignImgPlace1" presStyleIdx="3" presStyleCnt="5">
        <dgm:presLayoutVars>
          <dgm:chMax val="0"/>
          <dgm:chPref val="0"/>
        </dgm:presLayoutVars>
      </dgm:prSet>
      <dgm:spPr>
        <a:blipFill rotWithShape="1">
          <a:blip xmlns:r="http://schemas.openxmlformats.org/officeDocument/2006/relationships" r:embed="rId4"/>
          <a:srcRect/>
          <a:stretch>
            <a:fillRect t="-5000" b="-5000"/>
          </a:stretch>
        </a:blipFill>
      </dgm:spPr>
    </dgm:pt>
    <dgm:pt modelId="{1CC95FC1-6B60-4449-AD3E-C8376A1496B5}" type="pres">
      <dgm:prSet presAssocID="{23D996A9-8432-406B-BF50-B74240FB7041}" presName="ChildComposite" presStyleCnt="0"/>
      <dgm:spPr/>
    </dgm:pt>
    <dgm:pt modelId="{BD8B3645-70FD-48A3-92D3-BF1A8975763B}" type="pres">
      <dgm:prSet presAssocID="{23D996A9-8432-406B-BF50-B74240FB7041}" presName="Child" presStyleLbl="node1" presStyleIdx="0" presStyleCnt="0">
        <dgm:presLayoutVars>
          <dgm:chMax val="0"/>
          <dgm:chPref val="0"/>
          <dgm:bulletEnabled val="1"/>
        </dgm:presLayoutVars>
      </dgm:prSet>
      <dgm:spPr/>
    </dgm:pt>
    <dgm:pt modelId="{65ECF755-A419-4993-8557-3E7C12511789}" type="pres">
      <dgm:prSet presAssocID="{23D996A9-8432-406B-BF50-B74240FB7041}" presName="Parent" presStyleLbl="revTx" presStyleIdx="3" presStyleCnt="5" custScaleY="39452" custLinFactNeighborY="31789">
        <dgm:presLayoutVars>
          <dgm:chMax val="1"/>
          <dgm:chPref val="0"/>
          <dgm:bulletEnabled val="1"/>
        </dgm:presLayoutVars>
      </dgm:prSet>
      <dgm:spPr/>
    </dgm:pt>
    <dgm:pt modelId="{6291C6E7-D2B3-4634-B55D-94BA3F53A361}" type="pres">
      <dgm:prSet presAssocID="{0C6321DA-00B9-4727-9856-3056802F4041}" presName="sibTrans" presStyleCnt="0"/>
      <dgm:spPr/>
    </dgm:pt>
    <dgm:pt modelId="{48D697AE-8F08-4026-A403-7DAFCB6FE01D}" type="pres">
      <dgm:prSet presAssocID="{D30F2149-B328-427B-8481-272CCCCAF90D}" presName="composite" presStyleCnt="0">
        <dgm:presLayoutVars>
          <dgm:chMax val="1"/>
          <dgm:chPref val="1"/>
        </dgm:presLayoutVars>
      </dgm:prSet>
      <dgm:spPr/>
    </dgm:pt>
    <dgm:pt modelId="{6C2B68CC-19FE-426B-8B68-5966DA78E6BC}" type="pres">
      <dgm:prSet presAssocID="{D30F2149-B328-427B-8481-272CCCCAF90D}" presName="Accent" presStyleLbl="trAlignAcc1" presStyleIdx="4" presStyleCnt="5">
        <dgm:presLayoutVars>
          <dgm:chMax val="0"/>
          <dgm:chPref val="0"/>
        </dgm:presLayoutVars>
      </dgm:prSet>
      <dgm:spPr/>
    </dgm:pt>
    <dgm:pt modelId="{5F6B3D84-3CA4-4483-A229-8FA2781799FB}" type="pres">
      <dgm:prSet presAssocID="{D30F2149-B328-427B-8481-272CCCCAF90D}" presName="Image" presStyleLbl="alignImgPlace1" presStyleIdx="4" presStyleCnt="5">
        <dgm:presLayoutVars>
          <dgm:chMax val="0"/>
          <dgm:chPref val="0"/>
        </dgm:presLayoutVars>
      </dgm:prSet>
      <dgm:spPr>
        <a:blipFill rotWithShape="1">
          <a:blip xmlns:r="http://schemas.openxmlformats.org/officeDocument/2006/relationships" r:embed="rId5"/>
          <a:srcRect/>
          <a:stretch>
            <a:fillRect t="-4000" b="-4000"/>
          </a:stretch>
        </a:blipFill>
      </dgm:spPr>
    </dgm:pt>
    <dgm:pt modelId="{FF8DC860-1B5F-46E8-BA82-2F459C67976D}" type="pres">
      <dgm:prSet presAssocID="{D30F2149-B328-427B-8481-272CCCCAF90D}" presName="ChildComposite" presStyleCnt="0"/>
      <dgm:spPr/>
    </dgm:pt>
    <dgm:pt modelId="{1CEE8FC3-7C5D-47CF-B62F-A9F48B49AD23}" type="pres">
      <dgm:prSet presAssocID="{D30F2149-B328-427B-8481-272CCCCAF90D}" presName="Child" presStyleLbl="node1" presStyleIdx="0" presStyleCnt="0">
        <dgm:presLayoutVars>
          <dgm:chMax val="0"/>
          <dgm:chPref val="0"/>
          <dgm:bulletEnabled val="1"/>
        </dgm:presLayoutVars>
      </dgm:prSet>
      <dgm:spPr/>
    </dgm:pt>
    <dgm:pt modelId="{9CADBE57-17B1-4128-81BB-22FF529AE8A2}" type="pres">
      <dgm:prSet presAssocID="{D30F2149-B328-427B-8481-272CCCCAF90D}" presName="Parent" presStyleLbl="revTx" presStyleIdx="4" presStyleCnt="5" custScaleY="46144" custLinFactNeighborX="-1771" custLinFactNeighborY="30114">
        <dgm:presLayoutVars>
          <dgm:chMax val="1"/>
          <dgm:chPref val="0"/>
          <dgm:bulletEnabled val="1"/>
        </dgm:presLayoutVars>
      </dgm:prSet>
      <dgm:spPr/>
    </dgm:pt>
  </dgm:ptLst>
  <dgm:cxnLst>
    <dgm:cxn modelId="{22210F10-64C8-4AA2-B612-90E79886E3E0}" type="presOf" srcId="{0620A1FA-389D-400A-B9A0-FB4C24916B58}" destId="{4973BBD9-6101-47D5-8752-16D0C3E02174}" srcOrd="0" destOrd="0" presId="urn:microsoft.com/office/officeart/2008/layout/CaptionedPictures"/>
    <dgm:cxn modelId="{56BD9932-F623-41E8-91A5-E9815FBC4F3A}" srcId="{E0F398AC-0FFB-41B1-B988-67678FC5F776}" destId="{BD2B4466-CF7A-4C9C-8676-3EBD7D4C72C3}" srcOrd="0" destOrd="0" parTransId="{A6CE5349-5E1E-4856-8D65-4E64B86B84C1}" sibTransId="{8BEC4CA4-3D22-4F25-95A3-8FE7C586F248}"/>
    <dgm:cxn modelId="{6FDD9F65-642E-4BB2-975A-1398AC73B8BA}" srcId="{E0F398AC-0FFB-41B1-B988-67678FC5F776}" destId="{D30F2149-B328-427B-8481-272CCCCAF90D}" srcOrd="4" destOrd="0" parTransId="{9CF30717-EC64-4CB2-8B78-1BF9CDF30B1F}" sibTransId="{991D9A11-2366-4904-BF9D-82CAEF308CC5}"/>
    <dgm:cxn modelId="{4D0D5666-729C-4104-9FB8-C6019FD4D281}" type="presOf" srcId="{23D996A9-8432-406B-BF50-B74240FB7041}" destId="{65ECF755-A419-4993-8557-3E7C12511789}" srcOrd="0" destOrd="0" presId="urn:microsoft.com/office/officeart/2008/layout/CaptionedPictures"/>
    <dgm:cxn modelId="{7E8EEA70-8DB3-4F5A-870D-8A3314725704}" type="presOf" srcId="{BD2B4466-CF7A-4C9C-8676-3EBD7D4C72C3}" destId="{64C9E4F9-1D1A-4F0A-BD50-244AF65835C7}" srcOrd="0" destOrd="0" presId="urn:microsoft.com/office/officeart/2008/layout/CaptionedPictures"/>
    <dgm:cxn modelId="{B5EB6A72-4606-479A-9ADD-AD59DAAE8C97}" srcId="{E0F398AC-0FFB-41B1-B988-67678FC5F776}" destId="{728AFD66-06AB-4559-8D8B-D9A108BD4D7A}" srcOrd="2" destOrd="0" parTransId="{CFB30A62-D236-49DE-98ED-B742B1D596FD}" sibTransId="{7BBA3923-03E7-4DE2-AA07-8E9BF9053C49}"/>
    <dgm:cxn modelId="{2C034D93-A6B3-4843-AE1F-2D4A778150FB}" type="presOf" srcId="{E0F398AC-0FFB-41B1-B988-67678FC5F776}" destId="{E768BEEF-FECE-4898-BF75-9D9EBD59E67C}" srcOrd="0" destOrd="0" presId="urn:microsoft.com/office/officeart/2008/layout/CaptionedPictures"/>
    <dgm:cxn modelId="{4609C5B7-7C47-4024-9F46-EC6642C01746}" type="presOf" srcId="{D30F2149-B328-427B-8481-272CCCCAF90D}" destId="{9CADBE57-17B1-4128-81BB-22FF529AE8A2}" srcOrd="0" destOrd="0" presId="urn:microsoft.com/office/officeart/2008/layout/CaptionedPictures"/>
    <dgm:cxn modelId="{5F90B3C4-E2E2-4E0A-9F24-C18C8AC42FF5}" srcId="{E0F398AC-0FFB-41B1-B988-67678FC5F776}" destId="{23D996A9-8432-406B-BF50-B74240FB7041}" srcOrd="3" destOrd="0" parTransId="{3C32CACD-1B64-47E3-8FCA-89121D150390}" sibTransId="{0C6321DA-00B9-4727-9856-3056802F4041}"/>
    <dgm:cxn modelId="{C8AAEFEC-BAE0-46F5-880E-55B4AF2A62CB}" srcId="{E0F398AC-0FFB-41B1-B988-67678FC5F776}" destId="{0620A1FA-389D-400A-B9A0-FB4C24916B58}" srcOrd="1" destOrd="0" parTransId="{C6F8B69C-D095-4BB7-9ED1-96264E57F378}" sibTransId="{C47BA46F-8117-4084-954D-BA2A75C6766E}"/>
    <dgm:cxn modelId="{D4BB3BEE-A324-43B0-B489-19758CD574AF}" type="presOf" srcId="{728AFD66-06AB-4559-8D8B-D9A108BD4D7A}" destId="{67E43200-713B-439E-95E5-B6CD8B95837A}" srcOrd="0" destOrd="0" presId="urn:microsoft.com/office/officeart/2008/layout/CaptionedPictures"/>
    <dgm:cxn modelId="{F9701AE8-1E0E-4E29-B677-7F8B2C611C04}" type="presParOf" srcId="{E768BEEF-FECE-4898-BF75-9D9EBD59E67C}" destId="{CE15DFF7-B342-4684-87F8-EB71350A4DFF}" srcOrd="0" destOrd="0" presId="urn:microsoft.com/office/officeart/2008/layout/CaptionedPictures"/>
    <dgm:cxn modelId="{171DB534-35D2-4FA9-A5D4-16FEEF4EF8B8}" type="presParOf" srcId="{CE15DFF7-B342-4684-87F8-EB71350A4DFF}" destId="{1E7A0100-73AA-470E-AE87-993CFDB47F7A}" srcOrd="0" destOrd="0" presId="urn:microsoft.com/office/officeart/2008/layout/CaptionedPictures"/>
    <dgm:cxn modelId="{CE487C5C-F16F-4F13-AB1C-DF163B14CC76}" type="presParOf" srcId="{CE15DFF7-B342-4684-87F8-EB71350A4DFF}" destId="{B58EBD71-E5C7-4D36-AED1-8755C79592EF}" srcOrd="1" destOrd="0" presId="urn:microsoft.com/office/officeart/2008/layout/CaptionedPictures"/>
    <dgm:cxn modelId="{373FB510-D273-4EF9-8FC0-4D231E7B7C91}" type="presParOf" srcId="{CE15DFF7-B342-4684-87F8-EB71350A4DFF}" destId="{9CB09877-42DA-44E4-BD66-538A7C82C367}" srcOrd="2" destOrd="0" presId="urn:microsoft.com/office/officeart/2008/layout/CaptionedPictures"/>
    <dgm:cxn modelId="{D1BA6333-DCEF-4E71-991B-41FF5E3366B6}" type="presParOf" srcId="{9CB09877-42DA-44E4-BD66-538A7C82C367}" destId="{D4C7D91D-DB21-498B-A492-ED7F6C9E97C0}" srcOrd="0" destOrd="0" presId="urn:microsoft.com/office/officeart/2008/layout/CaptionedPictures"/>
    <dgm:cxn modelId="{03107567-B487-40C7-A2D2-63E4B734DED1}" type="presParOf" srcId="{9CB09877-42DA-44E4-BD66-538A7C82C367}" destId="{64C9E4F9-1D1A-4F0A-BD50-244AF65835C7}" srcOrd="1" destOrd="0" presId="urn:microsoft.com/office/officeart/2008/layout/CaptionedPictures"/>
    <dgm:cxn modelId="{A0BFF623-3C48-47CC-8377-CD0FFF5CD0DA}" type="presParOf" srcId="{E768BEEF-FECE-4898-BF75-9D9EBD59E67C}" destId="{59444A5E-87E1-4A9F-A6B9-85CDB5572970}" srcOrd="1" destOrd="0" presId="urn:microsoft.com/office/officeart/2008/layout/CaptionedPictures"/>
    <dgm:cxn modelId="{E6DCF76A-7E3A-47BF-8075-909FBEE88548}" type="presParOf" srcId="{E768BEEF-FECE-4898-BF75-9D9EBD59E67C}" destId="{324F1CDE-2F57-4F4F-95FF-307DD4E004C4}" srcOrd="2" destOrd="0" presId="urn:microsoft.com/office/officeart/2008/layout/CaptionedPictures"/>
    <dgm:cxn modelId="{A4456A19-4241-4CF1-9B35-401690E2699B}" type="presParOf" srcId="{324F1CDE-2F57-4F4F-95FF-307DD4E004C4}" destId="{6CFFA643-F8F3-4910-B9D6-C343124DBF24}" srcOrd="0" destOrd="0" presId="urn:microsoft.com/office/officeart/2008/layout/CaptionedPictures"/>
    <dgm:cxn modelId="{D2FABC4B-8334-4C18-AB39-468875A23800}" type="presParOf" srcId="{324F1CDE-2F57-4F4F-95FF-307DD4E004C4}" destId="{DCD484CA-BFDC-41C2-9463-470E768C2474}" srcOrd="1" destOrd="0" presId="urn:microsoft.com/office/officeart/2008/layout/CaptionedPictures"/>
    <dgm:cxn modelId="{79002EB8-5615-482C-ACD7-AAA28BBCDBC7}" type="presParOf" srcId="{324F1CDE-2F57-4F4F-95FF-307DD4E004C4}" destId="{6C0BDD8C-5CEB-4872-A9C4-1F1726C31B33}" srcOrd="2" destOrd="0" presId="urn:microsoft.com/office/officeart/2008/layout/CaptionedPictures"/>
    <dgm:cxn modelId="{E4EA4343-E8B3-4837-BE56-EF13EC9D1D0B}" type="presParOf" srcId="{6C0BDD8C-5CEB-4872-A9C4-1F1726C31B33}" destId="{08C6734A-6A04-421F-92BE-591D55A4B5E6}" srcOrd="0" destOrd="0" presId="urn:microsoft.com/office/officeart/2008/layout/CaptionedPictures"/>
    <dgm:cxn modelId="{9E94FBCD-46D7-433A-B2A9-4E44F5A33D91}" type="presParOf" srcId="{6C0BDD8C-5CEB-4872-A9C4-1F1726C31B33}" destId="{4973BBD9-6101-47D5-8752-16D0C3E02174}" srcOrd="1" destOrd="0" presId="urn:microsoft.com/office/officeart/2008/layout/CaptionedPictures"/>
    <dgm:cxn modelId="{527A6FF1-CCDE-4600-96C4-F95110FA8B77}" type="presParOf" srcId="{E768BEEF-FECE-4898-BF75-9D9EBD59E67C}" destId="{487F8AE8-466A-45E1-87CA-3A9F6A4B1E21}" srcOrd="3" destOrd="0" presId="urn:microsoft.com/office/officeart/2008/layout/CaptionedPictures"/>
    <dgm:cxn modelId="{DBC454FB-51EB-4D38-AAC2-5B43D11A957F}" type="presParOf" srcId="{E768BEEF-FECE-4898-BF75-9D9EBD59E67C}" destId="{DAD30557-F024-4CFF-B552-6AD268E668EA}" srcOrd="4" destOrd="0" presId="urn:microsoft.com/office/officeart/2008/layout/CaptionedPictures"/>
    <dgm:cxn modelId="{CB157A47-91FC-469A-8019-DFAE9EA8BF50}" type="presParOf" srcId="{DAD30557-F024-4CFF-B552-6AD268E668EA}" destId="{6B717A93-9940-4600-B159-21E3F10C34B7}" srcOrd="0" destOrd="0" presId="urn:microsoft.com/office/officeart/2008/layout/CaptionedPictures"/>
    <dgm:cxn modelId="{37BB140D-AD42-463B-B99F-C26F674B1677}" type="presParOf" srcId="{DAD30557-F024-4CFF-B552-6AD268E668EA}" destId="{9B8BC91A-23F8-4019-BE0B-624D0B72DB80}" srcOrd="1" destOrd="0" presId="urn:microsoft.com/office/officeart/2008/layout/CaptionedPictures"/>
    <dgm:cxn modelId="{0B9C4167-7F65-46E8-AF67-7EC9CB5648DE}" type="presParOf" srcId="{DAD30557-F024-4CFF-B552-6AD268E668EA}" destId="{58C7D7BA-4CB9-47F0-9F1C-AE096E4BE6A0}" srcOrd="2" destOrd="0" presId="urn:microsoft.com/office/officeart/2008/layout/CaptionedPictures"/>
    <dgm:cxn modelId="{F31A162C-AA86-47F7-A30A-947FE56D4D17}" type="presParOf" srcId="{58C7D7BA-4CB9-47F0-9F1C-AE096E4BE6A0}" destId="{F63537D4-D39E-476D-AD5B-690BCBCE443B}" srcOrd="0" destOrd="0" presId="urn:microsoft.com/office/officeart/2008/layout/CaptionedPictures"/>
    <dgm:cxn modelId="{9426B66A-DD2D-492C-84B4-4D86CC4F6F0C}" type="presParOf" srcId="{58C7D7BA-4CB9-47F0-9F1C-AE096E4BE6A0}" destId="{67E43200-713B-439E-95E5-B6CD8B95837A}" srcOrd="1" destOrd="0" presId="urn:microsoft.com/office/officeart/2008/layout/CaptionedPictures"/>
    <dgm:cxn modelId="{C4E8ED2D-F613-476E-90F5-47581C82A518}" type="presParOf" srcId="{E768BEEF-FECE-4898-BF75-9D9EBD59E67C}" destId="{668A6330-C8DE-4519-9186-F599C78074D7}" srcOrd="5" destOrd="0" presId="urn:microsoft.com/office/officeart/2008/layout/CaptionedPictures"/>
    <dgm:cxn modelId="{8F071850-9177-4105-9A87-4DAC3F253595}" type="presParOf" srcId="{E768BEEF-FECE-4898-BF75-9D9EBD59E67C}" destId="{B06CBEF0-095B-4EE9-9C94-031FFCD86925}" srcOrd="6" destOrd="0" presId="urn:microsoft.com/office/officeart/2008/layout/CaptionedPictures"/>
    <dgm:cxn modelId="{AF99E22B-FEBD-4002-AAD6-8017FBC1B41D}" type="presParOf" srcId="{B06CBEF0-095B-4EE9-9C94-031FFCD86925}" destId="{08F5818D-C445-45C8-8F0C-B78E2F561586}" srcOrd="0" destOrd="0" presId="urn:microsoft.com/office/officeart/2008/layout/CaptionedPictures"/>
    <dgm:cxn modelId="{1AD49693-99E9-4E9B-8E5B-B494F33CE03E}" type="presParOf" srcId="{B06CBEF0-095B-4EE9-9C94-031FFCD86925}" destId="{8D9382FF-7A9E-43DD-AFAA-BA7975FC430F}" srcOrd="1" destOrd="0" presId="urn:microsoft.com/office/officeart/2008/layout/CaptionedPictures"/>
    <dgm:cxn modelId="{754A4B4C-4A0E-403C-8DB3-FF0F50DDE033}" type="presParOf" srcId="{B06CBEF0-095B-4EE9-9C94-031FFCD86925}" destId="{1CC95FC1-6B60-4449-AD3E-C8376A1496B5}" srcOrd="2" destOrd="0" presId="urn:microsoft.com/office/officeart/2008/layout/CaptionedPictures"/>
    <dgm:cxn modelId="{D78E4F74-C313-459E-9623-22852334C76C}" type="presParOf" srcId="{1CC95FC1-6B60-4449-AD3E-C8376A1496B5}" destId="{BD8B3645-70FD-48A3-92D3-BF1A8975763B}" srcOrd="0" destOrd="0" presId="urn:microsoft.com/office/officeart/2008/layout/CaptionedPictures"/>
    <dgm:cxn modelId="{5DC576A5-B283-4522-9D73-DB0466731BAA}" type="presParOf" srcId="{1CC95FC1-6B60-4449-AD3E-C8376A1496B5}" destId="{65ECF755-A419-4993-8557-3E7C12511789}" srcOrd="1" destOrd="0" presId="urn:microsoft.com/office/officeart/2008/layout/CaptionedPictures"/>
    <dgm:cxn modelId="{1FD7C646-D546-485A-ABDA-6FE9E4288DA1}" type="presParOf" srcId="{E768BEEF-FECE-4898-BF75-9D9EBD59E67C}" destId="{6291C6E7-D2B3-4634-B55D-94BA3F53A361}" srcOrd="7" destOrd="0" presId="urn:microsoft.com/office/officeart/2008/layout/CaptionedPictures"/>
    <dgm:cxn modelId="{ECEA795A-A3C1-4AF9-9F1F-A21E9BB46454}" type="presParOf" srcId="{E768BEEF-FECE-4898-BF75-9D9EBD59E67C}" destId="{48D697AE-8F08-4026-A403-7DAFCB6FE01D}" srcOrd="8" destOrd="0" presId="urn:microsoft.com/office/officeart/2008/layout/CaptionedPictures"/>
    <dgm:cxn modelId="{551DC4BC-47BC-4892-8E0E-73394570B23A}" type="presParOf" srcId="{48D697AE-8F08-4026-A403-7DAFCB6FE01D}" destId="{6C2B68CC-19FE-426B-8B68-5966DA78E6BC}" srcOrd="0" destOrd="0" presId="urn:microsoft.com/office/officeart/2008/layout/CaptionedPictures"/>
    <dgm:cxn modelId="{B3A133F1-C6D5-49B6-AF9B-0C4379E1FE28}" type="presParOf" srcId="{48D697AE-8F08-4026-A403-7DAFCB6FE01D}" destId="{5F6B3D84-3CA4-4483-A229-8FA2781799FB}" srcOrd="1" destOrd="0" presId="urn:microsoft.com/office/officeart/2008/layout/CaptionedPictures"/>
    <dgm:cxn modelId="{576CF743-4A29-4A69-BD79-6F83F9F69995}" type="presParOf" srcId="{48D697AE-8F08-4026-A403-7DAFCB6FE01D}" destId="{FF8DC860-1B5F-46E8-BA82-2F459C67976D}" srcOrd="2" destOrd="0" presId="urn:microsoft.com/office/officeart/2008/layout/CaptionedPictures"/>
    <dgm:cxn modelId="{EBAA70AD-9A77-4A21-B5EA-00E87A47F3E2}" type="presParOf" srcId="{FF8DC860-1B5F-46E8-BA82-2F459C67976D}" destId="{1CEE8FC3-7C5D-47CF-B62F-A9F48B49AD23}" srcOrd="0" destOrd="0" presId="urn:microsoft.com/office/officeart/2008/layout/CaptionedPictures"/>
    <dgm:cxn modelId="{A342AAAA-7E3E-44D2-8E94-511721C1C1D3}" type="presParOf" srcId="{FF8DC860-1B5F-46E8-BA82-2F459C67976D}" destId="{9CADBE57-17B1-4128-81BB-22FF529AE8A2}" srcOrd="1" destOrd="0" presId="urn:microsoft.com/office/officeart/2008/layout/CaptionedPictures"/>
  </dgm:cxnLst>
  <dgm:bg/>
  <dgm:whole/>
  <dgm:extLst>
    <a:ext uri="http://schemas.microsoft.com/office/drawing/2008/diagram">
      <dsp:dataModelExt xmlns:dsp="http://schemas.microsoft.com/office/drawing/2008/diagram" relId="rId5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ED0C83CD-61BE-46E2-8D5B-7748F3015B61}" type="doc">
      <dgm:prSet loTypeId="urn:microsoft.com/office/officeart/2008/layout/VerticalCurvedLis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zh-CN" altLang="en-US"/>
        </a:p>
      </dgm:t>
    </dgm:pt>
    <dgm:pt modelId="{78D28B0E-CE2E-4AAF-99FF-8E0A2F227464}">
      <dgm:prSet phldrT="[文本]"/>
      <dgm:spPr/>
      <dgm:t>
        <a:bodyPr/>
        <a:lstStyle/>
        <a:p>
          <a:r>
            <a:rPr lang="zh-CN" altLang="en-US" dirty="0">
              <a:latin typeface="微软雅黑" panose="020B0503020204020204" pitchFamily="34" charset="-122"/>
              <a:ea typeface="微软雅黑" panose="020B0503020204020204" pitchFamily="34" charset="-122"/>
            </a:rPr>
            <a:t>客户认可度最高（第一代距今</a:t>
          </a:r>
          <a:r>
            <a:rPr lang="en-US" altLang="zh-CN" dirty="0">
              <a:latin typeface="微软雅黑" panose="020B0503020204020204" pitchFamily="34" charset="-122"/>
              <a:ea typeface="微软雅黑" panose="020B0503020204020204" pitchFamily="34" charset="-122"/>
            </a:rPr>
            <a:t>57</a:t>
          </a:r>
          <a:r>
            <a:rPr lang="zh-CN" altLang="en-US" dirty="0">
              <a:latin typeface="微软雅黑" panose="020B0503020204020204" pitchFamily="34" charset="-122"/>
              <a:ea typeface="微软雅黑" panose="020B0503020204020204" pitchFamily="34" charset="-122"/>
            </a:rPr>
            <a:t>年）</a:t>
          </a:r>
        </a:p>
      </dgm:t>
    </dgm:pt>
    <dgm:pt modelId="{45E4321C-EA94-4859-BC70-F9E521C88D26}" cxnId="{8CAC3AD2-E78E-4A36-9DF1-05B74FD48782}" type="parTrans">
      <dgm:prSet/>
      <dgm:spPr/>
      <dgm:t>
        <a:bodyPr/>
        <a:lstStyle/>
        <a:p>
          <a:endParaRPr lang="zh-CN" altLang="en-US">
            <a:latin typeface="微软雅黑" panose="020B0503020204020204" pitchFamily="34" charset="-122"/>
            <a:ea typeface="微软雅黑" panose="020B0503020204020204" pitchFamily="34" charset="-122"/>
          </a:endParaRPr>
        </a:p>
      </dgm:t>
    </dgm:pt>
    <dgm:pt modelId="{E1F76DE5-0D0E-4656-81F5-CCC23E00EDC7}" cxnId="{8CAC3AD2-E78E-4A36-9DF1-05B74FD48782}" type="sibTrans">
      <dgm:prSet/>
      <dgm:spPr/>
      <dgm:t>
        <a:bodyPr/>
        <a:lstStyle/>
        <a:p>
          <a:endParaRPr lang="zh-CN" altLang="en-US">
            <a:latin typeface="微软雅黑" panose="020B0503020204020204" pitchFamily="34" charset="-122"/>
            <a:ea typeface="微软雅黑" panose="020B0503020204020204" pitchFamily="34" charset="-122"/>
          </a:endParaRPr>
        </a:p>
      </dgm:t>
    </dgm:pt>
    <dgm:pt modelId="{F9EC3C7D-F751-497B-973F-58A4340B2841}">
      <dgm:prSet phldrT="[文本]"/>
      <dgm:spPr/>
      <dgm:t>
        <a:bodyPr/>
        <a:lstStyle/>
        <a:p>
          <a:r>
            <a:rPr lang="zh-CN" altLang="en-US" dirty="0">
              <a:latin typeface="微软雅黑" panose="020B0503020204020204" pitchFamily="34" charset="-122"/>
              <a:ea typeface="微软雅黑" panose="020B0503020204020204" pitchFamily="34" charset="-122"/>
            </a:rPr>
            <a:t>测试杆（点动、锁定模式）</a:t>
          </a:r>
        </a:p>
      </dgm:t>
    </dgm:pt>
    <dgm:pt modelId="{5FB748D5-C95A-44FE-A46A-1B27BF0DD5F4}" cxnId="{436F7CD6-ABC7-42C9-8939-FA8C6690D5A8}" type="parTrans">
      <dgm:prSet/>
      <dgm:spPr/>
      <dgm:t>
        <a:bodyPr/>
        <a:lstStyle/>
        <a:p>
          <a:endParaRPr lang="zh-CN" altLang="en-US">
            <a:latin typeface="微软雅黑" panose="020B0503020204020204" pitchFamily="34" charset="-122"/>
            <a:ea typeface="微软雅黑" panose="020B0503020204020204" pitchFamily="34" charset="-122"/>
          </a:endParaRPr>
        </a:p>
      </dgm:t>
    </dgm:pt>
    <dgm:pt modelId="{A6816D9A-4CDA-4CF8-90D1-D5B5DD19ADF9}" cxnId="{436F7CD6-ABC7-42C9-8939-FA8C6690D5A8}" type="sibTrans">
      <dgm:prSet/>
      <dgm:spPr/>
      <dgm:t>
        <a:bodyPr/>
        <a:lstStyle/>
        <a:p>
          <a:endParaRPr lang="zh-CN" altLang="en-US">
            <a:latin typeface="微软雅黑" panose="020B0503020204020204" pitchFamily="34" charset="-122"/>
            <a:ea typeface="微软雅黑" panose="020B0503020204020204" pitchFamily="34" charset="-122"/>
          </a:endParaRPr>
        </a:p>
      </dgm:t>
    </dgm:pt>
    <dgm:pt modelId="{46D54275-CF48-4A00-8A36-FD110F8E2F27}">
      <dgm:prSet phldrT="[文本]"/>
      <dgm:spPr/>
      <dgm:t>
        <a:bodyPr/>
        <a:lstStyle/>
        <a:p>
          <a:r>
            <a:rPr lang="en-US" altLang="zh-CN" dirty="0">
              <a:latin typeface="微软雅黑" panose="020B0503020204020204" pitchFamily="34" charset="-122"/>
              <a:ea typeface="微软雅黑" panose="020B0503020204020204" pitchFamily="34" charset="-122"/>
            </a:rPr>
            <a:t>9</a:t>
          </a:r>
          <a:r>
            <a:rPr lang="zh-CN" altLang="en-US" dirty="0">
              <a:latin typeface="微软雅黑" panose="020B0503020204020204" pitchFamily="34" charset="-122"/>
              <a:ea typeface="微软雅黑" panose="020B0503020204020204" pitchFamily="34" charset="-122"/>
            </a:rPr>
            <a:t>亿只装机客户</a:t>
          </a:r>
          <a:endParaRPr lang="en-US" altLang="zh-CN" dirty="0">
            <a:latin typeface="微软雅黑" panose="020B0503020204020204" pitchFamily="34" charset="-122"/>
            <a:ea typeface="微软雅黑" panose="020B0503020204020204" pitchFamily="34" charset="-122"/>
          </a:endParaRPr>
        </a:p>
      </dgm:t>
    </dgm:pt>
    <dgm:pt modelId="{E6EB433B-55C5-4AC6-BB20-34187FFB0359}" cxnId="{E81F6CD1-8284-4B01-A16C-4C6DF9AE3E7B}" type="parTrans">
      <dgm:prSet/>
      <dgm:spPr/>
      <dgm:t>
        <a:bodyPr/>
        <a:lstStyle/>
        <a:p>
          <a:endParaRPr lang="zh-CN" altLang="en-US">
            <a:latin typeface="微软雅黑" panose="020B0503020204020204" pitchFamily="34" charset="-122"/>
            <a:ea typeface="微软雅黑" panose="020B0503020204020204" pitchFamily="34" charset="-122"/>
          </a:endParaRPr>
        </a:p>
      </dgm:t>
    </dgm:pt>
    <dgm:pt modelId="{79BDD50F-2A16-4FFD-907E-227F0AB87F68}" cxnId="{E81F6CD1-8284-4B01-A16C-4C6DF9AE3E7B}" type="sibTrans">
      <dgm:prSet/>
      <dgm:spPr/>
      <dgm:t>
        <a:bodyPr/>
        <a:lstStyle/>
        <a:p>
          <a:endParaRPr lang="zh-CN" altLang="en-US">
            <a:latin typeface="微软雅黑" panose="020B0503020204020204" pitchFamily="34" charset="-122"/>
            <a:ea typeface="微软雅黑" panose="020B0503020204020204" pitchFamily="34" charset="-122"/>
          </a:endParaRPr>
        </a:p>
      </dgm:t>
    </dgm:pt>
    <dgm:pt modelId="{878AD44C-0B3F-4F8F-8444-311B768D4310}">
      <dgm:prSet phldrT="[文本]"/>
      <dgm:spPr/>
      <dgm:t>
        <a:bodyPr/>
        <a:lstStyle/>
        <a:p>
          <a:r>
            <a:rPr lang="zh-CN" altLang="en-US" dirty="0">
              <a:latin typeface="微软雅黑" panose="020B0503020204020204" pitchFamily="34" charset="-122"/>
              <a:ea typeface="微软雅黑" panose="020B0503020204020204" pitchFamily="34" charset="-122"/>
            </a:rPr>
            <a:t>线圈无极性</a:t>
          </a:r>
          <a:endParaRPr lang="en-US" altLang="zh-CN" dirty="0">
            <a:latin typeface="微软雅黑" panose="020B0503020204020204" pitchFamily="34" charset="-122"/>
            <a:ea typeface="微软雅黑" panose="020B0503020204020204" pitchFamily="34" charset="-122"/>
          </a:endParaRPr>
        </a:p>
      </dgm:t>
    </dgm:pt>
    <dgm:pt modelId="{A05FDE34-7AE4-4A5B-9979-926A4323CE97}" cxnId="{076EDDC4-91BB-4B63-9EC0-999B8E5E1663}" type="parTrans">
      <dgm:prSet/>
      <dgm:spPr/>
      <dgm:t>
        <a:bodyPr/>
        <a:lstStyle/>
        <a:p>
          <a:endParaRPr lang="zh-CN" altLang="en-US">
            <a:latin typeface="微软雅黑" panose="020B0503020204020204" pitchFamily="34" charset="-122"/>
            <a:ea typeface="微软雅黑" panose="020B0503020204020204" pitchFamily="34" charset="-122"/>
          </a:endParaRPr>
        </a:p>
      </dgm:t>
    </dgm:pt>
    <dgm:pt modelId="{06AA4B0C-FFD6-488D-8B60-5284B33E1686}" cxnId="{076EDDC4-91BB-4B63-9EC0-999B8E5E1663}" type="sibTrans">
      <dgm:prSet/>
      <dgm:spPr/>
      <dgm:t>
        <a:bodyPr/>
        <a:lstStyle/>
        <a:p>
          <a:endParaRPr lang="zh-CN" altLang="en-US">
            <a:latin typeface="微软雅黑" panose="020B0503020204020204" pitchFamily="34" charset="-122"/>
            <a:ea typeface="微软雅黑" panose="020B0503020204020204" pitchFamily="34" charset="-122"/>
          </a:endParaRPr>
        </a:p>
      </dgm:t>
    </dgm:pt>
    <dgm:pt modelId="{9EE9B7D2-A40A-4AD3-BBCF-34951DFC8516}">
      <dgm:prSet phldrT="[文本]"/>
      <dgm:spPr/>
      <dgm:t>
        <a:bodyPr/>
        <a:lstStyle/>
        <a:p>
          <a:r>
            <a:rPr lang="zh-CN" altLang="en-US" dirty="0">
              <a:latin typeface="微软雅黑" panose="020B0503020204020204" pitchFamily="34" charset="-122"/>
              <a:ea typeface="微软雅黑" panose="020B0503020204020204" pitchFamily="34" charset="-122"/>
            </a:rPr>
            <a:t>绿色低碳</a:t>
          </a:r>
          <a:endParaRPr lang="en-US" altLang="zh-CN" dirty="0">
            <a:latin typeface="微软雅黑" panose="020B0503020204020204" pitchFamily="34" charset="-122"/>
            <a:ea typeface="微软雅黑" panose="020B0503020204020204" pitchFamily="34" charset="-122"/>
          </a:endParaRPr>
        </a:p>
      </dgm:t>
    </dgm:pt>
    <dgm:pt modelId="{A089EA02-EFC9-42BC-8689-C6702972CDB0}" cxnId="{A95C8455-7BCD-4D84-96EF-735E95E116C1}" type="parTrans">
      <dgm:prSet/>
      <dgm:spPr/>
      <dgm:t>
        <a:bodyPr/>
        <a:lstStyle/>
        <a:p>
          <a:endParaRPr lang="zh-CN" altLang="en-US">
            <a:latin typeface="微软雅黑" panose="020B0503020204020204" pitchFamily="34" charset="-122"/>
            <a:ea typeface="微软雅黑" panose="020B0503020204020204" pitchFamily="34" charset="-122"/>
          </a:endParaRPr>
        </a:p>
      </dgm:t>
    </dgm:pt>
    <dgm:pt modelId="{9EA72C02-EEA3-48A1-85D8-67A8F55E40AB}" cxnId="{A95C8455-7BCD-4D84-96EF-735E95E116C1}" type="sibTrans">
      <dgm:prSet/>
      <dgm:spPr/>
      <dgm:t>
        <a:bodyPr/>
        <a:lstStyle/>
        <a:p>
          <a:endParaRPr lang="zh-CN" altLang="en-US">
            <a:latin typeface="微软雅黑" panose="020B0503020204020204" pitchFamily="34" charset="-122"/>
            <a:ea typeface="微软雅黑" panose="020B0503020204020204" pitchFamily="34" charset="-122"/>
          </a:endParaRPr>
        </a:p>
      </dgm:t>
    </dgm:pt>
    <dgm:pt modelId="{063FFE8C-EFA2-4610-A2B3-04ED789714BB}" type="pres">
      <dgm:prSet presAssocID="{ED0C83CD-61BE-46E2-8D5B-7748F3015B61}" presName="Name0" presStyleCnt="0">
        <dgm:presLayoutVars>
          <dgm:chMax val="7"/>
          <dgm:chPref val="7"/>
          <dgm:dir/>
        </dgm:presLayoutVars>
      </dgm:prSet>
      <dgm:spPr/>
    </dgm:pt>
    <dgm:pt modelId="{5EB9ACFA-774C-4A1E-984F-9D0105195B1D}" type="pres">
      <dgm:prSet presAssocID="{ED0C83CD-61BE-46E2-8D5B-7748F3015B61}" presName="Name1" presStyleCnt="0"/>
      <dgm:spPr/>
    </dgm:pt>
    <dgm:pt modelId="{3C7C5A5C-FA83-4A28-9989-FFDE31CAEC4B}" type="pres">
      <dgm:prSet presAssocID="{ED0C83CD-61BE-46E2-8D5B-7748F3015B61}" presName="cycle" presStyleCnt="0"/>
      <dgm:spPr/>
    </dgm:pt>
    <dgm:pt modelId="{412080F0-D443-4F6C-8841-0B59AA3BBF85}" type="pres">
      <dgm:prSet presAssocID="{ED0C83CD-61BE-46E2-8D5B-7748F3015B61}" presName="srcNode" presStyleLbl="node1" presStyleIdx="0" presStyleCnt="5"/>
      <dgm:spPr/>
    </dgm:pt>
    <dgm:pt modelId="{968DDD13-415B-4E8D-BBAC-71E9F4719D77}" type="pres">
      <dgm:prSet presAssocID="{ED0C83CD-61BE-46E2-8D5B-7748F3015B61}" presName="conn" presStyleLbl="parChTrans1D2" presStyleIdx="0" presStyleCnt="1"/>
      <dgm:spPr/>
    </dgm:pt>
    <dgm:pt modelId="{1ED1F8EC-AE04-4878-885B-ED429DA5274C}" type="pres">
      <dgm:prSet presAssocID="{ED0C83CD-61BE-46E2-8D5B-7748F3015B61}" presName="extraNode" presStyleLbl="node1" presStyleIdx="0" presStyleCnt="5"/>
      <dgm:spPr/>
    </dgm:pt>
    <dgm:pt modelId="{0DC7C67A-B0B3-4F5B-9681-08E583AC4F9E}" type="pres">
      <dgm:prSet presAssocID="{ED0C83CD-61BE-46E2-8D5B-7748F3015B61}" presName="dstNode" presStyleLbl="node1" presStyleIdx="0" presStyleCnt="5"/>
      <dgm:spPr/>
    </dgm:pt>
    <dgm:pt modelId="{342BCCCE-FE62-4B6F-88EE-277E138D7BDA}" type="pres">
      <dgm:prSet presAssocID="{78D28B0E-CE2E-4AAF-99FF-8E0A2F227464}" presName="text_1" presStyleLbl="node1" presStyleIdx="0" presStyleCnt="5">
        <dgm:presLayoutVars>
          <dgm:bulletEnabled val="1"/>
        </dgm:presLayoutVars>
      </dgm:prSet>
      <dgm:spPr/>
    </dgm:pt>
    <dgm:pt modelId="{4AD7F5A4-E0BB-4439-9CE5-B67DE3917D5C}" type="pres">
      <dgm:prSet presAssocID="{78D28B0E-CE2E-4AAF-99FF-8E0A2F227464}" presName="accent_1" presStyleCnt="0"/>
      <dgm:spPr/>
    </dgm:pt>
    <dgm:pt modelId="{CEBC343D-FDED-492F-ABE3-DF2AA89FC8EF}" type="pres">
      <dgm:prSet presAssocID="{78D28B0E-CE2E-4AAF-99FF-8E0A2F227464}" presName="accentRepeatNode" presStyleLbl="solidFgAcc1" presStyleIdx="0" presStyleCnt="5"/>
      <dgm:spPr/>
    </dgm:pt>
    <dgm:pt modelId="{3BA631AC-12FA-4E68-867D-36D58BF4291D}" type="pres">
      <dgm:prSet presAssocID="{F9EC3C7D-F751-497B-973F-58A4340B2841}" presName="text_2" presStyleLbl="node1" presStyleIdx="1" presStyleCnt="5">
        <dgm:presLayoutVars>
          <dgm:bulletEnabled val="1"/>
        </dgm:presLayoutVars>
      </dgm:prSet>
      <dgm:spPr/>
    </dgm:pt>
    <dgm:pt modelId="{60534F32-00FE-4F61-98EB-081823BBB92C}" type="pres">
      <dgm:prSet presAssocID="{F9EC3C7D-F751-497B-973F-58A4340B2841}" presName="accent_2" presStyleCnt="0"/>
      <dgm:spPr/>
    </dgm:pt>
    <dgm:pt modelId="{F8FCDDC0-9E66-4141-A0CF-4DFA6FE2BEE8}" type="pres">
      <dgm:prSet presAssocID="{F9EC3C7D-F751-497B-973F-58A4340B2841}" presName="accentRepeatNode" presStyleLbl="solidFgAcc1" presStyleIdx="1" presStyleCnt="5"/>
      <dgm:spPr/>
    </dgm:pt>
    <dgm:pt modelId="{E6CDEAE1-FA2D-45AE-BB81-E46AF6AE35B5}" type="pres">
      <dgm:prSet presAssocID="{46D54275-CF48-4A00-8A36-FD110F8E2F27}" presName="text_3" presStyleLbl="node1" presStyleIdx="2" presStyleCnt="5">
        <dgm:presLayoutVars>
          <dgm:bulletEnabled val="1"/>
        </dgm:presLayoutVars>
      </dgm:prSet>
      <dgm:spPr/>
    </dgm:pt>
    <dgm:pt modelId="{A549CFD7-1D11-4120-B2F5-1916E3A569EB}" type="pres">
      <dgm:prSet presAssocID="{46D54275-CF48-4A00-8A36-FD110F8E2F27}" presName="accent_3" presStyleCnt="0"/>
      <dgm:spPr/>
    </dgm:pt>
    <dgm:pt modelId="{9C673EBA-A54D-465A-8B1C-8F6D6452F1FE}" type="pres">
      <dgm:prSet presAssocID="{46D54275-CF48-4A00-8A36-FD110F8E2F27}" presName="accentRepeatNode" presStyleLbl="solidFgAcc1" presStyleIdx="2" presStyleCnt="5"/>
      <dgm:spPr/>
    </dgm:pt>
    <dgm:pt modelId="{1E040EE6-7832-42EF-B005-6175E7582A7C}" type="pres">
      <dgm:prSet presAssocID="{878AD44C-0B3F-4F8F-8444-311B768D4310}" presName="text_4" presStyleLbl="node1" presStyleIdx="3" presStyleCnt="5">
        <dgm:presLayoutVars>
          <dgm:bulletEnabled val="1"/>
        </dgm:presLayoutVars>
      </dgm:prSet>
      <dgm:spPr/>
    </dgm:pt>
    <dgm:pt modelId="{51DEEDBC-804F-487C-ADE2-6F7F78969D4C}" type="pres">
      <dgm:prSet presAssocID="{878AD44C-0B3F-4F8F-8444-311B768D4310}" presName="accent_4" presStyleCnt="0"/>
      <dgm:spPr/>
    </dgm:pt>
    <dgm:pt modelId="{727F8408-1BA0-4878-A7A5-20A625480634}" type="pres">
      <dgm:prSet presAssocID="{878AD44C-0B3F-4F8F-8444-311B768D4310}" presName="accentRepeatNode" presStyleLbl="solidFgAcc1" presStyleIdx="3" presStyleCnt="5"/>
      <dgm:spPr/>
    </dgm:pt>
    <dgm:pt modelId="{90F72B40-DEDB-48E3-B12C-43B2FFBA38CC}" type="pres">
      <dgm:prSet presAssocID="{9EE9B7D2-A40A-4AD3-BBCF-34951DFC8516}" presName="text_5" presStyleLbl="node1" presStyleIdx="4" presStyleCnt="5">
        <dgm:presLayoutVars>
          <dgm:bulletEnabled val="1"/>
        </dgm:presLayoutVars>
      </dgm:prSet>
      <dgm:spPr/>
    </dgm:pt>
    <dgm:pt modelId="{6673C206-91E2-4267-9F4C-E7894404E9EE}" type="pres">
      <dgm:prSet presAssocID="{9EE9B7D2-A40A-4AD3-BBCF-34951DFC8516}" presName="accent_5" presStyleCnt="0"/>
      <dgm:spPr/>
    </dgm:pt>
    <dgm:pt modelId="{484170FD-076C-4822-AC97-BA159F7EA620}" type="pres">
      <dgm:prSet presAssocID="{9EE9B7D2-A40A-4AD3-BBCF-34951DFC8516}" presName="accentRepeatNode" presStyleLbl="solidFgAcc1" presStyleIdx="4" presStyleCnt="5"/>
      <dgm:spPr/>
    </dgm:pt>
  </dgm:ptLst>
  <dgm:cxnLst>
    <dgm:cxn modelId="{E696E660-95F4-4566-81CA-59C7EC1F9A1A}" type="presOf" srcId="{E1F76DE5-0D0E-4656-81F5-CCC23E00EDC7}" destId="{968DDD13-415B-4E8D-BBAC-71E9F4719D77}" srcOrd="0" destOrd="0" presId="urn:microsoft.com/office/officeart/2008/layout/VerticalCurvedList"/>
    <dgm:cxn modelId="{43F5164C-4CD5-4C87-ACF0-3D5E78F4B96F}" type="presOf" srcId="{F9EC3C7D-F751-497B-973F-58A4340B2841}" destId="{3BA631AC-12FA-4E68-867D-36D58BF4291D}" srcOrd="0" destOrd="0" presId="urn:microsoft.com/office/officeart/2008/layout/VerticalCurvedList"/>
    <dgm:cxn modelId="{A95C8455-7BCD-4D84-96EF-735E95E116C1}" srcId="{ED0C83CD-61BE-46E2-8D5B-7748F3015B61}" destId="{9EE9B7D2-A40A-4AD3-BBCF-34951DFC8516}" srcOrd="4" destOrd="0" parTransId="{A089EA02-EFC9-42BC-8689-C6702972CDB0}" sibTransId="{9EA72C02-EEA3-48A1-85D8-67A8F55E40AB}"/>
    <dgm:cxn modelId="{7662677A-47ED-469F-8C92-76164178F1EB}" type="presOf" srcId="{46D54275-CF48-4A00-8A36-FD110F8E2F27}" destId="{E6CDEAE1-FA2D-45AE-BB81-E46AF6AE35B5}" srcOrd="0" destOrd="0" presId="urn:microsoft.com/office/officeart/2008/layout/VerticalCurvedList"/>
    <dgm:cxn modelId="{409B5A95-B7E4-497C-BCD1-FB575A3A3163}" type="presOf" srcId="{ED0C83CD-61BE-46E2-8D5B-7748F3015B61}" destId="{063FFE8C-EFA2-4610-A2B3-04ED789714BB}" srcOrd="0" destOrd="0" presId="urn:microsoft.com/office/officeart/2008/layout/VerticalCurvedList"/>
    <dgm:cxn modelId="{DD487AAB-394D-4C43-8331-80CE7FB98CDC}" type="presOf" srcId="{878AD44C-0B3F-4F8F-8444-311B768D4310}" destId="{1E040EE6-7832-42EF-B005-6175E7582A7C}" srcOrd="0" destOrd="0" presId="urn:microsoft.com/office/officeart/2008/layout/VerticalCurvedList"/>
    <dgm:cxn modelId="{076EDDC4-91BB-4B63-9EC0-999B8E5E1663}" srcId="{ED0C83CD-61BE-46E2-8D5B-7748F3015B61}" destId="{878AD44C-0B3F-4F8F-8444-311B768D4310}" srcOrd="3" destOrd="0" parTransId="{A05FDE34-7AE4-4A5B-9979-926A4323CE97}" sibTransId="{06AA4B0C-FFD6-488D-8B60-5284B33E1686}"/>
    <dgm:cxn modelId="{E81F6CD1-8284-4B01-A16C-4C6DF9AE3E7B}" srcId="{ED0C83CD-61BE-46E2-8D5B-7748F3015B61}" destId="{46D54275-CF48-4A00-8A36-FD110F8E2F27}" srcOrd="2" destOrd="0" parTransId="{E6EB433B-55C5-4AC6-BB20-34187FFB0359}" sibTransId="{79BDD50F-2A16-4FFD-907E-227F0AB87F68}"/>
    <dgm:cxn modelId="{8CAC3AD2-E78E-4A36-9DF1-05B74FD48782}" srcId="{ED0C83CD-61BE-46E2-8D5B-7748F3015B61}" destId="{78D28B0E-CE2E-4AAF-99FF-8E0A2F227464}" srcOrd="0" destOrd="0" parTransId="{45E4321C-EA94-4859-BC70-F9E521C88D26}" sibTransId="{E1F76DE5-0D0E-4656-81F5-CCC23E00EDC7}"/>
    <dgm:cxn modelId="{B47304D4-5E41-4BD0-858E-3B3E9E450652}" type="presOf" srcId="{9EE9B7D2-A40A-4AD3-BBCF-34951DFC8516}" destId="{90F72B40-DEDB-48E3-B12C-43B2FFBA38CC}" srcOrd="0" destOrd="0" presId="urn:microsoft.com/office/officeart/2008/layout/VerticalCurvedList"/>
    <dgm:cxn modelId="{436F7CD6-ABC7-42C9-8939-FA8C6690D5A8}" srcId="{ED0C83CD-61BE-46E2-8D5B-7748F3015B61}" destId="{F9EC3C7D-F751-497B-973F-58A4340B2841}" srcOrd="1" destOrd="0" parTransId="{5FB748D5-C95A-44FE-A46A-1B27BF0DD5F4}" sibTransId="{A6816D9A-4CDA-4CF8-90D1-D5B5DD19ADF9}"/>
    <dgm:cxn modelId="{42A0E0EB-3171-4881-A136-DFDC242321D6}" type="presOf" srcId="{78D28B0E-CE2E-4AAF-99FF-8E0A2F227464}" destId="{342BCCCE-FE62-4B6F-88EE-277E138D7BDA}" srcOrd="0" destOrd="0" presId="urn:microsoft.com/office/officeart/2008/layout/VerticalCurvedList"/>
    <dgm:cxn modelId="{DDF19F44-3F65-4261-A8F9-8C4C8DF77575}" type="presParOf" srcId="{063FFE8C-EFA2-4610-A2B3-04ED789714BB}" destId="{5EB9ACFA-774C-4A1E-984F-9D0105195B1D}" srcOrd="0" destOrd="0" presId="urn:microsoft.com/office/officeart/2008/layout/VerticalCurvedList"/>
    <dgm:cxn modelId="{8F1E06FF-B710-4DF9-ABFD-C5254D5B975A}" type="presParOf" srcId="{5EB9ACFA-774C-4A1E-984F-9D0105195B1D}" destId="{3C7C5A5C-FA83-4A28-9989-FFDE31CAEC4B}" srcOrd="0" destOrd="0" presId="urn:microsoft.com/office/officeart/2008/layout/VerticalCurvedList"/>
    <dgm:cxn modelId="{10634D75-FFC7-45AB-9CCA-9BB3E41CC6EC}" type="presParOf" srcId="{3C7C5A5C-FA83-4A28-9989-FFDE31CAEC4B}" destId="{412080F0-D443-4F6C-8841-0B59AA3BBF85}" srcOrd="0" destOrd="0" presId="urn:microsoft.com/office/officeart/2008/layout/VerticalCurvedList"/>
    <dgm:cxn modelId="{1E3E8377-D3AB-4B0B-990C-20A10C8A0028}" type="presParOf" srcId="{3C7C5A5C-FA83-4A28-9989-FFDE31CAEC4B}" destId="{968DDD13-415B-4E8D-BBAC-71E9F4719D77}" srcOrd="1" destOrd="0" presId="urn:microsoft.com/office/officeart/2008/layout/VerticalCurvedList"/>
    <dgm:cxn modelId="{D10674F9-C618-4B90-A305-FC83C69459AC}" type="presParOf" srcId="{3C7C5A5C-FA83-4A28-9989-FFDE31CAEC4B}" destId="{1ED1F8EC-AE04-4878-885B-ED429DA5274C}" srcOrd="2" destOrd="0" presId="urn:microsoft.com/office/officeart/2008/layout/VerticalCurvedList"/>
    <dgm:cxn modelId="{B73BAE77-EA00-406D-8307-925531910827}" type="presParOf" srcId="{3C7C5A5C-FA83-4A28-9989-FFDE31CAEC4B}" destId="{0DC7C67A-B0B3-4F5B-9681-08E583AC4F9E}" srcOrd="3" destOrd="0" presId="urn:microsoft.com/office/officeart/2008/layout/VerticalCurvedList"/>
    <dgm:cxn modelId="{DAF7D970-4243-4150-AC5C-D57A797E5A81}" type="presParOf" srcId="{5EB9ACFA-774C-4A1E-984F-9D0105195B1D}" destId="{342BCCCE-FE62-4B6F-88EE-277E138D7BDA}" srcOrd="1" destOrd="0" presId="urn:microsoft.com/office/officeart/2008/layout/VerticalCurvedList"/>
    <dgm:cxn modelId="{5EE0172C-C35C-4E69-9458-CD12357313B9}" type="presParOf" srcId="{5EB9ACFA-774C-4A1E-984F-9D0105195B1D}" destId="{4AD7F5A4-E0BB-4439-9CE5-B67DE3917D5C}" srcOrd="2" destOrd="0" presId="urn:microsoft.com/office/officeart/2008/layout/VerticalCurvedList"/>
    <dgm:cxn modelId="{1F05151D-ECD2-4AD1-B096-8CB8ED8DF738}" type="presParOf" srcId="{4AD7F5A4-E0BB-4439-9CE5-B67DE3917D5C}" destId="{CEBC343D-FDED-492F-ABE3-DF2AA89FC8EF}" srcOrd="0" destOrd="0" presId="urn:microsoft.com/office/officeart/2008/layout/VerticalCurvedList"/>
    <dgm:cxn modelId="{00B7F644-EE85-44CD-9AA9-B6B7DC4DF0FD}" type="presParOf" srcId="{5EB9ACFA-774C-4A1E-984F-9D0105195B1D}" destId="{3BA631AC-12FA-4E68-867D-36D58BF4291D}" srcOrd="3" destOrd="0" presId="urn:microsoft.com/office/officeart/2008/layout/VerticalCurvedList"/>
    <dgm:cxn modelId="{0817824A-BD47-4C25-9518-80D49923E1CE}" type="presParOf" srcId="{5EB9ACFA-774C-4A1E-984F-9D0105195B1D}" destId="{60534F32-00FE-4F61-98EB-081823BBB92C}" srcOrd="4" destOrd="0" presId="urn:microsoft.com/office/officeart/2008/layout/VerticalCurvedList"/>
    <dgm:cxn modelId="{2A83D5B9-07F9-4A7F-9B50-506388F0B476}" type="presParOf" srcId="{60534F32-00FE-4F61-98EB-081823BBB92C}" destId="{F8FCDDC0-9E66-4141-A0CF-4DFA6FE2BEE8}" srcOrd="0" destOrd="0" presId="urn:microsoft.com/office/officeart/2008/layout/VerticalCurvedList"/>
    <dgm:cxn modelId="{E79B546D-9DE1-45F1-9524-6B9074EEA10C}" type="presParOf" srcId="{5EB9ACFA-774C-4A1E-984F-9D0105195B1D}" destId="{E6CDEAE1-FA2D-45AE-BB81-E46AF6AE35B5}" srcOrd="5" destOrd="0" presId="urn:microsoft.com/office/officeart/2008/layout/VerticalCurvedList"/>
    <dgm:cxn modelId="{C53C52C4-4D06-4274-A12F-6DBEB34C713E}" type="presParOf" srcId="{5EB9ACFA-774C-4A1E-984F-9D0105195B1D}" destId="{A549CFD7-1D11-4120-B2F5-1916E3A569EB}" srcOrd="6" destOrd="0" presId="urn:microsoft.com/office/officeart/2008/layout/VerticalCurvedList"/>
    <dgm:cxn modelId="{E9E738A6-DC4D-48CB-8940-16936C57E4C1}" type="presParOf" srcId="{A549CFD7-1D11-4120-B2F5-1916E3A569EB}" destId="{9C673EBA-A54D-465A-8B1C-8F6D6452F1FE}" srcOrd="0" destOrd="0" presId="urn:microsoft.com/office/officeart/2008/layout/VerticalCurvedList"/>
    <dgm:cxn modelId="{61DBD7C4-A14E-4824-9F08-163B6EE73E40}" type="presParOf" srcId="{5EB9ACFA-774C-4A1E-984F-9D0105195B1D}" destId="{1E040EE6-7832-42EF-B005-6175E7582A7C}" srcOrd="7" destOrd="0" presId="urn:microsoft.com/office/officeart/2008/layout/VerticalCurvedList"/>
    <dgm:cxn modelId="{947E76F3-F565-4CE0-A7BD-229498200088}" type="presParOf" srcId="{5EB9ACFA-774C-4A1E-984F-9D0105195B1D}" destId="{51DEEDBC-804F-487C-ADE2-6F7F78969D4C}" srcOrd="8" destOrd="0" presId="urn:microsoft.com/office/officeart/2008/layout/VerticalCurvedList"/>
    <dgm:cxn modelId="{1A8C7373-AEAC-4EC2-90C0-C0AB64D85F12}" type="presParOf" srcId="{51DEEDBC-804F-487C-ADE2-6F7F78969D4C}" destId="{727F8408-1BA0-4878-A7A5-20A625480634}" srcOrd="0" destOrd="0" presId="urn:microsoft.com/office/officeart/2008/layout/VerticalCurvedList"/>
    <dgm:cxn modelId="{58F72844-DB5C-47A0-B0C0-119C95334095}" type="presParOf" srcId="{5EB9ACFA-774C-4A1E-984F-9D0105195B1D}" destId="{90F72B40-DEDB-48E3-B12C-43B2FFBA38CC}" srcOrd="9" destOrd="0" presId="urn:microsoft.com/office/officeart/2008/layout/VerticalCurvedList"/>
    <dgm:cxn modelId="{A512AC49-BF40-4DF8-8232-FDD6D5273626}" type="presParOf" srcId="{5EB9ACFA-774C-4A1E-984F-9D0105195B1D}" destId="{6673C206-91E2-4267-9F4C-E7894404E9EE}" srcOrd="10" destOrd="0" presId="urn:microsoft.com/office/officeart/2008/layout/VerticalCurvedList"/>
    <dgm:cxn modelId="{7B7D73FE-2649-4DCB-ABDF-B69CB5FED295}" type="presParOf" srcId="{6673C206-91E2-4267-9F4C-E7894404E9EE}" destId="{484170FD-076C-4822-AC97-BA159F7EA620}" srcOrd="0" destOrd="0" presId="urn:microsoft.com/office/officeart/2008/layout/VerticalCurvedList"/>
  </dgm:cxnLst>
  <dgm:bg/>
  <dgm:whole/>
  <dgm:extLst>
    <a:ext uri="http://schemas.microsoft.com/office/drawing/2008/diagram">
      <dsp:dataModelExt xmlns:dsp="http://schemas.microsoft.com/office/drawing/2008/diagram" relId="rId10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E0F398AC-0FFB-41B1-B988-67678FC5F776}" type="doc">
      <dgm:prSet loTypeId="urn:microsoft.com/office/officeart/2008/layout/CaptionedPictures" loCatId="pictur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zh-CN" altLang="en-US"/>
        </a:p>
      </dgm:t>
    </dgm:pt>
    <dgm:pt modelId="{BD2B4466-CF7A-4C9C-8676-3EBD7D4C72C3}">
      <dgm:prSet phldrT="[文本]" custT="1"/>
      <dgm:spPr/>
      <dgm:t>
        <a:bodyPr/>
        <a:lstStyle/>
        <a:p>
          <a:pPr>
            <a:buFont typeface="Wingdings" panose="05000000000000000000" pitchFamily="2" charset="2"/>
            <a:buChar char="p"/>
          </a:pPr>
          <a:r>
            <a:rPr lang="en-US" altLang="zh-CN" sz="1200" dirty="0">
              <a:latin typeface="微软雅黑" panose="020B0503020204020204" pitchFamily="34" charset="-122"/>
              <a:ea typeface="微软雅黑" panose="020B0503020204020204" pitchFamily="34" charset="-122"/>
            </a:rPr>
            <a:t>1</a:t>
          </a:r>
          <a:endParaRPr lang="zh-CN" altLang="en-US" sz="1200" dirty="0"/>
        </a:p>
      </dgm:t>
    </dgm:pt>
    <dgm:pt modelId="{A6CE5349-5E1E-4856-8D65-4E64B86B84C1}" cxnId="{56BD9932-F623-41E8-91A5-E9815FBC4F3A}" type="parTrans">
      <dgm:prSet/>
      <dgm:spPr/>
      <dgm:t>
        <a:bodyPr/>
        <a:lstStyle/>
        <a:p>
          <a:endParaRPr lang="zh-CN" altLang="en-US" sz="1200"/>
        </a:p>
      </dgm:t>
    </dgm:pt>
    <dgm:pt modelId="{8BEC4CA4-3D22-4F25-95A3-8FE7C586F248}" cxnId="{56BD9932-F623-41E8-91A5-E9815FBC4F3A}" type="sibTrans">
      <dgm:prSet/>
      <dgm:spPr/>
      <dgm:t>
        <a:bodyPr/>
        <a:lstStyle/>
        <a:p>
          <a:endParaRPr lang="zh-CN" altLang="en-US" sz="1200"/>
        </a:p>
      </dgm:t>
    </dgm:pt>
    <dgm:pt modelId="{0620A1FA-389D-400A-B9A0-FB4C24916B58}">
      <dgm:prSet phldrT="[文本]" custT="1"/>
      <dgm:spPr/>
      <dgm:t>
        <a:bodyPr/>
        <a:lstStyle/>
        <a:p>
          <a:pPr>
            <a:buFont typeface="Wingdings" panose="05000000000000000000" pitchFamily="2" charset="2"/>
            <a:buChar char="p"/>
          </a:pPr>
          <a:r>
            <a:rPr lang="en-US" altLang="zh-CN" sz="1200" dirty="0"/>
            <a:t>2</a:t>
          </a:r>
          <a:endParaRPr lang="zh-CN" altLang="en-US" sz="1200" dirty="0"/>
        </a:p>
      </dgm:t>
    </dgm:pt>
    <dgm:pt modelId="{C6F8B69C-D095-4BB7-9ED1-96264E57F378}" cxnId="{C8AAEFEC-BAE0-46F5-880E-55B4AF2A62CB}" type="parTrans">
      <dgm:prSet/>
      <dgm:spPr/>
      <dgm:t>
        <a:bodyPr/>
        <a:lstStyle/>
        <a:p>
          <a:endParaRPr lang="zh-CN" altLang="en-US" sz="1200"/>
        </a:p>
      </dgm:t>
    </dgm:pt>
    <dgm:pt modelId="{C47BA46F-8117-4084-954D-BA2A75C6766E}" cxnId="{C8AAEFEC-BAE0-46F5-880E-55B4AF2A62CB}" type="sibTrans">
      <dgm:prSet/>
      <dgm:spPr/>
      <dgm:t>
        <a:bodyPr/>
        <a:lstStyle/>
        <a:p>
          <a:endParaRPr lang="zh-CN" altLang="en-US" sz="1200"/>
        </a:p>
      </dgm:t>
    </dgm:pt>
    <dgm:pt modelId="{728AFD66-06AB-4559-8D8B-D9A108BD4D7A}">
      <dgm:prSet phldrT="[文本]" custT="1"/>
      <dgm:spPr/>
      <dgm:t>
        <a:bodyPr/>
        <a:lstStyle/>
        <a:p>
          <a:r>
            <a:rPr lang="en-US" altLang="zh-CN" sz="1200" b="0" i="0" u="none" strike="noStrike" dirty="0">
              <a:effectLst/>
              <a:latin typeface="微软雅黑" panose="020B0503020204020204" pitchFamily="34" charset="-122"/>
              <a:ea typeface="微软雅黑" panose="020B0503020204020204" pitchFamily="34" charset="-122"/>
            </a:rPr>
            <a:t>3</a:t>
          </a:r>
          <a:endParaRPr lang="zh-CN" altLang="en-US" sz="1200" dirty="0"/>
        </a:p>
      </dgm:t>
    </dgm:pt>
    <dgm:pt modelId="{CFB30A62-D236-49DE-98ED-B742B1D596FD}" cxnId="{B5EB6A72-4606-479A-9ADD-AD59DAAE8C97}" type="parTrans">
      <dgm:prSet/>
      <dgm:spPr/>
      <dgm:t>
        <a:bodyPr/>
        <a:lstStyle/>
        <a:p>
          <a:endParaRPr lang="zh-CN" altLang="en-US" sz="1200"/>
        </a:p>
      </dgm:t>
    </dgm:pt>
    <dgm:pt modelId="{7BBA3923-03E7-4DE2-AA07-8E9BF9053C49}" cxnId="{B5EB6A72-4606-479A-9ADD-AD59DAAE8C97}" type="sibTrans">
      <dgm:prSet/>
      <dgm:spPr/>
      <dgm:t>
        <a:bodyPr/>
        <a:lstStyle/>
        <a:p>
          <a:endParaRPr lang="zh-CN" altLang="en-US" sz="1200"/>
        </a:p>
      </dgm:t>
    </dgm:pt>
    <dgm:pt modelId="{23D996A9-8432-406B-BF50-B74240FB7041}">
      <dgm:prSet phldrT="[文本]" custT="1"/>
      <dgm:spPr/>
      <dgm:t>
        <a:bodyPr/>
        <a:lstStyle/>
        <a:p>
          <a:pPr>
            <a:buFont typeface="Wingdings" panose="05000000000000000000" pitchFamily="2" charset="2"/>
            <a:buChar char="p"/>
          </a:pPr>
          <a:r>
            <a:rPr lang="en-US" altLang="zh-CN" sz="1200" dirty="0"/>
            <a:t>4</a:t>
          </a:r>
          <a:endParaRPr lang="zh-CN" altLang="en-US" sz="1200" dirty="0"/>
        </a:p>
      </dgm:t>
    </dgm:pt>
    <dgm:pt modelId="{3C32CACD-1B64-47E3-8FCA-89121D150390}" cxnId="{5F90B3C4-E2E2-4E0A-9F24-C18C8AC42FF5}" type="parTrans">
      <dgm:prSet/>
      <dgm:spPr/>
      <dgm:t>
        <a:bodyPr/>
        <a:lstStyle/>
        <a:p>
          <a:endParaRPr lang="zh-CN" altLang="en-US" sz="1200"/>
        </a:p>
      </dgm:t>
    </dgm:pt>
    <dgm:pt modelId="{0C6321DA-00B9-4727-9856-3056802F4041}" cxnId="{5F90B3C4-E2E2-4E0A-9F24-C18C8AC42FF5}" type="sibTrans">
      <dgm:prSet/>
      <dgm:spPr/>
      <dgm:t>
        <a:bodyPr/>
        <a:lstStyle/>
        <a:p>
          <a:endParaRPr lang="zh-CN" altLang="en-US" sz="1200"/>
        </a:p>
      </dgm:t>
    </dgm:pt>
    <dgm:pt modelId="{D30F2149-B328-427B-8481-272CCCCAF90D}">
      <dgm:prSet phldrT="[文本]" custT="1"/>
      <dgm:spPr/>
      <dgm:t>
        <a:bodyPr/>
        <a:lstStyle/>
        <a:p>
          <a:pPr>
            <a:buFont typeface="Wingdings" panose="05000000000000000000" pitchFamily="2" charset="2"/>
            <a:buChar char="p"/>
          </a:pPr>
          <a:r>
            <a:rPr lang="en-US" altLang="zh-CN" sz="1200" dirty="0"/>
            <a:t>5</a:t>
          </a:r>
          <a:endParaRPr lang="zh-CN" altLang="en-US" sz="1200" dirty="0"/>
        </a:p>
      </dgm:t>
    </dgm:pt>
    <dgm:pt modelId="{9CF30717-EC64-4CB2-8B78-1BF9CDF30B1F}" cxnId="{6FDD9F65-642E-4BB2-975A-1398AC73B8BA}" type="parTrans">
      <dgm:prSet/>
      <dgm:spPr/>
      <dgm:t>
        <a:bodyPr/>
        <a:lstStyle/>
        <a:p>
          <a:endParaRPr lang="zh-CN" altLang="en-US" sz="1200"/>
        </a:p>
      </dgm:t>
    </dgm:pt>
    <dgm:pt modelId="{991D9A11-2366-4904-BF9D-82CAEF308CC5}" cxnId="{6FDD9F65-642E-4BB2-975A-1398AC73B8BA}" type="sibTrans">
      <dgm:prSet/>
      <dgm:spPr/>
      <dgm:t>
        <a:bodyPr/>
        <a:lstStyle/>
        <a:p>
          <a:endParaRPr lang="zh-CN" altLang="en-US" sz="1200"/>
        </a:p>
      </dgm:t>
    </dgm:pt>
    <dgm:pt modelId="{E768BEEF-FECE-4898-BF75-9D9EBD59E67C}" type="pres">
      <dgm:prSet presAssocID="{E0F398AC-0FFB-41B1-B988-67678FC5F776}" presName="Name0" presStyleCnt="0">
        <dgm:presLayoutVars>
          <dgm:chMax/>
          <dgm:chPref/>
          <dgm:dir/>
        </dgm:presLayoutVars>
      </dgm:prSet>
      <dgm:spPr/>
    </dgm:pt>
    <dgm:pt modelId="{CE15DFF7-B342-4684-87F8-EB71350A4DFF}" type="pres">
      <dgm:prSet presAssocID="{BD2B4466-CF7A-4C9C-8676-3EBD7D4C72C3}" presName="composite" presStyleCnt="0">
        <dgm:presLayoutVars>
          <dgm:chMax val="1"/>
          <dgm:chPref val="1"/>
        </dgm:presLayoutVars>
      </dgm:prSet>
      <dgm:spPr/>
    </dgm:pt>
    <dgm:pt modelId="{1E7A0100-73AA-470E-AE87-993CFDB47F7A}" type="pres">
      <dgm:prSet presAssocID="{BD2B4466-CF7A-4C9C-8676-3EBD7D4C72C3}" presName="Accent" presStyleLbl="trAlignAcc1" presStyleIdx="0" presStyleCnt="5">
        <dgm:presLayoutVars>
          <dgm:chMax val="0"/>
          <dgm:chPref val="0"/>
        </dgm:presLayoutVars>
      </dgm:prSet>
      <dgm:spPr/>
    </dgm:pt>
    <dgm:pt modelId="{B58EBD71-E5C7-4D36-AED1-8755C79592EF}" type="pres">
      <dgm:prSet presAssocID="{BD2B4466-CF7A-4C9C-8676-3EBD7D4C72C3}" presName="Image" presStyleLbl="alignImgPlace1" presStyleIdx="0" presStyleCnt="5" custScaleX="108630" custScaleY="113894" custLinFactNeighborX="0" custLinFactNeighborY="4865">
        <dgm:presLayoutVars>
          <dgm:chMax val="0"/>
          <dgm:chPref val="0"/>
        </dgm:presLayoutVars>
      </dgm:prSet>
      <dgm:spPr>
        <a:blipFill rotWithShape="1">
          <a:blip xmlns:r="http://schemas.openxmlformats.org/officeDocument/2006/relationships" r:embed="rId1"/>
          <a:srcRect/>
          <a:stretch>
            <a:fillRect t="-10000" b="-10000"/>
          </a:stretch>
        </a:blipFill>
      </dgm:spPr>
    </dgm:pt>
    <dgm:pt modelId="{9CB09877-42DA-44E4-BD66-538A7C82C367}" type="pres">
      <dgm:prSet presAssocID="{BD2B4466-CF7A-4C9C-8676-3EBD7D4C72C3}" presName="ChildComposite" presStyleCnt="0"/>
      <dgm:spPr/>
    </dgm:pt>
    <dgm:pt modelId="{D4C7D91D-DB21-498B-A492-ED7F6C9E97C0}" type="pres">
      <dgm:prSet presAssocID="{BD2B4466-CF7A-4C9C-8676-3EBD7D4C72C3}" presName="Child" presStyleLbl="node1" presStyleIdx="0" presStyleCnt="0">
        <dgm:presLayoutVars>
          <dgm:chMax val="0"/>
          <dgm:chPref val="0"/>
          <dgm:bulletEnabled val="1"/>
        </dgm:presLayoutVars>
      </dgm:prSet>
      <dgm:spPr/>
    </dgm:pt>
    <dgm:pt modelId="{64C9E4F9-1D1A-4F0A-BD50-244AF65835C7}" type="pres">
      <dgm:prSet presAssocID="{BD2B4466-CF7A-4C9C-8676-3EBD7D4C72C3}" presName="Parent" presStyleLbl="revTx" presStyleIdx="0" presStyleCnt="5" custScaleY="46518" custLinFactNeighborX="-589" custLinFactNeighborY="34038">
        <dgm:presLayoutVars>
          <dgm:chMax val="1"/>
          <dgm:chPref val="0"/>
          <dgm:bulletEnabled val="1"/>
        </dgm:presLayoutVars>
      </dgm:prSet>
      <dgm:spPr/>
    </dgm:pt>
    <dgm:pt modelId="{59444A5E-87E1-4A9F-A6B9-85CDB5572970}" type="pres">
      <dgm:prSet presAssocID="{8BEC4CA4-3D22-4F25-95A3-8FE7C586F248}" presName="sibTrans" presStyleCnt="0"/>
      <dgm:spPr/>
    </dgm:pt>
    <dgm:pt modelId="{324F1CDE-2F57-4F4F-95FF-307DD4E004C4}" type="pres">
      <dgm:prSet presAssocID="{0620A1FA-389D-400A-B9A0-FB4C24916B58}" presName="composite" presStyleCnt="0">
        <dgm:presLayoutVars>
          <dgm:chMax val="1"/>
          <dgm:chPref val="1"/>
        </dgm:presLayoutVars>
      </dgm:prSet>
      <dgm:spPr/>
    </dgm:pt>
    <dgm:pt modelId="{6CFFA643-F8F3-4910-B9D6-C343124DBF24}" type="pres">
      <dgm:prSet presAssocID="{0620A1FA-389D-400A-B9A0-FB4C24916B58}" presName="Accent" presStyleLbl="trAlignAcc1" presStyleIdx="1" presStyleCnt="5">
        <dgm:presLayoutVars>
          <dgm:chMax val="0"/>
          <dgm:chPref val="0"/>
        </dgm:presLayoutVars>
      </dgm:prSet>
      <dgm:spPr/>
    </dgm:pt>
    <dgm:pt modelId="{DCD484CA-BFDC-41C2-9463-470E768C2474}" type="pres">
      <dgm:prSet presAssocID="{0620A1FA-389D-400A-B9A0-FB4C24916B58}" presName="Image" presStyleLbl="alignImgPlace1" presStyleIdx="1" presStyleCnt="5">
        <dgm:presLayoutVars>
          <dgm:chMax val="0"/>
          <dgm:chPref val="0"/>
        </dgm:presLayoutVars>
      </dgm:prSet>
      <dgm:spPr>
        <a:blipFill>
          <a:blip xmlns:r="http://schemas.openxmlformats.org/officeDocument/2006/relationships" r:embed="rId2"/>
          <a:srcRect/>
          <a:stretch>
            <a:fillRect t="-5000" b="-5000"/>
          </a:stretch>
        </a:blipFill>
      </dgm:spPr>
    </dgm:pt>
    <dgm:pt modelId="{6C0BDD8C-5CEB-4872-A9C4-1F1726C31B33}" type="pres">
      <dgm:prSet presAssocID="{0620A1FA-389D-400A-B9A0-FB4C24916B58}" presName="ChildComposite" presStyleCnt="0"/>
      <dgm:spPr/>
    </dgm:pt>
    <dgm:pt modelId="{08C6734A-6A04-421F-92BE-591D55A4B5E6}" type="pres">
      <dgm:prSet presAssocID="{0620A1FA-389D-400A-B9A0-FB4C24916B58}" presName="Child" presStyleLbl="node1" presStyleIdx="0" presStyleCnt="0">
        <dgm:presLayoutVars>
          <dgm:chMax val="0"/>
          <dgm:chPref val="0"/>
          <dgm:bulletEnabled val="1"/>
        </dgm:presLayoutVars>
      </dgm:prSet>
      <dgm:spPr/>
    </dgm:pt>
    <dgm:pt modelId="{4973BBD9-6101-47D5-8752-16D0C3E02174}" type="pres">
      <dgm:prSet presAssocID="{0620A1FA-389D-400A-B9A0-FB4C24916B58}" presName="Parent" presStyleLbl="revTx" presStyleIdx="1" presStyleCnt="5" custScaleY="33572" custLinFactNeighborY="28749">
        <dgm:presLayoutVars>
          <dgm:chMax val="1"/>
          <dgm:chPref val="0"/>
          <dgm:bulletEnabled val="1"/>
        </dgm:presLayoutVars>
      </dgm:prSet>
      <dgm:spPr/>
    </dgm:pt>
    <dgm:pt modelId="{487F8AE8-466A-45E1-87CA-3A9F6A4B1E21}" type="pres">
      <dgm:prSet presAssocID="{C47BA46F-8117-4084-954D-BA2A75C6766E}" presName="sibTrans" presStyleCnt="0"/>
      <dgm:spPr/>
    </dgm:pt>
    <dgm:pt modelId="{DAD30557-F024-4CFF-B552-6AD268E668EA}" type="pres">
      <dgm:prSet presAssocID="{728AFD66-06AB-4559-8D8B-D9A108BD4D7A}" presName="composite" presStyleCnt="0">
        <dgm:presLayoutVars>
          <dgm:chMax val="1"/>
          <dgm:chPref val="1"/>
        </dgm:presLayoutVars>
      </dgm:prSet>
      <dgm:spPr/>
    </dgm:pt>
    <dgm:pt modelId="{6B717A93-9940-4600-B159-21E3F10C34B7}" type="pres">
      <dgm:prSet presAssocID="{728AFD66-06AB-4559-8D8B-D9A108BD4D7A}" presName="Accent" presStyleLbl="trAlignAcc1" presStyleIdx="2" presStyleCnt="5">
        <dgm:presLayoutVars>
          <dgm:chMax val="0"/>
          <dgm:chPref val="0"/>
        </dgm:presLayoutVars>
      </dgm:prSet>
      <dgm:spPr/>
    </dgm:pt>
    <dgm:pt modelId="{9B8BC91A-23F8-4019-BE0B-624D0B72DB80}" type="pres">
      <dgm:prSet presAssocID="{728AFD66-06AB-4559-8D8B-D9A108BD4D7A}" presName="Image" presStyleLbl="alignImgPlace1" presStyleIdx="2" presStyleCnt="5">
        <dgm:presLayoutVars>
          <dgm:chMax val="0"/>
          <dgm:chPref val="0"/>
        </dgm:presLayoutVars>
      </dgm:prSet>
      <dgm:spPr>
        <a:blipFill>
          <a:blip xmlns:r="http://schemas.openxmlformats.org/officeDocument/2006/relationships" r:embed="rId3"/>
          <a:srcRect/>
          <a:stretch>
            <a:fillRect l="-4000" r="-4000"/>
          </a:stretch>
        </a:blipFill>
      </dgm:spPr>
    </dgm:pt>
    <dgm:pt modelId="{58C7D7BA-4CB9-47F0-9F1C-AE096E4BE6A0}" type="pres">
      <dgm:prSet presAssocID="{728AFD66-06AB-4559-8D8B-D9A108BD4D7A}" presName="ChildComposite" presStyleCnt="0"/>
      <dgm:spPr/>
    </dgm:pt>
    <dgm:pt modelId="{F63537D4-D39E-476D-AD5B-690BCBCE443B}" type="pres">
      <dgm:prSet presAssocID="{728AFD66-06AB-4559-8D8B-D9A108BD4D7A}" presName="Child" presStyleLbl="node1" presStyleIdx="0" presStyleCnt="0">
        <dgm:presLayoutVars>
          <dgm:chMax val="0"/>
          <dgm:chPref val="0"/>
          <dgm:bulletEnabled val="1"/>
        </dgm:presLayoutVars>
      </dgm:prSet>
      <dgm:spPr/>
    </dgm:pt>
    <dgm:pt modelId="{67E43200-713B-439E-95E5-B6CD8B95837A}" type="pres">
      <dgm:prSet presAssocID="{728AFD66-06AB-4559-8D8B-D9A108BD4D7A}" presName="Parent" presStyleLbl="revTx" presStyleIdx="2" presStyleCnt="5" custScaleY="37534" custLinFactNeighborX="591" custLinFactNeighborY="22058">
        <dgm:presLayoutVars>
          <dgm:chMax val="1"/>
          <dgm:chPref val="0"/>
          <dgm:bulletEnabled val="1"/>
        </dgm:presLayoutVars>
      </dgm:prSet>
      <dgm:spPr/>
    </dgm:pt>
    <dgm:pt modelId="{668A6330-C8DE-4519-9186-F599C78074D7}" type="pres">
      <dgm:prSet presAssocID="{7BBA3923-03E7-4DE2-AA07-8E9BF9053C49}" presName="sibTrans" presStyleCnt="0"/>
      <dgm:spPr/>
    </dgm:pt>
    <dgm:pt modelId="{B06CBEF0-095B-4EE9-9C94-031FFCD86925}" type="pres">
      <dgm:prSet presAssocID="{23D996A9-8432-406B-BF50-B74240FB7041}" presName="composite" presStyleCnt="0">
        <dgm:presLayoutVars>
          <dgm:chMax val="1"/>
          <dgm:chPref val="1"/>
        </dgm:presLayoutVars>
      </dgm:prSet>
      <dgm:spPr/>
    </dgm:pt>
    <dgm:pt modelId="{08F5818D-C445-45C8-8F0C-B78E2F561586}" type="pres">
      <dgm:prSet presAssocID="{23D996A9-8432-406B-BF50-B74240FB7041}" presName="Accent" presStyleLbl="trAlignAcc1" presStyleIdx="3" presStyleCnt="5">
        <dgm:presLayoutVars>
          <dgm:chMax val="0"/>
          <dgm:chPref val="0"/>
        </dgm:presLayoutVars>
      </dgm:prSet>
      <dgm:spPr/>
    </dgm:pt>
    <dgm:pt modelId="{8D9382FF-7A9E-43DD-AFAA-BA7975FC430F}" type="pres">
      <dgm:prSet presAssocID="{23D996A9-8432-406B-BF50-B74240FB7041}" presName="Image" presStyleLbl="alignImgPlace1" presStyleIdx="3" presStyleCnt="5">
        <dgm:presLayoutVars>
          <dgm:chMax val="0"/>
          <dgm:chPref val="0"/>
        </dgm:presLayoutVars>
      </dgm:prSet>
      <dgm:spPr>
        <a:blipFill>
          <a:blip xmlns:r="http://schemas.openxmlformats.org/officeDocument/2006/relationships"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12000" b="-12000"/>
          </a:stretch>
        </a:blipFill>
      </dgm:spPr>
    </dgm:pt>
    <dgm:pt modelId="{1CC95FC1-6B60-4449-AD3E-C8376A1496B5}" type="pres">
      <dgm:prSet presAssocID="{23D996A9-8432-406B-BF50-B74240FB7041}" presName="ChildComposite" presStyleCnt="0"/>
      <dgm:spPr/>
    </dgm:pt>
    <dgm:pt modelId="{BD8B3645-70FD-48A3-92D3-BF1A8975763B}" type="pres">
      <dgm:prSet presAssocID="{23D996A9-8432-406B-BF50-B74240FB7041}" presName="Child" presStyleLbl="node1" presStyleIdx="0" presStyleCnt="0">
        <dgm:presLayoutVars>
          <dgm:chMax val="0"/>
          <dgm:chPref val="0"/>
          <dgm:bulletEnabled val="1"/>
        </dgm:presLayoutVars>
      </dgm:prSet>
      <dgm:spPr/>
    </dgm:pt>
    <dgm:pt modelId="{65ECF755-A419-4993-8557-3E7C12511789}" type="pres">
      <dgm:prSet presAssocID="{23D996A9-8432-406B-BF50-B74240FB7041}" presName="Parent" presStyleLbl="revTx" presStyleIdx="3" presStyleCnt="5" custScaleY="39452" custLinFactNeighborY="31789">
        <dgm:presLayoutVars>
          <dgm:chMax val="1"/>
          <dgm:chPref val="0"/>
          <dgm:bulletEnabled val="1"/>
        </dgm:presLayoutVars>
      </dgm:prSet>
      <dgm:spPr/>
    </dgm:pt>
    <dgm:pt modelId="{6291C6E7-D2B3-4634-B55D-94BA3F53A361}" type="pres">
      <dgm:prSet presAssocID="{0C6321DA-00B9-4727-9856-3056802F4041}" presName="sibTrans" presStyleCnt="0"/>
      <dgm:spPr/>
    </dgm:pt>
    <dgm:pt modelId="{48D697AE-8F08-4026-A403-7DAFCB6FE01D}" type="pres">
      <dgm:prSet presAssocID="{D30F2149-B328-427B-8481-272CCCCAF90D}" presName="composite" presStyleCnt="0">
        <dgm:presLayoutVars>
          <dgm:chMax val="1"/>
          <dgm:chPref val="1"/>
        </dgm:presLayoutVars>
      </dgm:prSet>
      <dgm:spPr/>
    </dgm:pt>
    <dgm:pt modelId="{6C2B68CC-19FE-426B-8B68-5966DA78E6BC}" type="pres">
      <dgm:prSet presAssocID="{D30F2149-B328-427B-8481-272CCCCAF90D}" presName="Accent" presStyleLbl="trAlignAcc1" presStyleIdx="4" presStyleCnt="5">
        <dgm:presLayoutVars>
          <dgm:chMax val="0"/>
          <dgm:chPref val="0"/>
        </dgm:presLayoutVars>
      </dgm:prSet>
      <dgm:spPr/>
    </dgm:pt>
    <dgm:pt modelId="{5F6B3D84-3CA4-4483-A229-8FA2781799FB}" type="pres">
      <dgm:prSet presAssocID="{D30F2149-B328-427B-8481-272CCCCAF90D}" presName="Image" presStyleLbl="alignImgPlace1" presStyleIdx="4" presStyleCnt="5">
        <dgm:presLayoutVars>
          <dgm:chMax val="0"/>
          <dgm:chPref val="0"/>
        </dgm:presLayoutVars>
      </dgm:prSet>
      <dgm:spPr>
        <a:blipFill rotWithShape="1">
          <a:blip xmlns:r="http://schemas.openxmlformats.org/officeDocument/2006/relationships" r:embed="rId5"/>
          <a:srcRect/>
          <a:stretch>
            <a:fillRect t="-4000" b="-4000"/>
          </a:stretch>
        </a:blipFill>
      </dgm:spPr>
    </dgm:pt>
    <dgm:pt modelId="{FF8DC860-1B5F-46E8-BA82-2F459C67976D}" type="pres">
      <dgm:prSet presAssocID="{D30F2149-B328-427B-8481-272CCCCAF90D}" presName="ChildComposite" presStyleCnt="0"/>
      <dgm:spPr/>
    </dgm:pt>
    <dgm:pt modelId="{1CEE8FC3-7C5D-47CF-B62F-A9F48B49AD23}" type="pres">
      <dgm:prSet presAssocID="{D30F2149-B328-427B-8481-272CCCCAF90D}" presName="Child" presStyleLbl="node1" presStyleIdx="0" presStyleCnt="0">
        <dgm:presLayoutVars>
          <dgm:chMax val="0"/>
          <dgm:chPref val="0"/>
          <dgm:bulletEnabled val="1"/>
        </dgm:presLayoutVars>
      </dgm:prSet>
      <dgm:spPr/>
    </dgm:pt>
    <dgm:pt modelId="{9CADBE57-17B1-4128-81BB-22FF529AE8A2}" type="pres">
      <dgm:prSet presAssocID="{D30F2149-B328-427B-8481-272CCCCAF90D}" presName="Parent" presStyleLbl="revTx" presStyleIdx="4" presStyleCnt="5" custScaleY="46144" custLinFactNeighborX="-1771" custLinFactNeighborY="30114">
        <dgm:presLayoutVars>
          <dgm:chMax val="1"/>
          <dgm:chPref val="0"/>
          <dgm:bulletEnabled val="1"/>
        </dgm:presLayoutVars>
      </dgm:prSet>
      <dgm:spPr/>
    </dgm:pt>
  </dgm:ptLst>
  <dgm:cxnLst>
    <dgm:cxn modelId="{22210F10-64C8-4AA2-B612-90E79886E3E0}" type="presOf" srcId="{0620A1FA-389D-400A-B9A0-FB4C24916B58}" destId="{4973BBD9-6101-47D5-8752-16D0C3E02174}" srcOrd="0" destOrd="0" presId="urn:microsoft.com/office/officeart/2008/layout/CaptionedPictures"/>
    <dgm:cxn modelId="{56BD9932-F623-41E8-91A5-E9815FBC4F3A}" srcId="{E0F398AC-0FFB-41B1-B988-67678FC5F776}" destId="{BD2B4466-CF7A-4C9C-8676-3EBD7D4C72C3}" srcOrd="0" destOrd="0" parTransId="{A6CE5349-5E1E-4856-8D65-4E64B86B84C1}" sibTransId="{8BEC4CA4-3D22-4F25-95A3-8FE7C586F248}"/>
    <dgm:cxn modelId="{6FDD9F65-642E-4BB2-975A-1398AC73B8BA}" srcId="{E0F398AC-0FFB-41B1-B988-67678FC5F776}" destId="{D30F2149-B328-427B-8481-272CCCCAF90D}" srcOrd="4" destOrd="0" parTransId="{9CF30717-EC64-4CB2-8B78-1BF9CDF30B1F}" sibTransId="{991D9A11-2366-4904-BF9D-82CAEF308CC5}"/>
    <dgm:cxn modelId="{4D0D5666-729C-4104-9FB8-C6019FD4D281}" type="presOf" srcId="{23D996A9-8432-406B-BF50-B74240FB7041}" destId="{65ECF755-A419-4993-8557-3E7C12511789}" srcOrd="0" destOrd="0" presId="urn:microsoft.com/office/officeart/2008/layout/CaptionedPictures"/>
    <dgm:cxn modelId="{7E8EEA70-8DB3-4F5A-870D-8A3314725704}" type="presOf" srcId="{BD2B4466-CF7A-4C9C-8676-3EBD7D4C72C3}" destId="{64C9E4F9-1D1A-4F0A-BD50-244AF65835C7}" srcOrd="0" destOrd="0" presId="urn:microsoft.com/office/officeart/2008/layout/CaptionedPictures"/>
    <dgm:cxn modelId="{B5EB6A72-4606-479A-9ADD-AD59DAAE8C97}" srcId="{E0F398AC-0FFB-41B1-B988-67678FC5F776}" destId="{728AFD66-06AB-4559-8D8B-D9A108BD4D7A}" srcOrd="2" destOrd="0" parTransId="{CFB30A62-D236-49DE-98ED-B742B1D596FD}" sibTransId="{7BBA3923-03E7-4DE2-AA07-8E9BF9053C49}"/>
    <dgm:cxn modelId="{2C034D93-A6B3-4843-AE1F-2D4A778150FB}" type="presOf" srcId="{E0F398AC-0FFB-41B1-B988-67678FC5F776}" destId="{E768BEEF-FECE-4898-BF75-9D9EBD59E67C}" srcOrd="0" destOrd="0" presId="urn:microsoft.com/office/officeart/2008/layout/CaptionedPictures"/>
    <dgm:cxn modelId="{4609C5B7-7C47-4024-9F46-EC6642C01746}" type="presOf" srcId="{D30F2149-B328-427B-8481-272CCCCAF90D}" destId="{9CADBE57-17B1-4128-81BB-22FF529AE8A2}" srcOrd="0" destOrd="0" presId="urn:microsoft.com/office/officeart/2008/layout/CaptionedPictures"/>
    <dgm:cxn modelId="{5F90B3C4-E2E2-4E0A-9F24-C18C8AC42FF5}" srcId="{E0F398AC-0FFB-41B1-B988-67678FC5F776}" destId="{23D996A9-8432-406B-BF50-B74240FB7041}" srcOrd="3" destOrd="0" parTransId="{3C32CACD-1B64-47E3-8FCA-89121D150390}" sibTransId="{0C6321DA-00B9-4727-9856-3056802F4041}"/>
    <dgm:cxn modelId="{C8AAEFEC-BAE0-46F5-880E-55B4AF2A62CB}" srcId="{E0F398AC-0FFB-41B1-B988-67678FC5F776}" destId="{0620A1FA-389D-400A-B9A0-FB4C24916B58}" srcOrd="1" destOrd="0" parTransId="{C6F8B69C-D095-4BB7-9ED1-96264E57F378}" sibTransId="{C47BA46F-8117-4084-954D-BA2A75C6766E}"/>
    <dgm:cxn modelId="{D4BB3BEE-A324-43B0-B489-19758CD574AF}" type="presOf" srcId="{728AFD66-06AB-4559-8D8B-D9A108BD4D7A}" destId="{67E43200-713B-439E-95E5-B6CD8B95837A}" srcOrd="0" destOrd="0" presId="urn:microsoft.com/office/officeart/2008/layout/CaptionedPictures"/>
    <dgm:cxn modelId="{F9701AE8-1E0E-4E29-B677-7F8B2C611C04}" type="presParOf" srcId="{E768BEEF-FECE-4898-BF75-9D9EBD59E67C}" destId="{CE15DFF7-B342-4684-87F8-EB71350A4DFF}" srcOrd="0" destOrd="0" presId="urn:microsoft.com/office/officeart/2008/layout/CaptionedPictures"/>
    <dgm:cxn modelId="{171DB534-35D2-4FA9-A5D4-16FEEF4EF8B8}" type="presParOf" srcId="{CE15DFF7-B342-4684-87F8-EB71350A4DFF}" destId="{1E7A0100-73AA-470E-AE87-993CFDB47F7A}" srcOrd="0" destOrd="0" presId="urn:microsoft.com/office/officeart/2008/layout/CaptionedPictures"/>
    <dgm:cxn modelId="{CE487C5C-F16F-4F13-AB1C-DF163B14CC76}" type="presParOf" srcId="{CE15DFF7-B342-4684-87F8-EB71350A4DFF}" destId="{B58EBD71-E5C7-4D36-AED1-8755C79592EF}" srcOrd="1" destOrd="0" presId="urn:microsoft.com/office/officeart/2008/layout/CaptionedPictures"/>
    <dgm:cxn modelId="{373FB510-D273-4EF9-8FC0-4D231E7B7C91}" type="presParOf" srcId="{CE15DFF7-B342-4684-87F8-EB71350A4DFF}" destId="{9CB09877-42DA-44E4-BD66-538A7C82C367}" srcOrd="2" destOrd="0" presId="urn:microsoft.com/office/officeart/2008/layout/CaptionedPictures"/>
    <dgm:cxn modelId="{D1BA6333-DCEF-4E71-991B-41FF5E3366B6}" type="presParOf" srcId="{9CB09877-42DA-44E4-BD66-538A7C82C367}" destId="{D4C7D91D-DB21-498B-A492-ED7F6C9E97C0}" srcOrd="0" destOrd="0" presId="urn:microsoft.com/office/officeart/2008/layout/CaptionedPictures"/>
    <dgm:cxn modelId="{03107567-B487-40C7-A2D2-63E4B734DED1}" type="presParOf" srcId="{9CB09877-42DA-44E4-BD66-538A7C82C367}" destId="{64C9E4F9-1D1A-4F0A-BD50-244AF65835C7}" srcOrd="1" destOrd="0" presId="urn:microsoft.com/office/officeart/2008/layout/CaptionedPictures"/>
    <dgm:cxn modelId="{A0BFF623-3C48-47CC-8377-CD0FFF5CD0DA}" type="presParOf" srcId="{E768BEEF-FECE-4898-BF75-9D9EBD59E67C}" destId="{59444A5E-87E1-4A9F-A6B9-85CDB5572970}" srcOrd="1" destOrd="0" presId="urn:microsoft.com/office/officeart/2008/layout/CaptionedPictures"/>
    <dgm:cxn modelId="{E6DCF76A-7E3A-47BF-8075-909FBEE88548}" type="presParOf" srcId="{E768BEEF-FECE-4898-BF75-9D9EBD59E67C}" destId="{324F1CDE-2F57-4F4F-95FF-307DD4E004C4}" srcOrd="2" destOrd="0" presId="urn:microsoft.com/office/officeart/2008/layout/CaptionedPictures"/>
    <dgm:cxn modelId="{A4456A19-4241-4CF1-9B35-401690E2699B}" type="presParOf" srcId="{324F1CDE-2F57-4F4F-95FF-307DD4E004C4}" destId="{6CFFA643-F8F3-4910-B9D6-C343124DBF24}" srcOrd="0" destOrd="0" presId="urn:microsoft.com/office/officeart/2008/layout/CaptionedPictures"/>
    <dgm:cxn modelId="{D2FABC4B-8334-4C18-AB39-468875A23800}" type="presParOf" srcId="{324F1CDE-2F57-4F4F-95FF-307DD4E004C4}" destId="{DCD484CA-BFDC-41C2-9463-470E768C2474}" srcOrd="1" destOrd="0" presId="urn:microsoft.com/office/officeart/2008/layout/CaptionedPictures"/>
    <dgm:cxn modelId="{79002EB8-5615-482C-ACD7-AAA28BBCDBC7}" type="presParOf" srcId="{324F1CDE-2F57-4F4F-95FF-307DD4E004C4}" destId="{6C0BDD8C-5CEB-4872-A9C4-1F1726C31B33}" srcOrd="2" destOrd="0" presId="urn:microsoft.com/office/officeart/2008/layout/CaptionedPictures"/>
    <dgm:cxn modelId="{E4EA4343-E8B3-4837-BE56-EF13EC9D1D0B}" type="presParOf" srcId="{6C0BDD8C-5CEB-4872-A9C4-1F1726C31B33}" destId="{08C6734A-6A04-421F-92BE-591D55A4B5E6}" srcOrd="0" destOrd="0" presId="urn:microsoft.com/office/officeart/2008/layout/CaptionedPictures"/>
    <dgm:cxn modelId="{9E94FBCD-46D7-433A-B2A9-4E44F5A33D91}" type="presParOf" srcId="{6C0BDD8C-5CEB-4872-A9C4-1F1726C31B33}" destId="{4973BBD9-6101-47D5-8752-16D0C3E02174}" srcOrd="1" destOrd="0" presId="urn:microsoft.com/office/officeart/2008/layout/CaptionedPictures"/>
    <dgm:cxn modelId="{527A6FF1-CCDE-4600-96C4-F95110FA8B77}" type="presParOf" srcId="{E768BEEF-FECE-4898-BF75-9D9EBD59E67C}" destId="{487F8AE8-466A-45E1-87CA-3A9F6A4B1E21}" srcOrd="3" destOrd="0" presId="urn:microsoft.com/office/officeart/2008/layout/CaptionedPictures"/>
    <dgm:cxn modelId="{DBC454FB-51EB-4D38-AAC2-5B43D11A957F}" type="presParOf" srcId="{E768BEEF-FECE-4898-BF75-9D9EBD59E67C}" destId="{DAD30557-F024-4CFF-B552-6AD268E668EA}" srcOrd="4" destOrd="0" presId="urn:microsoft.com/office/officeart/2008/layout/CaptionedPictures"/>
    <dgm:cxn modelId="{CB157A47-91FC-469A-8019-DFAE9EA8BF50}" type="presParOf" srcId="{DAD30557-F024-4CFF-B552-6AD268E668EA}" destId="{6B717A93-9940-4600-B159-21E3F10C34B7}" srcOrd="0" destOrd="0" presId="urn:microsoft.com/office/officeart/2008/layout/CaptionedPictures"/>
    <dgm:cxn modelId="{37BB140D-AD42-463B-B99F-C26F674B1677}" type="presParOf" srcId="{DAD30557-F024-4CFF-B552-6AD268E668EA}" destId="{9B8BC91A-23F8-4019-BE0B-624D0B72DB80}" srcOrd="1" destOrd="0" presId="urn:microsoft.com/office/officeart/2008/layout/CaptionedPictures"/>
    <dgm:cxn modelId="{0B9C4167-7F65-46E8-AF67-7EC9CB5648DE}" type="presParOf" srcId="{DAD30557-F024-4CFF-B552-6AD268E668EA}" destId="{58C7D7BA-4CB9-47F0-9F1C-AE096E4BE6A0}" srcOrd="2" destOrd="0" presId="urn:microsoft.com/office/officeart/2008/layout/CaptionedPictures"/>
    <dgm:cxn modelId="{F31A162C-AA86-47F7-A30A-947FE56D4D17}" type="presParOf" srcId="{58C7D7BA-4CB9-47F0-9F1C-AE096E4BE6A0}" destId="{F63537D4-D39E-476D-AD5B-690BCBCE443B}" srcOrd="0" destOrd="0" presId="urn:microsoft.com/office/officeart/2008/layout/CaptionedPictures"/>
    <dgm:cxn modelId="{9426B66A-DD2D-492C-84B4-4D86CC4F6F0C}" type="presParOf" srcId="{58C7D7BA-4CB9-47F0-9F1C-AE096E4BE6A0}" destId="{67E43200-713B-439E-95E5-B6CD8B95837A}" srcOrd="1" destOrd="0" presId="urn:microsoft.com/office/officeart/2008/layout/CaptionedPictures"/>
    <dgm:cxn modelId="{C4E8ED2D-F613-476E-90F5-47581C82A518}" type="presParOf" srcId="{E768BEEF-FECE-4898-BF75-9D9EBD59E67C}" destId="{668A6330-C8DE-4519-9186-F599C78074D7}" srcOrd="5" destOrd="0" presId="urn:microsoft.com/office/officeart/2008/layout/CaptionedPictures"/>
    <dgm:cxn modelId="{8F071850-9177-4105-9A87-4DAC3F253595}" type="presParOf" srcId="{E768BEEF-FECE-4898-BF75-9D9EBD59E67C}" destId="{B06CBEF0-095B-4EE9-9C94-031FFCD86925}" srcOrd="6" destOrd="0" presId="urn:microsoft.com/office/officeart/2008/layout/CaptionedPictures"/>
    <dgm:cxn modelId="{AF99E22B-FEBD-4002-AAD6-8017FBC1B41D}" type="presParOf" srcId="{B06CBEF0-095B-4EE9-9C94-031FFCD86925}" destId="{08F5818D-C445-45C8-8F0C-B78E2F561586}" srcOrd="0" destOrd="0" presId="urn:microsoft.com/office/officeart/2008/layout/CaptionedPictures"/>
    <dgm:cxn modelId="{1AD49693-99E9-4E9B-8E5B-B494F33CE03E}" type="presParOf" srcId="{B06CBEF0-095B-4EE9-9C94-031FFCD86925}" destId="{8D9382FF-7A9E-43DD-AFAA-BA7975FC430F}" srcOrd="1" destOrd="0" presId="urn:microsoft.com/office/officeart/2008/layout/CaptionedPictures"/>
    <dgm:cxn modelId="{754A4B4C-4A0E-403C-8DB3-FF0F50DDE033}" type="presParOf" srcId="{B06CBEF0-095B-4EE9-9C94-031FFCD86925}" destId="{1CC95FC1-6B60-4449-AD3E-C8376A1496B5}" srcOrd="2" destOrd="0" presId="urn:microsoft.com/office/officeart/2008/layout/CaptionedPictures"/>
    <dgm:cxn modelId="{D78E4F74-C313-459E-9623-22852334C76C}" type="presParOf" srcId="{1CC95FC1-6B60-4449-AD3E-C8376A1496B5}" destId="{BD8B3645-70FD-48A3-92D3-BF1A8975763B}" srcOrd="0" destOrd="0" presId="urn:microsoft.com/office/officeart/2008/layout/CaptionedPictures"/>
    <dgm:cxn modelId="{5DC576A5-B283-4522-9D73-DB0466731BAA}" type="presParOf" srcId="{1CC95FC1-6B60-4449-AD3E-C8376A1496B5}" destId="{65ECF755-A419-4993-8557-3E7C12511789}" srcOrd="1" destOrd="0" presId="urn:microsoft.com/office/officeart/2008/layout/CaptionedPictures"/>
    <dgm:cxn modelId="{1FD7C646-D546-485A-ABDA-6FE9E4288DA1}" type="presParOf" srcId="{E768BEEF-FECE-4898-BF75-9D9EBD59E67C}" destId="{6291C6E7-D2B3-4634-B55D-94BA3F53A361}" srcOrd="7" destOrd="0" presId="urn:microsoft.com/office/officeart/2008/layout/CaptionedPictures"/>
    <dgm:cxn modelId="{ECEA795A-A3C1-4AF9-9F1F-A21E9BB46454}" type="presParOf" srcId="{E768BEEF-FECE-4898-BF75-9D9EBD59E67C}" destId="{48D697AE-8F08-4026-A403-7DAFCB6FE01D}" srcOrd="8" destOrd="0" presId="urn:microsoft.com/office/officeart/2008/layout/CaptionedPictures"/>
    <dgm:cxn modelId="{551DC4BC-47BC-4892-8E0E-73394570B23A}" type="presParOf" srcId="{48D697AE-8F08-4026-A403-7DAFCB6FE01D}" destId="{6C2B68CC-19FE-426B-8B68-5966DA78E6BC}" srcOrd="0" destOrd="0" presId="urn:microsoft.com/office/officeart/2008/layout/CaptionedPictures"/>
    <dgm:cxn modelId="{B3A133F1-C6D5-49B6-AF9B-0C4379E1FE28}" type="presParOf" srcId="{48D697AE-8F08-4026-A403-7DAFCB6FE01D}" destId="{5F6B3D84-3CA4-4483-A229-8FA2781799FB}" srcOrd="1" destOrd="0" presId="urn:microsoft.com/office/officeart/2008/layout/CaptionedPictures"/>
    <dgm:cxn modelId="{576CF743-4A29-4A69-BD79-6F83F9F69995}" type="presParOf" srcId="{48D697AE-8F08-4026-A403-7DAFCB6FE01D}" destId="{FF8DC860-1B5F-46E8-BA82-2F459C67976D}" srcOrd="2" destOrd="0" presId="urn:microsoft.com/office/officeart/2008/layout/CaptionedPictures"/>
    <dgm:cxn modelId="{EBAA70AD-9A77-4A21-B5EA-00E87A47F3E2}" type="presParOf" srcId="{FF8DC860-1B5F-46E8-BA82-2F459C67976D}" destId="{1CEE8FC3-7C5D-47CF-B62F-A9F48B49AD23}" srcOrd="0" destOrd="0" presId="urn:microsoft.com/office/officeart/2008/layout/CaptionedPictures"/>
    <dgm:cxn modelId="{A342AAAA-7E3E-44D2-8E94-511721C1C1D3}" type="presParOf" srcId="{FF8DC860-1B5F-46E8-BA82-2F459C67976D}" destId="{9CADBE57-17B1-4128-81BB-22FF529AE8A2}" srcOrd="1" destOrd="0" presId="urn:microsoft.com/office/officeart/2008/layout/CaptionedPictures"/>
  </dgm:cxnLst>
  <dgm:bg/>
  <dgm:whole/>
  <dgm:extLst>
    <a:ext uri="http://schemas.microsoft.com/office/drawing/2008/diagram">
      <dsp:dataModelExt xmlns:dsp="http://schemas.microsoft.com/office/drawing/2008/diagram" relId="rId5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ED0C83CD-61BE-46E2-8D5B-7748F3015B61}" type="doc">
      <dgm:prSet loTypeId="urn:microsoft.com/office/officeart/2008/layout/VerticalCurvedLis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zh-CN" altLang="en-US"/>
        </a:p>
      </dgm:t>
    </dgm:pt>
    <dgm:pt modelId="{78D28B0E-CE2E-4AAF-99FF-8E0A2F227464}">
      <dgm:prSet phldrT="[文本]"/>
      <dgm:spPr/>
      <dgm:t>
        <a:bodyPr/>
        <a:lstStyle/>
        <a:p>
          <a:r>
            <a:rPr lang="zh-CN" altLang="en-US" dirty="0">
              <a:latin typeface="微软雅黑" panose="020B0503020204020204" pitchFamily="34" charset="-122"/>
              <a:ea typeface="微软雅黑" panose="020B0503020204020204" pitchFamily="34" charset="-122"/>
            </a:rPr>
            <a:t>小型化</a:t>
          </a:r>
        </a:p>
      </dgm:t>
    </dgm:pt>
    <dgm:pt modelId="{45E4321C-EA94-4859-BC70-F9E521C88D26}" cxnId="{8CAC3AD2-E78E-4A36-9DF1-05B74FD48782}" type="parTrans">
      <dgm:prSet/>
      <dgm:spPr/>
      <dgm:t>
        <a:bodyPr/>
        <a:lstStyle/>
        <a:p>
          <a:endParaRPr lang="zh-CN" altLang="en-US">
            <a:latin typeface="微软雅黑" panose="020B0503020204020204" pitchFamily="34" charset="-122"/>
            <a:ea typeface="微软雅黑" panose="020B0503020204020204" pitchFamily="34" charset="-122"/>
          </a:endParaRPr>
        </a:p>
      </dgm:t>
    </dgm:pt>
    <dgm:pt modelId="{E1F76DE5-0D0E-4656-81F5-CCC23E00EDC7}" cxnId="{8CAC3AD2-E78E-4A36-9DF1-05B74FD48782}" type="sibTrans">
      <dgm:prSet/>
      <dgm:spPr/>
      <dgm:t>
        <a:bodyPr/>
        <a:lstStyle/>
        <a:p>
          <a:endParaRPr lang="zh-CN" altLang="en-US">
            <a:latin typeface="微软雅黑" panose="020B0503020204020204" pitchFamily="34" charset="-122"/>
            <a:ea typeface="微软雅黑" panose="020B0503020204020204" pitchFamily="34" charset="-122"/>
          </a:endParaRPr>
        </a:p>
      </dgm:t>
    </dgm:pt>
    <dgm:pt modelId="{F9EC3C7D-F751-497B-973F-58A4340B2841}">
      <dgm:prSet phldrT="[文本]"/>
      <dgm:spPr/>
      <dgm:t>
        <a:bodyPr/>
        <a:lstStyle/>
        <a:p>
          <a:r>
            <a:rPr lang="zh-CN" altLang="en-US" dirty="0">
              <a:latin typeface="微软雅黑" panose="020B0503020204020204" pitchFamily="34" charset="-122"/>
              <a:ea typeface="微软雅黑" panose="020B0503020204020204" pitchFamily="34" charset="-122"/>
            </a:rPr>
            <a:t>测试杆</a:t>
          </a:r>
        </a:p>
      </dgm:t>
    </dgm:pt>
    <dgm:pt modelId="{5FB748D5-C95A-44FE-A46A-1B27BF0DD5F4}" cxnId="{436F7CD6-ABC7-42C9-8939-FA8C6690D5A8}" type="parTrans">
      <dgm:prSet/>
      <dgm:spPr/>
      <dgm:t>
        <a:bodyPr/>
        <a:lstStyle/>
        <a:p>
          <a:endParaRPr lang="zh-CN" altLang="en-US">
            <a:latin typeface="微软雅黑" panose="020B0503020204020204" pitchFamily="34" charset="-122"/>
            <a:ea typeface="微软雅黑" panose="020B0503020204020204" pitchFamily="34" charset="-122"/>
          </a:endParaRPr>
        </a:p>
      </dgm:t>
    </dgm:pt>
    <dgm:pt modelId="{A6816D9A-4CDA-4CF8-90D1-D5B5DD19ADF9}" cxnId="{436F7CD6-ABC7-42C9-8939-FA8C6690D5A8}" type="sibTrans">
      <dgm:prSet/>
      <dgm:spPr/>
      <dgm:t>
        <a:bodyPr/>
        <a:lstStyle/>
        <a:p>
          <a:endParaRPr lang="zh-CN" altLang="en-US">
            <a:latin typeface="微软雅黑" panose="020B0503020204020204" pitchFamily="34" charset="-122"/>
            <a:ea typeface="微软雅黑" panose="020B0503020204020204" pitchFamily="34" charset="-122"/>
          </a:endParaRPr>
        </a:p>
      </dgm:t>
    </dgm:pt>
    <dgm:pt modelId="{46D54275-CF48-4A00-8A36-FD110F8E2F27}">
      <dgm:prSet phldrT="[文本]"/>
      <dgm:spPr/>
      <dgm:t>
        <a:bodyPr/>
        <a:lstStyle/>
        <a:p>
          <a:r>
            <a:rPr lang="en-US" altLang="zh-CN" dirty="0">
              <a:latin typeface="微软雅黑" panose="020B0503020204020204" pitchFamily="34" charset="-122"/>
              <a:ea typeface="微软雅黑" panose="020B0503020204020204" pitchFamily="34" charset="-122"/>
            </a:rPr>
            <a:t>Omron</a:t>
          </a:r>
          <a:r>
            <a:rPr lang="zh-CN" altLang="en-US" dirty="0">
              <a:latin typeface="微软雅黑" panose="020B0503020204020204" pitchFamily="34" charset="-122"/>
              <a:ea typeface="微软雅黑" panose="020B0503020204020204" pitchFamily="34" charset="-122"/>
            </a:rPr>
            <a:t>专利</a:t>
          </a:r>
          <a:r>
            <a:rPr lang="en-US" altLang="zh-CN" dirty="0">
              <a:latin typeface="微软雅黑" panose="020B0503020204020204" pitchFamily="34" charset="-122"/>
              <a:ea typeface="微软雅黑" panose="020B0503020204020204" pitchFamily="34" charset="-122"/>
            </a:rPr>
            <a:t>PUSH-IN PLUS</a:t>
          </a:r>
        </a:p>
      </dgm:t>
    </dgm:pt>
    <dgm:pt modelId="{E6EB433B-55C5-4AC6-BB20-34187FFB0359}" cxnId="{E81F6CD1-8284-4B01-A16C-4C6DF9AE3E7B}" type="parTrans">
      <dgm:prSet/>
      <dgm:spPr/>
      <dgm:t>
        <a:bodyPr/>
        <a:lstStyle/>
        <a:p>
          <a:endParaRPr lang="zh-CN" altLang="en-US">
            <a:latin typeface="微软雅黑" panose="020B0503020204020204" pitchFamily="34" charset="-122"/>
            <a:ea typeface="微软雅黑" panose="020B0503020204020204" pitchFamily="34" charset="-122"/>
          </a:endParaRPr>
        </a:p>
      </dgm:t>
    </dgm:pt>
    <dgm:pt modelId="{79BDD50F-2A16-4FFD-907E-227F0AB87F68}" cxnId="{E81F6CD1-8284-4B01-A16C-4C6DF9AE3E7B}" type="sibTrans">
      <dgm:prSet/>
      <dgm:spPr/>
      <dgm:t>
        <a:bodyPr/>
        <a:lstStyle/>
        <a:p>
          <a:endParaRPr lang="zh-CN" altLang="en-US">
            <a:latin typeface="微软雅黑" panose="020B0503020204020204" pitchFamily="34" charset="-122"/>
            <a:ea typeface="微软雅黑" panose="020B0503020204020204" pitchFamily="34" charset="-122"/>
          </a:endParaRPr>
        </a:p>
      </dgm:t>
    </dgm:pt>
    <dgm:pt modelId="{878AD44C-0B3F-4F8F-8444-311B768D4310}">
      <dgm:prSet phldrT="[文本]"/>
      <dgm:spPr/>
      <dgm:t>
        <a:bodyPr/>
        <a:lstStyle/>
        <a:p>
          <a:r>
            <a:rPr lang="zh-CN" altLang="en-US" dirty="0">
              <a:latin typeface="微软雅黑" panose="020B0503020204020204" pitchFamily="34" charset="-122"/>
              <a:ea typeface="微软雅黑" panose="020B0503020204020204" pitchFamily="34" charset="-122"/>
            </a:rPr>
            <a:t>高识别性</a:t>
          </a:r>
          <a:endParaRPr lang="en-US" altLang="zh-CN" dirty="0">
            <a:latin typeface="微软雅黑" panose="020B0503020204020204" pitchFamily="34" charset="-122"/>
            <a:ea typeface="微软雅黑" panose="020B0503020204020204" pitchFamily="34" charset="-122"/>
          </a:endParaRPr>
        </a:p>
      </dgm:t>
    </dgm:pt>
    <dgm:pt modelId="{A05FDE34-7AE4-4A5B-9979-926A4323CE97}" cxnId="{076EDDC4-91BB-4B63-9EC0-999B8E5E1663}" type="parTrans">
      <dgm:prSet/>
      <dgm:spPr/>
      <dgm:t>
        <a:bodyPr/>
        <a:lstStyle/>
        <a:p>
          <a:endParaRPr lang="zh-CN" altLang="en-US">
            <a:latin typeface="微软雅黑" panose="020B0503020204020204" pitchFamily="34" charset="-122"/>
            <a:ea typeface="微软雅黑" panose="020B0503020204020204" pitchFamily="34" charset="-122"/>
          </a:endParaRPr>
        </a:p>
      </dgm:t>
    </dgm:pt>
    <dgm:pt modelId="{06AA4B0C-FFD6-488D-8B60-5284B33E1686}" cxnId="{076EDDC4-91BB-4B63-9EC0-999B8E5E1663}" type="sibTrans">
      <dgm:prSet/>
      <dgm:spPr/>
      <dgm:t>
        <a:bodyPr/>
        <a:lstStyle/>
        <a:p>
          <a:endParaRPr lang="zh-CN" altLang="en-US">
            <a:latin typeface="微软雅黑" panose="020B0503020204020204" pitchFamily="34" charset="-122"/>
            <a:ea typeface="微软雅黑" panose="020B0503020204020204" pitchFamily="34" charset="-122"/>
          </a:endParaRPr>
        </a:p>
      </dgm:t>
    </dgm:pt>
    <dgm:pt modelId="{9EE9B7D2-A40A-4AD3-BBCF-34951DFC8516}">
      <dgm:prSet phldrT="[文本]"/>
      <dgm:spPr/>
      <dgm:t>
        <a:bodyPr/>
        <a:lstStyle/>
        <a:p>
          <a:r>
            <a:rPr lang="zh-CN" altLang="en-US" dirty="0">
              <a:latin typeface="微软雅黑" panose="020B0503020204020204" pitchFamily="34" charset="-122"/>
              <a:ea typeface="微软雅黑" panose="020B0503020204020204" pitchFamily="34" charset="-122"/>
            </a:rPr>
            <a:t>绿色低碳</a:t>
          </a:r>
          <a:endParaRPr lang="en-US" altLang="zh-CN" dirty="0">
            <a:latin typeface="微软雅黑" panose="020B0503020204020204" pitchFamily="34" charset="-122"/>
            <a:ea typeface="微软雅黑" panose="020B0503020204020204" pitchFamily="34" charset="-122"/>
          </a:endParaRPr>
        </a:p>
      </dgm:t>
    </dgm:pt>
    <dgm:pt modelId="{A089EA02-EFC9-42BC-8689-C6702972CDB0}" cxnId="{A95C8455-7BCD-4D84-96EF-735E95E116C1}" type="parTrans">
      <dgm:prSet/>
      <dgm:spPr/>
      <dgm:t>
        <a:bodyPr/>
        <a:lstStyle/>
        <a:p>
          <a:endParaRPr lang="zh-CN" altLang="en-US">
            <a:latin typeface="微软雅黑" panose="020B0503020204020204" pitchFamily="34" charset="-122"/>
            <a:ea typeface="微软雅黑" panose="020B0503020204020204" pitchFamily="34" charset="-122"/>
          </a:endParaRPr>
        </a:p>
      </dgm:t>
    </dgm:pt>
    <dgm:pt modelId="{9EA72C02-EEA3-48A1-85D8-67A8F55E40AB}" cxnId="{A95C8455-7BCD-4D84-96EF-735E95E116C1}" type="sibTrans">
      <dgm:prSet/>
      <dgm:spPr/>
      <dgm:t>
        <a:bodyPr/>
        <a:lstStyle/>
        <a:p>
          <a:endParaRPr lang="zh-CN" altLang="en-US">
            <a:latin typeface="微软雅黑" panose="020B0503020204020204" pitchFamily="34" charset="-122"/>
            <a:ea typeface="微软雅黑" panose="020B0503020204020204" pitchFamily="34" charset="-122"/>
          </a:endParaRPr>
        </a:p>
      </dgm:t>
    </dgm:pt>
    <dgm:pt modelId="{063FFE8C-EFA2-4610-A2B3-04ED789714BB}" type="pres">
      <dgm:prSet presAssocID="{ED0C83CD-61BE-46E2-8D5B-7748F3015B61}" presName="Name0" presStyleCnt="0">
        <dgm:presLayoutVars>
          <dgm:chMax val="7"/>
          <dgm:chPref val="7"/>
          <dgm:dir/>
        </dgm:presLayoutVars>
      </dgm:prSet>
      <dgm:spPr/>
    </dgm:pt>
    <dgm:pt modelId="{5EB9ACFA-774C-4A1E-984F-9D0105195B1D}" type="pres">
      <dgm:prSet presAssocID="{ED0C83CD-61BE-46E2-8D5B-7748F3015B61}" presName="Name1" presStyleCnt="0"/>
      <dgm:spPr/>
    </dgm:pt>
    <dgm:pt modelId="{3C7C5A5C-FA83-4A28-9989-FFDE31CAEC4B}" type="pres">
      <dgm:prSet presAssocID="{ED0C83CD-61BE-46E2-8D5B-7748F3015B61}" presName="cycle" presStyleCnt="0"/>
      <dgm:spPr/>
    </dgm:pt>
    <dgm:pt modelId="{412080F0-D443-4F6C-8841-0B59AA3BBF85}" type="pres">
      <dgm:prSet presAssocID="{ED0C83CD-61BE-46E2-8D5B-7748F3015B61}" presName="srcNode" presStyleLbl="node1" presStyleIdx="0" presStyleCnt="5"/>
      <dgm:spPr/>
    </dgm:pt>
    <dgm:pt modelId="{968DDD13-415B-4E8D-BBAC-71E9F4719D77}" type="pres">
      <dgm:prSet presAssocID="{ED0C83CD-61BE-46E2-8D5B-7748F3015B61}" presName="conn" presStyleLbl="parChTrans1D2" presStyleIdx="0" presStyleCnt="1"/>
      <dgm:spPr/>
    </dgm:pt>
    <dgm:pt modelId="{1ED1F8EC-AE04-4878-885B-ED429DA5274C}" type="pres">
      <dgm:prSet presAssocID="{ED0C83CD-61BE-46E2-8D5B-7748F3015B61}" presName="extraNode" presStyleLbl="node1" presStyleIdx="0" presStyleCnt="5"/>
      <dgm:spPr/>
    </dgm:pt>
    <dgm:pt modelId="{0DC7C67A-B0B3-4F5B-9681-08E583AC4F9E}" type="pres">
      <dgm:prSet presAssocID="{ED0C83CD-61BE-46E2-8D5B-7748F3015B61}" presName="dstNode" presStyleLbl="node1" presStyleIdx="0" presStyleCnt="5"/>
      <dgm:spPr/>
    </dgm:pt>
    <dgm:pt modelId="{342BCCCE-FE62-4B6F-88EE-277E138D7BDA}" type="pres">
      <dgm:prSet presAssocID="{78D28B0E-CE2E-4AAF-99FF-8E0A2F227464}" presName="text_1" presStyleLbl="node1" presStyleIdx="0" presStyleCnt="5">
        <dgm:presLayoutVars>
          <dgm:bulletEnabled val="1"/>
        </dgm:presLayoutVars>
      </dgm:prSet>
      <dgm:spPr/>
    </dgm:pt>
    <dgm:pt modelId="{4AD7F5A4-E0BB-4439-9CE5-B67DE3917D5C}" type="pres">
      <dgm:prSet presAssocID="{78D28B0E-CE2E-4AAF-99FF-8E0A2F227464}" presName="accent_1" presStyleCnt="0"/>
      <dgm:spPr/>
    </dgm:pt>
    <dgm:pt modelId="{CEBC343D-FDED-492F-ABE3-DF2AA89FC8EF}" type="pres">
      <dgm:prSet presAssocID="{78D28B0E-CE2E-4AAF-99FF-8E0A2F227464}" presName="accentRepeatNode" presStyleLbl="solidFgAcc1" presStyleIdx="0" presStyleCnt="5"/>
      <dgm:spPr/>
    </dgm:pt>
    <dgm:pt modelId="{3BA631AC-12FA-4E68-867D-36D58BF4291D}" type="pres">
      <dgm:prSet presAssocID="{F9EC3C7D-F751-497B-973F-58A4340B2841}" presName="text_2" presStyleLbl="node1" presStyleIdx="1" presStyleCnt="5">
        <dgm:presLayoutVars>
          <dgm:bulletEnabled val="1"/>
        </dgm:presLayoutVars>
      </dgm:prSet>
      <dgm:spPr/>
    </dgm:pt>
    <dgm:pt modelId="{60534F32-00FE-4F61-98EB-081823BBB92C}" type="pres">
      <dgm:prSet presAssocID="{F9EC3C7D-F751-497B-973F-58A4340B2841}" presName="accent_2" presStyleCnt="0"/>
      <dgm:spPr/>
    </dgm:pt>
    <dgm:pt modelId="{F8FCDDC0-9E66-4141-A0CF-4DFA6FE2BEE8}" type="pres">
      <dgm:prSet presAssocID="{F9EC3C7D-F751-497B-973F-58A4340B2841}" presName="accentRepeatNode" presStyleLbl="solidFgAcc1" presStyleIdx="1" presStyleCnt="5"/>
      <dgm:spPr/>
    </dgm:pt>
    <dgm:pt modelId="{E6CDEAE1-FA2D-45AE-BB81-E46AF6AE35B5}" type="pres">
      <dgm:prSet presAssocID="{46D54275-CF48-4A00-8A36-FD110F8E2F27}" presName="text_3" presStyleLbl="node1" presStyleIdx="2" presStyleCnt="5">
        <dgm:presLayoutVars>
          <dgm:bulletEnabled val="1"/>
        </dgm:presLayoutVars>
      </dgm:prSet>
      <dgm:spPr/>
    </dgm:pt>
    <dgm:pt modelId="{A549CFD7-1D11-4120-B2F5-1916E3A569EB}" type="pres">
      <dgm:prSet presAssocID="{46D54275-CF48-4A00-8A36-FD110F8E2F27}" presName="accent_3" presStyleCnt="0"/>
      <dgm:spPr/>
    </dgm:pt>
    <dgm:pt modelId="{9C673EBA-A54D-465A-8B1C-8F6D6452F1FE}" type="pres">
      <dgm:prSet presAssocID="{46D54275-CF48-4A00-8A36-FD110F8E2F27}" presName="accentRepeatNode" presStyleLbl="solidFgAcc1" presStyleIdx="2" presStyleCnt="5"/>
      <dgm:spPr/>
    </dgm:pt>
    <dgm:pt modelId="{1E040EE6-7832-42EF-B005-6175E7582A7C}" type="pres">
      <dgm:prSet presAssocID="{878AD44C-0B3F-4F8F-8444-311B768D4310}" presName="text_4" presStyleLbl="node1" presStyleIdx="3" presStyleCnt="5">
        <dgm:presLayoutVars>
          <dgm:bulletEnabled val="1"/>
        </dgm:presLayoutVars>
      </dgm:prSet>
      <dgm:spPr/>
    </dgm:pt>
    <dgm:pt modelId="{51DEEDBC-804F-487C-ADE2-6F7F78969D4C}" type="pres">
      <dgm:prSet presAssocID="{878AD44C-0B3F-4F8F-8444-311B768D4310}" presName="accent_4" presStyleCnt="0"/>
      <dgm:spPr/>
    </dgm:pt>
    <dgm:pt modelId="{727F8408-1BA0-4878-A7A5-20A625480634}" type="pres">
      <dgm:prSet presAssocID="{878AD44C-0B3F-4F8F-8444-311B768D4310}" presName="accentRepeatNode" presStyleLbl="solidFgAcc1" presStyleIdx="3" presStyleCnt="5"/>
      <dgm:spPr/>
    </dgm:pt>
    <dgm:pt modelId="{90F72B40-DEDB-48E3-B12C-43B2FFBA38CC}" type="pres">
      <dgm:prSet presAssocID="{9EE9B7D2-A40A-4AD3-BBCF-34951DFC8516}" presName="text_5" presStyleLbl="node1" presStyleIdx="4" presStyleCnt="5">
        <dgm:presLayoutVars>
          <dgm:bulletEnabled val="1"/>
        </dgm:presLayoutVars>
      </dgm:prSet>
      <dgm:spPr/>
    </dgm:pt>
    <dgm:pt modelId="{6673C206-91E2-4267-9F4C-E7894404E9EE}" type="pres">
      <dgm:prSet presAssocID="{9EE9B7D2-A40A-4AD3-BBCF-34951DFC8516}" presName="accent_5" presStyleCnt="0"/>
      <dgm:spPr/>
    </dgm:pt>
    <dgm:pt modelId="{484170FD-076C-4822-AC97-BA159F7EA620}" type="pres">
      <dgm:prSet presAssocID="{9EE9B7D2-A40A-4AD3-BBCF-34951DFC8516}" presName="accentRepeatNode" presStyleLbl="solidFgAcc1" presStyleIdx="4" presStyleCnt="5"/>
      <dgm:spPr/>
    </dgm:pt>
  </dgm:ptLst>
  <dgm:cxnLst>
    <dgm:cxn modelId="{E696E660-95F4-4566-81CA-59C7EC1F9A1A}" type="presOf" srcId="{E1F76DE5-0D0E-4656-81F5-CCC23E00EDC7}" destId="{968DDD13-415B-4E8D-BBAC-71E9F4719D77}" srcOrd="0" destOrd="0" presId="urn:microsoft.com/office/officeart/2008/layout/VerticalCurvedList"/>
    <dgm:cxn modelId="{43F5164C-4CD5-4C87-ACF0-3D5E78F4B96F}" type="presOf" srcId="{F9EC3C7D-F751-497B-973F-58A4340B2841}" destId="{3BA631AC-12FA-4E68-867D-36D58BF4291D}" srcOrd="0" destOrd="0" presId="urn:microsoft.com/office/officeart/2008/layout/VerticalCurvedList"/>
    <dgm:cxn modelId="{A95C8455-7BCD-4D84-96EF-735E95E116C1}" srcId="{ED0C83CD-61BE-46E2-8D5B-7748F3015B61}" destId="{9EE9B7D2-A40A-4AD3-BBCF-34951DFC8516}" srcOrd="4" destOrd="0" parTransId="{A089EA02-EFC9-42BC-8689-C6702972CDB0}" sibTransId="{9EA72C02-EEA3-48A1-85D8-67A8F55E40AB}"/>
    <dgm:cxn modelId="{7662677A-47ED-469F-8C92-76164178F1EB}" type="presOf" srcId="{46D54275-CF48-4A00-8A36-FD110F8E2F27}" destId="{E6CDEAE1-FA2D-45AE-BB81-E46AF6AE35B5}" srcOrd="0" destOrd="0" presId="urn:microsoft.com/office/officeart/2008/layout/VerticalCurvedList"/>
    <dgm:cxn modelId="{409B5A95-B7E4-497C-BCD1-FB575A3A3163}" type="presOf" srcId="{ED0C83CD-61BE-46E2-8D5B-7748F3015B61}" destId="{063FFE8C-EFA2-4610-A2B3-04ED789714BB}" srcOrd="0" destOrd="0" presId="urn:microsoft.com/office/officeart/2008/layout/VerticalCurvedList"/>
    <dgm:cxn modelId="{DD487AAB-394D-4C43-8331-80CE7FB98CDC}" type="presOf" srcId="{878AD44C-0B3F-4F8F-8444-311B768D4310}" destId="{1E040EE6-7832-42EF-B005-6175E7582A7C}" srcOrd="0" destOrd="0" presId="urn:microsoft.com/office/officeart/2008/layout/VerticalCurvedList"/>
    <dgm:cxn modelId="{076EDDC4-91BB-4B63-9EC0-999B8E5E1663}" srcId="{ED0C83CD-61BE-46E2-8D5B-7748F3015B61}" destId="{878AD44C-0B3F-4F8F-8444-311B768D4310}" srcOrd="3" destOrd="0" parTransId="{A05FDE34-7AE4-4A5B-9979-926A4323CE97}" sibTransId="{06AA4B0C-FFD6-488D-8B60-5284B33E1686}"/>
    <dgm:cxn modelId="{E81F6CD1-8284-4B01-A16C-4C6DF9AE3E7B}" srcId="{ED0C83CD-61BE-46E2-8D5B-7748F3015B61}" destId="{46D54275-CF48-4A00-8A36-FD110F8E2F27}" srcOrd="2" destOrd="0" parTransId="{E6EB433B-55C5-4AC6-BB20-34187FFB0359}" sibTransId="{79BDD50F-2A16-4FFD-907E-227F0AB87F68}"/>
    <dgm:cxn modelId="{8CAC3AD2-E78E-4A36-9DF1-05B74FD48782}" srcId="{ED0C83CD-61BE-46E2-8D5B-7748F3015B61}" destId="{78D28B0E-CE2E-4AAF-99FF-8E0A2F227464}" srcOrd="0" destOrd="0" parTransId="{45E4321C-EA94-4859-BC70-F9E521C88D26}" sibTransId="{E1F76DE5-0D0E-4656-81F5-CCC23E00EDC7}"/>
    <dgm:cxn modelId="{B47304D4-5E41-4BD0-858E-3B3E9E450652}" type="presOf" srcId="{9EE9B7D2-A40A-4AD3-BBCF-34951DFC8516}" destId="{90F72B40-DEDB-48E3-B12C-43B2FFBA38CC}" srcOrd="0" destOrd="0" presId="urn:microsoft.com/office/officeart/2008/layout/VerticalCurvedList"/>
    <dgm:cxn modelId="{436F7CD6-ABC7-42C9-8939-FA8C6690D5A8}" srcId="{ED0C83CD-61BE-46E2-8D5B-7748F3015B61}" destId="{F9EC3C7D-F751-497B-973F-58A4340B2841}" srcOrd="1" destOrd="0" parTransId="{5FB748D5-C95A-44FE-A46A-1B27BF0DD5F4}" sibTransId="{A6816D9A-4CDA-4CF8-90D1-D5B5DD19ADF9}"/>
    <dgm:cxn modelId="{42A0E0EB-3171-4881-A136-DFDC242321D6}" type="presOf" srcId="{78D28B0E-CE2E-4AAF-99FF-8E0A2F227464}" destId="{342BCCCE-FE62-4B6F-88EE-277E138D7BDA}" srcOrd="0" destOrd="0" presId="urn:microsoft.com/office/officeart/2008/layout/VerticalCurvedList"/>
    <dgm:cxn modelId="{DDF19F44-3F65-4261-A8F9-8C4C8DF77575}" type="presParOf" srcId="{063FFE8C-EFA2-4610-A2B3-04ED789714BB}" destId="{5EB9ACFA-774C-4A1E-984F-9D0105195B1D}" srcOrd="0" destOrd="0" presId="urn:microsoft.com/office/officeart/2008/layout/VerticalCurvedList"/>
    <dgm:cxn modelId="{8F1E06FF-B710-4DF9-ABFD-C5254D5B975A}" type="presParOf" srcId="{5EB9ACFA-774C-4A1E-984F-9D0105195B1D}" destId="{3C7C5A5C-FA83-4A28-9989-FFDE31CAEC4B}" srcOrd="0" destOrd="0" presId="urn:microsoft.com/office/officeart/2008/layout/VerticalCurvedList"/>
    <dgm:cxn modelId="{10634D75-FFC7-45AB-9CCA-9BB3E41CC6EC}" type="presParOf" srcId="{3C7C5A5C-FA83-4A28-9989-FFDE31CAEC4B}" destId="{412080F0-D443-4F6C-8841-0B59AA3BBF85}" srcOrd="0" destOrd="0" presId="urn:microsoft.com/office/officeart/2008/layout/VerticalCurvedList"/>
    <dgm:cxn modelId="{1E3E8377-D3AB-4B0B-990C-20A10C8A0028}" type="presParOf" srcId="{3C7C5A5C-FA83-4A28-9989-FFDE31CAEC4B}" destId="{968DDD13-415B-4E8D-BBAC-71E9F4719D77}" srcOrd="1" destOrd="0" presId="urn:microsoft.com/office/officeart/2008/layout/VerticalCurvedList"/>
    <dgm:cxn modelId="{D10674F9-C618-4B90-A305-FC83C69459AC}" type="presParOf" srcId="{3C7C5A5C-FA83-4A28-9989-FFDE31CAEC4B}" destId="{1ED1F8EC-AE04-4878-885B-ED429DA5274C}" srcOrd="2" destOrd="0" presId="urn:microsoft.com/office/officeart/2008/layout/VerticalCurvedList"/>
    <dgm:cxn modelId="{B73BAE77-EA00-406D-8307-925531910827}" type="presParOf" srcId="{3C7C5A5C-FA83-4A28-9989-FFDE31CAEC4B}" destId="{0DC7C67A-B0B3-4F5B-9681-08E583AC4F9E}" srcOrd="3" destOrd="0" presId="urn:microsoft.com/office/officeart/2008/layout/VerticalCurvedList"/>
    <dgm:cxn modelId="{DAF7D970-4243-4150-AC5C-D57A797E5A81}" type="presParOf" srcId="{5EB9ACFA-774C-4A1E-984F-9D0105195B1D}" destId="{342BCCCE-FE62-4B6F-88EE-277E138D7BDA}" srcOrd="1" destOrd="0" presId="urn:microsoft.com/office/officeart/2008/layout/VerticalCurvedList"/>
    <dgm:cxn modelId="{5EE0172C-C35C-4E69-9458-CD12357313B9}" type="presParOf" srcId="{5EB9ACFA-774C-4A1E-984F-9D0105195B1D}" destId="{4AD7F5A4-E0BB-4439-9CE5-B67DE3917D5C}" srcOrd="2" destOrd="0" presId="urn:microsoft.com/office/officeart/2008/layout/VerticalCurvedList"/>
    <dgm:cxn modelId="{1F05151D-ECD2-4AD1-B096-8CB8ED8DF738}" type="presParOf" srcId="{4AD7F5A4-E0BB-4439-9CE5-B67DE3917D5C}" destId="{CEBC343D-FDED-492F-ABE3-DF2AA89FC8EF}" srcOrd="0" destOrd="0" presId="urn:microsoft.com/office/officeart/2008/layout/VerticalCurvedList"/>
    <dgm:cxn modelId="{00B7F644-EE85-44CD-9AA9-B6B7DC4DF0FD}" type="presParOf" srcId="{5EB9ACFA-774C-4A1E-984F-9D0105195B1D}" destId="{3BA631AC-12FA-4E68-867D-36D58BF4291D}" srcOrd="3" destOrd="0" presId="urn:microsoft.com/office/officeart/2008/layout/VerticalCurvedList"/>
    <dgm:cxn modelId="{0817824A-BD47-4C25-9518-80D49923E1CE}" type="presParOf" srcId="{5EB9ACFA-774C-4A1E-984F-9D0105195B1D}" destId="{60534F32-00FE-4F61-98EB-081823BBB92C}" srcOrd="4" destOrd="0" presId="urn:microsoft.com/office/officeart/2008/layout/VerticalCurvedList"/>
    <dgm:cxn modelId="{2A83D5B9-07F9-4A7F-9B50-506388F0B476}" type="presParOf" srcId="{60534F32-00FE-4F61-98EB-081823BBB92C}" destId="{F8FCDDC0-9E66-4141-A0CF-4DFA6FE2BEE8}" srcOrd="0" destOrd="0" presId="urn:microsoft.com/office/officeart/2008/layout/VerticalCurvedList"/>
    <dgm:cxn modelId="{E79B546D-9DE1-45F1-9524-6B9074EEA10C}" type="presParOf" srcId="{5EB9ACFA-774C-4A1E-984F-9D0105195B1D}" destId="{E6CDEAE1-FA2D-45AE-BB81-E46AF6AE35B5}" srcOrd="5" destOrd="0" presId="urn:microsoft.com/office/officeart/2008/layout/VerticalCurvedList"/>
    <dgm:cxn modelId="{C53C52C4-4D06-4274-A12F-6DBEB34C713E}" type="presParOf" srcId="{5EB9ACFA-774C-4A1E-984F-9D0105195B1D}" destId="{A549CFD7-1D11-4120-B2F5-1916E3A569EB}" srcOrd="6" destOrd="0" presId="urn:microsoft.com/office/officeart/2008/layout/VerticalCurvedList"/>
    <dgm:cxn modelId="{E9E738A6-DC4D-48CB-8940-16936C57E4C1}" type="presParOf" srcId="{A549CFD7-1D11-4120-B2F5-1916E3A569EB}" destId="{9C673EBA-A54D-465A-8B1C-8F6D6452F1FE}" srcOrd="0" destOrd="0" presId="urn:microsoft.com/office/officeart/2008/layout/VerticalCurvedList"/>
    <dgm:cxn modelId="{61DBD7C4-A14E-4824-9F08-163B6EE73E40}" type="presParOf" srcId="{5EB9ACFA-774C-4A1E-984F-9D0105195B1D}" destId="{1E040EE6-7832-42EF-B005-6175E7582A7C}" srcOrd="7" destOrd="0" presId="urn:microsoft.com/office/officeart/2008/layout/VerticalCurvedList"/>
    <dgm:cxn modelId="{947E76F3-F565-4CE0-A7BD-229498200088}" type="presParOf" srcId="{5EB9ACFA-774C-4A1E-984F-9D0105195B1D}" destId="{51DEEDBC-804F-487C-ADE2-6F7F78969D4C}" srcOrd="8" destOrd="0" presId="urn:microsoft.com/office/officeart/2008/layout/VerticalCurvedList"/>
    <dgm:cxn modelId="{1A8C7373-AEAC-4EC2-90C0-C0AB64D85F12}" type="presParOf" srcId="{51DEEDBC-804F-487C-ADE2-6F7F78969D4C}" destId="{727F8408-1BA0-4878-A7A5-20A625480634}" srcOrd="0" destOrd="0" presId="urn:microsoft.com/office/officeart/2008/layout/VerticalCurvedList"/>
    <dgm:cxn modelId="{58F72844-DB5C-47A0-B0C0-119C95334095}" type="presParOf" srcId="{5EB9ACFA-774C-4A1E-984F-9D0105195B1D}" destId="{90F72B40-DEDB-48E3-B12C-43B2FFBA38CC}" srcOrd="9" destOrd="0" presId="urn:microsoft.com/office/officeart/2008/layout/VerticalCurvedList"/>
    <dgm:cxn modelId="{A512AC49-BF40-4DF8-8232-FDD6D5273626}" type="presParOf" srcId="{5EB9ACFA-774C-4A1E-984F-9D0105195B1D}" destId="{6673C206-91E2-4267-9F4C-E7894404E9EE}" srcOrd="10" destOrd="0" presId="urn:microsoft.com/office/officeart/2008/layout/VerticalCurvedList"/>
    <dgm:cxn modelId="{7B7D73FE-2649-4DCB-ABDF-B69CB5FED295}" type="presParOf" srcId="{6673C206-91E2-4267-9F4C-E7894404E9EE}" destId="{484170FD-076C-4822-AC97-BA159F7EA620}" srcOrd="0" destOrd="0" presId="urn:microsoft.com/office/officeart/2008/layout/VerticalCurvedList"/>
  </dgm:cxnLst>
  <dgm:bg/>
  <dgm:whole/>
  <dgm:extLst>
    <a:ext uri="http://schemas.microsoft.com/office/drawing/2008/diagram">
      <dsp:dataModelExt xmlns:dsp="http://schemas.microsoft.com/office/drawing/2008/diagram" relId="rId10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E7A0100-73AA-470E-AE87-993CFDB47F7A}">
      <dsp:nvSpPr>
        <dsp:cNvPr id="0" name=""/>
        <dsp:cNvSpPr/>
      </dsp:nvSpPr>
      <dsp:spPr>
        <a:xfrm>
          <a:off x="609002" y="85833"/>
          <a:ext cx="1670461" cy="1965249"/>
        </a:xfrm>
        <a:prstGeom prst="rect">
          <a:avLst/>
        </a:prstGeom>
        <a:solidFill>
          <a:schemeClr val="lt1">
            <a:alpha val="4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58EBD71-E5C7-4D36-AED1-8755C79592EF}">
      <dsp:nvSpPr>
        <dsp:cNvPr id="0" name=""/>
        <dsp:cNvSpPr/>
      </dsp:nvSpPr>
      <dsp:spPr>
        <a:xfrm>
          <a:off x="627652" y="137847"/>
          <a:ext cx="1633160" cy="1454895"/>
        </a:xfrm>
        <a:prstGeom prst="rect">
          <a:avLst/>
        </a:prstGeom>
        <a:blipFill rotWithShape="1">
          <a:blip xmlns:r="http://schemas.openxmlformats.org/officeDocument/2006/relationships" r:embed="rId1"/>
          <a:srcRect/>
          <a:stretch>
            <a:fillRect t="-10000" b="-10000"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4C9E4F9-1D1A-4F0A-BD50-244AF65835C7}">
      <dsp:nvSpPr>
        <dsp:cNvPr id="0" name=""/>
        <dsp:cNvSpPr/>
      </dsp:nvSpPr>
      <dsp:spPr>
        <a:xfrm>
          <a:off x="683670" y="1764359"/>
          <a:ext cx="1503415" cy="24683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Wingdings" panose="05000000000000000000" pitchFamily="2" charset="2"/>
            <a:buNone/>
          </a:pPr>
          <a:r>
            <a:rPr lang="en-US" altLang="zh-CN" sz="1200" kern="1200" dirty="0">
              <a:latin typeface="微软雅黑" panose="020B0503020204020204" pitchFamily="34" charset="-122"/>
              <a:ea typeface="微软雅黑" panose="020B0503020204020204" pitchFamily="34" charset="-122"/>
            </a:rPr>
            <a:t>1</a:t>
          </a:r>
          <a:endParaRPr lang="zh-CN" altLang="en-US" sz="1200" kern="1200" dirty="0"/>
        </a:p>
      </dsp:txBody>
      <dsp:txXfrm>
        <a:off x="683670" y="1764359"/>
        <a:ext cx="1503415" cy="246832"/>
      </dsp:txXfrm>
    </dsp:sp>
    <dsp:sp modelId="{6CFFA643-F8F3-4910-B9D6-C343124DBF24}">
      <dsp:nvSpPr>
        <dsp:cNvPr id="0" name=""/>
        <dsp:cNvSpPr/>
      </dsp:nvSpPr>
      <dsp:spPr>
        <a:xfrm>
          <a:off x="2596127" y="80767"/>
          <a:ext cx="1670461" cy="1965249"/>
        </a:xfrm>
        <a:prstGeom prst="rect">
          <a:avLst/>
        </a:prstGeom>
        <a:solidFill>
          <a:schemeClr val="lt1">
            <a:alpha val="4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CD484CA-BFDC-41C2-9463-470E768C2474}">
      <dsp:nvSpPr>
        <dsp:cNvPr id="0" name=""/>
        <dsp:cNvSpPr/>
      </dsp:nvSpPr>
      <dsp:spPr>
        <a:xfrm>
          <a:off x="2679650" y="159377"/>
          <a:ext cx="1503415" cy="1277412"/>
        </a:xfrm>
        <a:prstGeom prst="rect">
          <a:avLst/>
        </a:prstGeom>
        <a:blipFill rotWithShape="1">
          <a:blip xmlns:r="http://schemas.openxmlformats.org/officeDocument/2006/relationships" r:embed="rId2"/>
          <a:srcRect/>
          <a:stretch>
            <a:fillRect l="-13000" r="-13000"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973BBD9-6101-47D5-8752-16D0C3E02174}">
      <dsp:nvSpPr>
        <dsp:cNvPr id="0" name=""/>
        <dsp:cNvSpPr/>
      </dsp:nvSpPr>
      <dsp:spPr>
        <a:xfrm>
          <a:off x="2679650" y="1765581"/>
          <a:ext cx="1503415" cy="17813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Wingdings" panose="05000000000000000000" pitchFamily="2" charset="2"/>
            <a:buNone/>
          </a:pPr>
          <a:r>
            <a:rPr lang="en-US" altLang="zh-CN" sz="1200" kern="1200" dirty="0"/>
            <a:t>2</a:t>
          </a:r>
          <a:endParaRPr lang="zh-CN" altLang="en-US" sz="1200" kern="1200" dirty="0"/>
        </a:p>
      </dsp:txBody>
      <dsp:txXfrm>
        <a:off x="2679650" y="1765581"/>
        <a:ext cx="1503415" cy="178138"/>
      </dsp:txXfrm>
    </dsp:sp>
    <dsp:sp modelId="{6B717A93-9940-4600-B159-21E3F10C34B7}">
      <dsp:nvSpPr>
        <dsp:cNvPr id="0" name=""/>
        <dsp:cNvSpPr/>
      </dsp:nvSpPr>
      <dsp:spPr>
        <a:xfrm>
          <a:off x="4583252" y="80767"/>
          <a:ext cx="1670461" cy="1965249"/>
        </a:xfrm>
        <a:prstGeom prst="rect">
          <a:avLst/>
        </a:prstGeom>
        <a:solidFill>
          <a:schemeClr val="lt1">
            <a:alpha val="4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B8BC91A-23F8-4019-BE0B-624D0B72DB80}">
      <dsp:nvSpPr>
        <dsp:cNvPr id="0" name=""/>
        <dsp:cNvSpPr/>
      </dsp:nvSpPr>
      <dsp:spPr>
        <a:xfrm>
          <a:off x="4666776" y="159377"/>
          <a:ext cx="1503415" cy="1277412"/>
        </a:xfrm>
        <a:prstGeom prst="rect">
          <a:avLst/>
        </a:prstGeom>
        <a:blipFill rotWithShape="1">
          <a:blip xmlns:r="http://schemas.openxmlformats.org/officeDocument/2006/relationships" r:embed="rId3"/>
          <a:srcRect/>
          <a:stretch>
            <a:fillRect l="-6000" r="-6000"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7E43200-713B-439E-95E5-B6CD8B95837A}">
      <dsp:nvSpPr>
        <dsp:cNvPr id="0" name=""/>
        <dsp:cNvSpPr/>
      </dsp:nvSpPr>
      <dsp:spPr>
        <a:xfrm>
          <a:off x="4675661" y="1719560"/>
          <a:ext cx="1503415" cy="19916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altLang="zh-CN" sz="1200" b="0" i="0" u="none" strike="noStrike" kern="1200" dirty="0">
              <a:effectLst/>
              <a:latin typeface="微软雅黑" panose="020B0503020204020204" pitchFamily="34" charset="-122"/>
              <a:ea typeface="微软雅黑" panose="020B0503020204020204" pitchFamily="34" charset="-122"/>
            </a:rPr>
            <a:t>3</a:t>
          </a:r>
          <a:endParaRPr lang="zh-CN" altLang="en-US" sz="1200" kern="1200" dirty="0"/>
        </a:p>
      </dsp:txBody>
      <dsp:txXfrm>
        <a:off x="4675661" y="1719560"/>
        <a:ext cx="1503415" cy="199161"/>
      </dsp:txXfrm>
    </dsp:sp>
    <dsp:sp modelId="{08F5818D-C445-45C8-8F0C-B78E2F561586}">
      <dsp:nvSpPr>
        <dsp:cNvPr id="0" name=""/>
        <dsp:cNvSpPr/>
      </dsp:nvSpPr>
      <dsp:spPr>
        <a:xfrm>
          <a:off x="1602564" y="2218129"/>
          <a:ext cx="1670461" cy="1965249"/>
        </a:xfrm>
        <a:prstGeom prst="rect">
          <a:avLst/>
        </a:prstGeom>
        <a:solidFill>
          <a:schemeClr val="lt1">
            <a:alpha val="4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D9382FF-7A9E-43DD-AFAA-BA7975FC430F}">
      <dsp:nvSpPr>
        <dsp:cNvPr id="0" name=""/>
        <dsp:cNvSpPr/>
      </dsp:nvSpPr>
      <dsp:spPr>
        <a:xfrm>
          <a:off x="1686087" y="2296738"/>
          <a:ext cx="1503415" cy="1277412"/>
        </a:xfrm>
        <a:prstGeom prst="rect">
          <a:avLst/>
        </a:prstGeom>
        <a:blipFill rotWithShape="1">
          <a:blip xmlns:r="http://schemas.openxmlformats.org/officeDocument/2006/relationships" r:embed="rId4"/>
          <a:srcRect/>
          <a:stretch>
            <a:fillRect t="-5000" b="-5000"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5ECF755-A419-4993-8557-3E7C12511789}">
      <dsp:nvSpPr>
        <dsp:cNvPr id="0" name=""/>
        <dsp:cNvSpPr/>
      </dsp:nvSpPr>
      <dsp:spPr>
        <a:xfrm>
          <a:off x="1686087" y="3903468"/>
          <a:ext cx="1503415" cy="20933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Wingdings" panose="05000000000000000000" pitchFamily="2" charset="2"/>
            <a:buNone/>
          </a:pPr>
          <a:r>
            <a:rPr lang="en-US" altLang="zh-CN" sz="1200" kern="1200" dirty="0"/>
            <a:t>4</a:t>
          </a:r>
          <a:endParaRPr lang="zh-CN" altLang="en-US" sz="1200" kern="1200" dirty="0"/>
        </a:p>
      </dsp:txBody>
      <dsp:txXfrm>
        <a:off x="1686087" y="3903468"/>
        <a:ext cx="1503415" cy="209339"/>
      </dsp:txXfrm>
    </dsp:sp>
    <dsp:sp modelId="{6C2B68CC-19FE-426B-8B68-5966DA78E6BC}">
      <dsp:nvSpPr>
        <dsp:cNvPr id="0" name=""/>
        <dsp:cNvSpPr/>
      </dsp:nvSpPr>
      <dsp:spPr>
        <a:xfrm>
          <a:off x="3589690" y="2218129"/>
          <a:ext cx="1670461" cy="1965249"/>
        </a:xfrm>
        <a:prstGeom prst="rect">
          <a:avLst/>
        </a:prstGeom>
        <a:solidFill>
          <a:schemeClr val="lt1">
            <a:alpha val="4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F6B3D84-3CA4-4483-A229-8FA2781799FB}">
      <dsp:nvSpPr>
        <dsp:cNvPr id="0" name=""/>
        <dsp:cNvSpPr/>
      </dsp:nvSpPr>
      <dsp:spPr>
        <a:xfrm>
          <a:off x="3673213" y="2296738"/>
          <a:ext cx="1503415" cy="1277412"/>
        </a:xfrm>
        <a:prstGeom prst="rect">
          <a:avLst/>
        </a:prstGeom>
        <a:blipFill rotWithShape="1">
          <a:blip xmlns:r="http://schemas.openxmlformats.org/officeDocument/2006/relationships" r:embed="rId5"/>
          <a:srcRect/>
          <a:stretch>
            <a:fillRect t="-4000" b="-4000"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CADBE57-17B1-4128-81BB-22FF529AE8A2}">
      <dsp:nvSpPr>
        <dsp:cNvPr id="0" name=""/>
        <dsp:cNvSpPr/>
      </dsp:nvSpPr>
      <dsp:spPr>
        <a:xfrm>
          <a:off x="3646587" y="3876831"/>
          <a:ext cx="1503415" cy="24484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Wingdings" panose="05000000000000000000" pitchFamily="2" charset="2"/>
            <a:buNone/>
          </a:pPr>
          <a:r>
            <a:rPr lang="en-US" altLang="zh-CN" sz="1200" kern="1200" dirty="0"/>
            <a:t>5</a:t>
          </a:r>
          <a:endParaRPr lang="zh-CN" altLang="en-US" sz="1200" kern="1200" dirty="0"/>
        </a:p>
      </dsp:txBody>
      <dsp:txXfrm>
        <a:off x="3646587" y="3876831"/>
        <a:ext cx="1503415" cy="244848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68DDD13-415B-4E8D-BBAC-71E9F4719D77}">
      <dsp:nvSpPr>
        <dsp:cNvPr id="0" name=""/>
        <dsp:cNvSpPr/>
      </dsp:nvSpPr>
      <dsp:spPr>
        <a:xfrm>
          <a:off x="-3955216" y="501509"/>
          <a:ext cx="4713588" cy="4713588"/>
        </a:xfrm>
        <a:prstGeom prst="blockArc">
          <a:avLst>
            <a:gd name="adj1" fmla="val 18900000"/>
            <a:gd name="adj2" fmla="val 2700000"/>
            <a:gd name="adj3" fmla="val 458"/>
          </a:avLst>
        </a:pr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42BCCCE-FE62-4B6F-88EE-277E138D7BDA}">
      <dsp:nvSpPr>
        <dsp:cNvPr id="0" name=""/>
        <dsp:cNvSpPr/>
      </dsp:nvSpPr>
      <dsp:spPr>
        <a:xfrm>
          <a:off x="332337" y="1327378"/>
          <a:ext cx="2420676" cy="437527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47287" tIns="25400" rIns="25400" bIns="25400" numCol="1" spcCol="1270" anchor="ctr" anchorCtr="0">
          <a:noAutofit/>
        </a:bodyPr>
        <a:lstStyle/>
        <a:p>
          <a:pPr marL="0" lvl="0" indent="0" algn="l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CN" altLang="en-US" sz="1000" kern="1200" dirty="0">
              <a:latin typeface="微软雅黑" panose="020B0503020204020204" pitchFamily="34" charset="-122"/>
              <a:ea typeface="微软雅黑" panose="020B0503020204020204" pitchFamily="34" charset="-122"/>
            </a:rPr>
            <a:t>客户认可度最高（第一代距今</a:t>
          </a:r>
          <a:r>
            <a:rPr lang="en-US" altLang="zh-CN" sz="1000" kern="1200" dirty="0">
              <a:latin typeface="微软雅黑" panose="020B0503020204020204" pitchFamily="34" charset="-122"/>
              <a:ea typeface="微软雅黑" panose="020B0503020204020204" pitchFamily="34" charset="-122"/>
            </a:rPr>
            <a:t>57</a:t>
          </a:r>
          <a:r>
            <a:rPr lang="zh-CN" altLang="en-US" sz="1000" kern="1200" dirty="0">
              <a:latin typeface="微软雅黑" panose="020B0503020204020204" pitchFamily="34" charset="-122"/>
              <a:ea typeface="微软雅黑" panose="020B0503020204020204" pitchFamily="34" charset="-122"/>
            </a:rPr>
            <a:t>年）</a:t>
          </a:r>
        </a:p>
      </dsp:txBody>
      <dsp:txXfrm>
        <a:off x="332337" y="1327378"/>
        <a:ext cx="2420676" cy="437527"/>
      </dsp:txXfrm>
    </dsp:sp>
    <dsp:sp modelId="{CEBC343D-FDED-492F-ABE3-DF2AA89FC8EF}">
      <dsp:nvSpPr>
        <dsp:cNvPr id="0" name=""/>
        <dsp:cNvSpPr/>
      </dsp:nvSpPr>
      <dsp:spPr>
        <a:xfrm>
          <a:off x="58883" y="1272687"/>
          <a:ext cx="546909" cy="546909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BA631AC-12FA-4E68-867D-36D58BF4291D}">
      <dsp:nvSpPr>
        <dsp:cNvPr id="0" name=""/>
        <dsp:cNvSpPr/>
      </dsp:nvSpPr>
      <dsp:spPr>
        <a:xfrm>
          <a:off x="645857" y="1983459"/>
          <a:ext cx="2107157" cy="437527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47287" tIns="25400" rIns="25400" bIns="25400" numCol="1" spcCol="1270" anchor="ctr" anchorCtr="0">
          <a:noAutofit/>
        </a:bodyPr>
        <a:lstStyle/>
        <a:p>
          <a:pPr marL="0" lvl="0" indent="0" algn="l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CN" altLang="en-US" sz="1000" kern="1200" dirty="0">
              <a:latin typeface="微软雅黑" panose="020B0503020204020204" pitchFamily="34" charset="-122"/>
              <a:ea typeface="微软雅黑" panose="020B0503020204020204" pitchFamily="34" charset="-122"/>
            </a:rPr>
            <a:t>测试杆（点动、锁定模式）</a:t>
          </a:r>
        </a:p>
      </dsp:txBody>
      <dsp:txXfrm>
        <a:off x="645857" y="1983459"/>
        <a:ext cx="2107157" cy="437527"/>
      </dsp:txXfrm>
    </dsp:sp>
    <dsp:sp modelId="{F8FCDDC0-9E66-4141-A0CF-4DFA6FE2BEE8}">
      <dsp:nvSpPr>
        <dsp:cNvPr id="0" name=""/>
        <dsp:cNvSpPr/>
      </dsp:nvSpPr>
      <dsp:spPr>
        <a:xfrm>
          <a:off x="372402" y="1928768"/>
          <a:ext cx="546909" cy="546909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6CDEAE1-FA2D-45AE-BB81-E46AF6AE35B5}">
      <dsp:nvSpPr>
        <dsp:cNvPr id="0" name=""/>
        <dsp:cNvSpPr/>
      </dsp:nvSpPr>
      <dsp:spPr>
        <a:xfrm>
          <a:off x="742082" y="2639540"/>
          <a:ext cx="2010932" cy="437527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47287" tIns="25400" rIns="25400" bIns="25400" numCol="1" spcCol="1270" anchor="ctr" anchorCtr="0">
          <a:noAutofit/>
        </a:bodyPr>
        <a:lstStyle/>
        <a:p>
          <a:pPr marL="0" lvl="0" indent="0" algn="l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altLang="zh-CN" sz="1000" kern="1200" dirty="0">
              <a:latin typeface="微软雅黑" panose="020B0503020204020204" pitchFamily="34" charset="-122"/>
              <a:ea typeface="微软雅黑" panose="020B0503020204020204" pitchFamily="34" charset="-122"/>
            </a:rPr>
            <a:t>9</a:t>
          </a:r>
          <a:r>
            <a:rPr lang="zh-CN" altLang="en-US" sz="1000" kern="1200" dirty="0">
              <a:latin typeface="微软雅黑" panose="020B0503020204020204" pitchFamily="34" charset="-122"/>
              <a:ea typeface="微软雅黑" panose="020B0503020204020204" pitchFamily="34" charset="-122"/>
            </a:rPr>
            <a:t>亿只装机客户</a:t>
          </a:r>
          <a:endParaRPr lang="en-US" altLang="zh-CN" sz="1000" kern="1200" dirty="0">
            <a:latin typeface="微软雅黑" panose="020B0503020204020204" pitchFamily="34" charset="-122"/>
            <a:ea typeface="微软雅黑" panose="020B0503020204020204" pitchFamily="34" charset="-122"/>
          </a:endParaRPr>
        </a:p>
      </dsp:txBody>
      <dsp:txXfrm>
        <a:off x="742082" y="2639540"/>
        <a:ext cx="2010932" cy="437527"/>
      </dsp:txXfrm>
    </dsp:sp>
    <dsp:sp modelId="{9C673EBA-A54D-465A-8B1C-8F6D6452F1FE}">
      <dsp:nvSpPr>
        <dsp:cNvPr id="0" name=""/>
        <dsp:cNvSpPr/>
      </dsp:nvSpPr>
      <dsp:spPr>
        <a:xfrm>
          <a:off x="468627" y="2584849"/>
          <a:ext cx="546909" cy="546909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E040EE6-7832-42EF-B005-6175E7582A7C}">
      <dsp:nvSpPr>
        <dsp:cNvPr id="0" name=""/>
        <dsp:cNvSpPr/>
      </dsp:nvSpPr>
      <dsp:spPr>
        <a:xfrm>
          <a:off x="645857" y="3295621"/>
          <a:ext cx="2107157" cy="437527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47287" tIns="25400" rIns="25400" bIns="25400" numCol="1" spcCol="1270" anchor="ctr" anchorCtr="0">
          <a:noAutofit/>
        </a:bodyPr>
        <a:lstStyle/>
        <a:p>
          <a:pPr marL="0" lvl="0" indent="0" algn="l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CN" altLang="en-US" sz="1000" kern="1200" dirty="0">
              <a:latin typeface="微软雅黑" panose="020B0503020204020204" pitchFamily="34" charset="-122"/>
              <a:ea typeface="微软雅黑" panose="020B0503020204020204" pitchFamily="34" charset="-122"/>
            </a:rPr>
            <a:t>线圈无极性</a:t>
          </a:r>
          <a:endParaRPr lang="en-US" altLang="zh-CN" sz="1000" kern="1200" dirty="0">
            <a:latin typeface="微软雅黑" panose="020B0503020204020204" pitchFamily="34" charset="-122"/>
            <a:ea typeface="微软雅黑" panose="020B0503020204020204" pitchFamily="34" charset="-122"/>
          </a:endParaRPr>
        </a:p>
      </dsp:txBody>
      <dsp:txXfrm>
        <a:off x="645857" y="3295621"/>
        <a:ext cx="2107157" cy="437527"/>
      </dsp:txXfrm>
    </dsp:sp>
    <dsp:sp modelId="{727F8408-1BA0-4878-A7A5-20A625480634}">
      <dsp:nvSpPr>
        <dsp:cNvPr id="0" name=""/>
        <dsp:cNvSpPr/>
      </dsp:nvSpPr>
      <dsp:spPr>
        <a:xfrm>
          <a:off x="372402" y="3240930"/>
          <a:ext cx="546909" cy="546909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0F72B40-DEDB-48E3-B12C-43B2FFBA38CC}">
      <dsp:nvSpPr>
        <dsp:cNvPr id="0" name=""/>
        <dsp:cNvSpPr/>
      </dsp:nvSpPr>
      <dsp:spPr>
        <a:xfrm>
          <a:off x="332337" y="3951702"/>
          <a:ext cx="2420676" cy="437527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47287" tIns="25400" rIns="25400" bIns="25400" numCol="1" spcCol="1270" anchor="ctr" anchorCtr="0">
          <a:noAutofit/>
        </a:bodyPr>
        <a:lstStyle/>
        <a:p>
          <a:pPr marL="0" lvl="0" indent="0" algn="l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CN" altLang="en-US" sz="1000" kern="1200" dirty="0">
              <a:latin typeface="微软雅黑" panose="020B0503020204020204" pitchFamily="34" charset="-122"/>
              <a:ea typeface="微软雅黑" panose="020B0503020204020204" pitchFamily="34" charset="-122"/>
            </a:rPr>
            <a:t>绿色低碳</a:t>
          </a:r>
          <a:endParaRPr lang="en-US" altLang="zh-CN" sz="1000" kern="1200" dirty="0">
            <a:latin typeface="微软雅黑" panose="020B0503020204020204" pitchFamily="34" charset="-122"/>
            <a:ea typeface="微软雅黑" panose="020B0503020204020204" pitchFamily="34" charset="-122"/>
          </a:endParaRPr>
        </a:p>
      </dsp:txBody>
      <dsp:txXfrm>
        <a:off x="332337" y="3951702"/>
        <a:ext cx="2420676" cy="437527"/>
      </dsp:txXfrm>
    </dsp:sp>
    <dsp:sp modelId="{484170FD-076C-4822-AC97-BA159F7EA620}">
      <dsp:nvSpPr>
        <dsp:cNvPr id="0" name=""/>
        <dsp:cNvSpPr/>
      </dsp:nvSpPr>
      <dsp:spPr>
        <a:xfrm>
          <a:off x="58883" y="3897011"/>
          <a:ext cx="546909" cy="546909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E7A0100-73AA-470E-AE87-993CFDB47F7A}">
      <dsp:nvSpPr>
        <dsp:cNvPr id="0" name=""/>
        <dsp:cNvSpPr/>
      </dsp:nvSpPr>
      <dsp:spPr>
        <a:xfrm>
          <a:off x="609002" y="85833"/>
          <a:ext cx="1670461" cy="1965249"/>
        </a:xfrm>
        <a:prstGeom prst="rect">
          <a:avLst/>
        </a:prstGeom>
        <a:solidFill>
          <a:schemeClr val="lt1">
            <a:alpha val="4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58EBD71-E5C7-4D36-AED1-8755C79592EF}">
      <dsp:nvSpPr>
        <dsp:cNvPr id="0" name=""/>
        <dsp:cNvSpPr/>
      </dsp:nvSpPr>
      <dsp:spPr>
        <a:xfrm>
          <a:off x="627652" y="137847"/>
          <a:ext cx="1633160" cy="1454895"/>
        </a:xfrm>
        <a:prstGeom prst="rect">
          <a:avLst/>
        </a:prstGeom>
        <a:blipFill rotWithShape="1">
          <a:blip xmlns:r="http://schemas.openxmlformats.org/officeDocument/2006/relationships" r:embed="rId1"/>
          <a:srcRect/>
          <a:stretch>
            <a:fillRect t="-10000" b="-10000"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4C9E4F9-1D1A-4F0A-BD50-244AF65835C7}">
      <dsp:nvSpPr>
        <dsp:cNvPr id="0" name=""/>
        <dsp:cNvSpPr/>
      </dsp:nvSpPr>
      <dsp:spPr>
        <a:xfrm>
          <a:off x="683670" y="1764359"/>
          <a:ext cx="1503415" cy="24683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Wingdings" panose="05000000000000000000" pitchFamily="2" charset="2"/>
            <a:buNone/>
          </a:pPr>
          <a:r>
            <a:rPr lang="en-US" altLang="zh-CN" sz="1200" kern="1200" dirty="0">
              <a:latin typeface="微软雅黑" panose="020B0503020204020204" pitchFamily="34" charset="-122"/>
              <a:ea typeface="微软雅黑" panose="020B0503020204020204" pitchFamily="34" charset="-122"/>
            </a:rPr>
            <a:t>1</a:t>
          </a:r>
          <a:endParaRPr lang="zh-CN" altLang="en-US" sz="1200" kern="1200" dirty="0"/>
        </a:p>
      </dsp:txBody>
      <dsp:txXfrm>
        <a:off x="683670" y="1764359"/>
        <a:ext cx="1503415" cy="246832"/>
      </dsp:txXfrm>
    </dsp:sp>
    <dsp:sp modelId="{6CFFA643-F8F3-4910-B9D6-C343124DBF24}">
      <dsp:nvSpPr>
        <dsp:cNvPr id="0" name=""/>
        <dsp:cNvSpPr/>
      </dsp:nvSpPr>
      <dsp:spPr>
        <a:xfrm>
          <a:off x="2596127" y="80767"/>
          <a:ext cx="1670461" cy="1965249"/>
        </a:xfrm>
        <a:prstGeom prst="rect">
          <a:avLst/>
        </a:prstGeom>
        <a:solidFill>
          <a:schemeClr val="lt1">
            <a:alpha val="4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CD484CA-BFDC-41C2-9463-470E768C2474}">
      <dsp:nvSpPr>
        <dsp:cNvPr id="0" name=""/>
        <dsp:cNvSpPr/>
      </dsp:nvSpPr>
      <dsp:spPr>
        <a:xfrm>
          <a:off x="2679650" y="159377"/>
          <a:ext cx="1503415" cy="1277412"/>
        </a:xfrm>
        <a:prstGeom prst="rect">
          <a:avLst/>
        </a:prstGeom>
        <a:blipFill>
          <a:blip xmlns:r="http://schemas.openxmlformats.org/officeDocument/2006/relationships" r:embed="rId2"/>
          <a:srcRect/>
          <a:stretch>
            <a:fillRect t="-5000" b="-5000"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973BBD9-6101-47D5-8752-16D0C3E02174}">
      <dsp:nvSpPr>
        <dsp:cNvPr id="0" name=""/>
        <dsp:cNvSpPr/>
      </dsp:nvSpPr>
      <dsp:spPr>
        <a:xfrm>
          <a:off x="2679650" y="1765581"/>
          <a:ext cx="1503415" cy="17813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Wingdings" panose="05000000000000000000" pitchFamily="2" charset="2"/>
            <a:buNone/>
          </a:pPr>
          <a:r>
            <a:rPr lang="en-US" altLang="zh-CN" sz="1200" kern="1200" dirty="0"/>
            <a:t>2</a:t>
          </a:r>
          <a:endParaRPr lang="zh-CN" altLang="en-US" sz="1200" kern="1200" dirty="0"/>
        </a:p>
      </dsp:txBody>
      <dsp:txXfrm>
        <a:off x="2679650" y="1765581"/>
        <a:ext cx="1503415" cy="178138"/>
      </dsp:txXfrm>
    </dsp:sp>
    <dsp:sp modelId="{6B717A93-9940-4600-B159-21E3F10C34B7}">
      <dsp:nvSpPr>
        <dsp:cNvPr id="0" name=""/>
        <dsp:cNvSpPr/>
      </dsp:nvSpPr>
      <dsp:spPr>
        <a:xfrm>
          <a:off x="4583252" y="80767"/>
          <a:ext cx="1670461" cy="1965249"/>
        </a:xfrm>
        <a:prstGeom prst="rect">
          <a:avLst/>
        </a:prstGeom>
        <a:solidFill>
          <a:schemeClr val="lt1">
            <a:alpha val="4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B8BC91A-23F8-4019-BE0B-624D0B72DB80}">
      <dsp:nvSpPr>
        <dsp:cNvPr id="0" name=""/>
        <dsp:cNvSpPr/>
      </dsp:nvSpPr>
      <dsp:spPr>
        <a:xfrm>
          <a:off x="4666776" y="159377"/>
          <a:ext cx="1503415" cy="1277412"/>
        </a:xfrm>
        <a:prstGeom prst="rect">
          <a:avLst/>
        </a:prstGeom>
        <a:blipFill>
          <a:blip xmlns:r="http://schemas.openxmlformats.org/officeDocument/2006/relationships" r:embed="rId3"/>
          <a:srcRect/>
          <a:stretch>
            <a:fillRect l="-4000" r="-4000"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7E43200-713B-439E-95E5-B6CD8B95837A}">
      <dsp:nvSpPr>
        <dsp:cNvPr id="0" name=""/>
        <dsp:cNvSpPr/>
      </dsp:nvSpPr>
      <dsp:spPr>
        <a:xfrm>
          <a:off x="4675661" y="1719560"/>
          <a:ext cx="1503415" cy="19916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altLang="zh-CN" sz="1200" b="0" i="0" u="none" strike="noStrike" kern="1200" dirty="0">
              <a:effectLst/>
              <a:latin typeface="微软雅黑" panose="020B0503020204020204" pitchFamily="34" charset="-122"/>
              <a:ea typeface="微软雅黑" panose="020B0503020204020204" pitchFamily="34" charset="-122"/>
            </a:rPr>
            <a:t>3</a:t>
          </a:r>
          <a:endParaRPr lang="zh-CN" altLang="en-US" sz="1200" kern="1200" dirty="0"/>
        </a:p>
      </dsp:txBody>
      <dsp:txXfrm>
        <a:off x="4675661" y="1719560"/>
        <a:ext cx="1503415" cy="199161"/>
      </dsp:txXfrm>
    </dsp:sp>
    <dsp:sp modelId="{08F5818D-C445-45C8-8F0C-B78E2F561586}">
      <dsp:nvSpPr>
        <dsp:cNvPr id="0" name=""/>
        <dsp:cNvSpPr/>
      </dsp:nvSpPr>
      <dsp:spPr>
        <a:xfrm>
          <a:off x="1602564" y="2218129"/>
          <a:ext cx="1670461" cy="1965249"/>
        </a:xfrm>
        <a:prstGeom prst="rect">
          <a:avLst/>
        </a:prstGeom>
        <a:solidFill>
          <a:schemeClr val="lt1">
            <a:alpha val="4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D9382FF-7A9E-43DD-AFAA-BA7975FC430F}">
      <dsp:nvSpPr>
        <dsp:cNvPr id="0" name=""/>
        <dsp:cNvSpPr/>
      </dsp:nvSpPr>
      <dsp:spPr>
        <a:xfrm>
          <a:off x="1686087" y="2296738"/>
          <a:ext cx="1503415" cy="1277412"/>
        </a:xfrm>
        <a:prstGeom prst="rect">
          <a:avLst/>
        </a:prstGeom>
        <a:blipFill>
          <a:blip xmlns:r="http://schemas.openxmlformats.org/officeDocument/2006/relationships"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12000" b="-12000"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5ECF755-A419-4993-8557-3E7C12511789}">
      <dsp:nvSpPr>
        <dsp:cNvPr id="0" name=""/>
        <dsp:cNvSpPr/>
      </dsp:nvSpPr>
      <dsp:spPr>
        <a:xfrm>
          <a:off x="1686087" y="3903468"/>
          <a:ext cx="1503415" cy="20933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Wingdings" panose="05000000000000000000" pitchFamily="2" charset="2"/>
            <a:buNone/>
          </a:pPr>
          <a:r>
            <a:rPr lang="en-US" altLang="zh-CN" sz="1200" kern="1200" dirty="0"/>
            <a:t>4</a:t>
          </a:r>
          <a:endParaRPr lang="zh-CN" altLang="en-US" sz="1200" kern="1200" dirty="0"/>
        </a:p>
      </dsp:txBody>
      <dsp:txXfrm>
        <a:off x="1686087" y="3903468"/>
        <a:ext cx="1503415" cy="209339"/>
      </dsp:txXfrm>
    </dsp:sp>
    <dsp:sp modelId="{6C2B68CC-19FE-426B-8B68-5966DA78E6BC}">
      <dsp:nvSpPr>
        <dsp:cNvPr id="0" name=""/>
        <dsp:cNvSpPr/>
      </dsp:nvSpPr>
      <dsp:spPr>
        <a:xfrm>
          <a:off x="3589690" y="2218129"/>
          <a:ext cx="1670461" cy="1965249"/>
        </a:xfrm>
        <a:prstGeom prst="rect">
          <a:avLst/>
        </a:prstGeom>
        <a:solidFill>
          <a:schemeClr val="lt1">
            <a:alpha val="4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F6B3D84-3CA4-4483-A229-8FA2781799FB}">
      <dsp:nvSpPr>
        <dsp:cNvPr id="0" name=""/>
        <dsp:cNvSpPr/>
      </dsp:nvSpPr>
      <dsp:spPr>
        <a:xfrm>
          <a:off x="3673213" y="2296738"/>
          <a:ext cx="1503415" cy="1277412"/>
        </a:xfrm>
        <a:prstGeom prst="rect">
          <a:avLst/>
        </a:prstGeom>
        <a:blipFill rotWithShape="1">
          <a:blip xmlns:r="http://schemas.openxmlformats.org/officeDocument/2006/relationships" r:embed="rId5"/>
          <a:srcRect/>
          <a:stretch>
            <a:fillRect t="-4000" b="-4000"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CADBE57-17B1-4128-81BB-22FF529AE8A2}">
      <dsp:nvSpPr>
        <dsp:cNvPr id="0" name=""/>
        <dsp:cNvSpPr/>
      </dsp:nvSpPr>
      <dsp:spPr>
        <a:xfrm>
          <a:off x="3646587" y="3876831"/>
          <a:ext cx="1503415" cy="24484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Wingdings" panose="05000000000000000000" pitchFamily="2" charset="2"/>
            <a:buNone/>
          </a:pPr>
          <a:r>
            <a:rPr lang="en-US" altLang="zh-CN" sz="1200" kern="1200" dirty="0"/>
            <a:t>5</a:t>
          </a:r>
          <a:endParaRPr lang="zh-CN" altLang="en-US" sz="1200" kern="1200" dirty="0"/>
        </a:p>
      </dsp:txBody>
      <dsp:txXfrm>
        <a:off x="3646587" y="3876831"/>
        <a:ext cx="1503415" cy="244848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68DDD13-415B-4E8D-BBAC-71E9F4719D77}">
      <dsp:nvSpPr>
        <dsp:cNvPr id="0" name=""/>
        <dsp:cNvSpPr/>
      </dsp:nvSpPr>
      <dsp:spPr>
        <a:xfrm>
          <a:off x="-3955216" y="501509"/>
          <a:ext cx="4713588" cy="4713588"/>
        </a:xfrm>
        <a:prstGeom prst="blockArc">
          <a:avLst>
            <a:gd name="adj1" fmla="val 18900000"/>
            <a:gd name="adj2" fmla="val 2700000"/>
            <a:gd name="adj3" fmla="val 458"/>
          </a:avLst>
        </a:pr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42BCCCE-FE62-4B6F-88EE-277E138D7BDA}">
      <dsp:nvSpPr>
        <dsp:cNvPr id="0" name=""/>
        <dsp:cNvSpPr/>
      </dsp:nvSpPr>
      <dsp:spPr>
        <a:xfrm>
          <a:off x="332337" y="1327378"/>
          <a:ext cx="2420676" cy="437527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47287" tIns="25400" rIns="25400" bIns="25400" numCol="1" spcCol="1270" anchor="ctr" anchorCtr="0">
          <a:noAutofit/>
        </a:bodyPr>
        <a:lstStyle/>
        <a:p>
          <a:pPr marL="0" lvl="0" indent="0" algn="l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CN" altLang="en-US" sz="1000" kern="1200" dirty="0">
              <a:latin typeface="微软雅黑" panose="020B0503020204020204" pitchFamily="34" charset="-122"/>
              <a:ea typeface="微软雅黑" panose="020B0503020204020204" pitchFamily="34" charset="-122"/>
            </a:rPr>
            <a:t>小型化</a:t>
          </a:r>
        </a:p>
      </dsp:txBody>
      <dsp:txXfrm>
        <a:off x="332337" y="1327378"/>
        <a:ext cx="2420676" cy="437527"/>
      </dsp:txXfrm>
    </dsp:sp>
    <dsp:sp modelId="{CEBC343D-FDED-492F-ABE3-DF2AA89FC8EF}">
      <dsp:nvSpPr>
        <dsp:cNvPr id="0" name=""/>
        <dsp:cNvSpPr/>
      </dsp:nvSpPr>
      <dsp:spPr>
        <a:xfrm>
          <a:off x="58883" y="1272687"/>
          <a:ext cx="546909" cy="546909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BA631AC-12FA-4E68-867D-36D58BF4291D}">
      <dsp:nvSpPr>
        <dsp:cNvPr id="0" name=""/>
        <dsp:cNvSpPr/>
      </dsp:nvSpPr>
      <dsp:spPr>
        <a:xfrm>
          <a:off x="645857" y="1983459"/>
          <a:ext cx="2107157" cy="437527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47287" tIns="25400" rIns="25400" bIns="25400" numCol="1" spcCol="1270" anchor="ctr" anchorCtr="0">
          <a:noAutofit/>
        </a:bodyPr>
        <a:lstStyle/>
        <a:p>
          <a:pPr marL="0" lvl="0" indent="0" algn="l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CN" altLang="en-US" sz="1000" kern="1200" dirty="0">
              <a:latin typeface="微软雅黑" panose="020B0503020204020204" pitchFamily="34" charset="-122"/>
              <a:ea typeface="微软雅黑" panose="020B0503020204020204" pitchFamily="34" charset="-122"/>
            </a:rPr>
            <a:t>测试杆</a:t>
          </a:r>
        </a:p>
      </dsp:txBody>
      <dsp:txXfrm>
        <a:off x="645857" y="1983459"/>
        <a:ext cx="2107157" cy="437527"/>
      </dsp:txXfrm>
    </dsp:sp>
    <dsp:sp modelId="{F8FCDDC0-9E66-4141-A0CF-4DFA6FE2BEE8}">
      <dsp:nvSpPr>
        <dsp:cNvPr id="0" name=""/>
        <dsp:cNvSpPr/>
      </dsp:nvSpPr>
      <dsp:spPr>
        <a:xfrm>
          <a:off x="372402" y="1928768"/>
          <a:ext cx="546909" cy="546909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6CDEAE1-FA2D-45AE-BB81-E46AF6AE35B5}">
      <dsp:nvSpPr>
        <dsp:cNvPr id="0" name=""/>
        <dsp:cNvSpPr/>
      </dsp:nvSpPr>
      <dsp:spPr>
        <a:xfrm>
          <a:off x="742082" y="2639540"/>
          <a:ext cx="2010932" cy="437527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47287" tIns="25400" rIns="25400" bIns="25400" numCol="1" spcCol="1270" anchor="ctr" anchorCtr="0">
          <a:noAutofit/>
        </a:bodyPr>
        <a:lstStyle/>
        <a:p>
          <a:pPr marL="0" lvl="0" indent="0" algn="l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altLang="zh-CN" sz="1000" kern="1200" dirty="0">
              <a:latin typeface="微软雅黑" panose="020B0503020204020204" pitchFamily="34" charset="-122"/>
              <a:ea typeface="微软雅黑" panose="020B0503020204020204" pitchFamily="34" charset="-122"/>
            </a:rPr>
            <a:t>Omron</a:t>
          </a:r>
          <a:r>
            <a:rPr lang="zh-CN" altLang="en-US" sz="1000" kern="1200" dirty="0">
              <a:latin typeface="微软雅黑" panose="020B0503020204020204" pitchFamily="34" charset="-122"/>
              <a:ea typeface="微软雅黑" panose="020B0503020204020204" pitchFamily="34" charset="-122"/>
            </a:rPr>
            <a:t>专利</a:t>
          </a:r>
          <a:r>
            <a:rPr lang="en-US" altLang="zh-CN" sz="1000" kern="1200" dirty="0">
              <a:latin typeface="微软雅黑" panose="020B0503020204020204" pitchFamily="34" charset="-122"/>
              <a:ea typeface="微软雅黑" panose="020B0503020204020204" pitchFamily="34" charset="-122"/>
            </a:rPr>
            <a:t>PUSH-IN PLUS</a:t>
          </a:r>
        </a:p>
      </dsp:txBody>
      <dsp:txXfrm>
        <a:off x="742082" y="2639540"/>
        <a:ext cx="2010932" cy="437527"/>
      </dsp:txXfrm>
    </dsp:sp>
    <dsp:sp modelId="{9C673EBA-A54D-465A-8B1C-8F6D6452F1FE}">
      <dsp:nvSpPr>
        <dsp:cNvPr id="0" name=""/>
        <dsp:cNvSpPr/>
      </dsp:nvSpPr>
      <dsp:spPr>
        <a:xfrm>
          <a:off x="468627" y="2584849"/>
          <a:ext cx="546909" cy="546909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E040EE6-7832-42EF-B005-6175E7582A7C}">
      <dsp:nvSpPr>
        <dsp:cNvPr id="0" name=""/>
        <dsp:cNvSpPr/>
      </dsp:nvSpPr>
      <dsp:spPr>
        <a:xfrm>
          <a:off x="645857" y="3295621"/>
          <a:ext cx="2107157" cy="437527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47287" tIns="25400" rIns="25400" bIns="25400" numCol="1" spcCol="1270" anchor="ctr" anchorCtr="0">
          <a:noAutofit/>
        </a:bodyPr>
        <a:lstStyle/>
        <a:p>
          <a:pPr marL="0" lvl="0" indent="0" algn="l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CN" altLang="en-US" sz="1000" kern="1200" dirty="0">
              <a:latin typeface="微软雅黑" panose="020B0503020204020204" pitchFamily="34" charset="-122"/>
              <a:ea typeface="微软雅黑" panose="020B0503020204020204" pitchFamily="34" charset="-122"/>
            </a:rPr>
            <a:t>高识别性</a:t>
          </a:r>
          <a:endParaRPr lang="en-US" altLang="zh-CN" sz="1000" kern="1200" dirty="0">
            <a:latin typeface="微软雅黑" panose="020B0503020204020204" pitchFamily="34" charset="-122"/>
            <a:ea typeface="微软雅黑" panose="020B0503020204020204" pitchFamily="34" charset="-122"/>
          </a:endParaRPr>
        </a:p>
      </dsp:txBody>
      <dsp:txXfrm>
        <a:off x="645857" y="3295621"/>
        <a:ext cx="2107157" cy="437527"/>
      </dsp:txXfrm>
    </dsp:sp>
    <dsp:sp modelId="{727F8408-1BA0-4878-A7A5-20A625480634}">
      <dsp:nvSpPr>
        <dsp:cNvPr id="0" name=""/>
        <dsp:cNvSpPr/>
      </dsp:nvSpPr>
      <dsp:spPr>
        <a:xfrm>
          <a:off x="372402" y="3240930"/>
          <a:ext cx="546909" cy="546909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0F72B40-DEDB-48E3-B12C-43B2FFBA38CC}">
      <dsp:nvSpPr>
        <dsp:cNvPr id="0" name=""/>
        <dsp:cNvSpPr/>
      </dsp:nvSpPr>
      <dsp:spPr>
        <a:xfrm>
          <a:off x="332337" y="3951702"/>
          <a:ext cx="2420676" cy="437527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47287" tIns="25400" rIns="25400" bIns="25400" numCol="1" spcCol="1270" anchor="ctr" anchorCtr="0">
          <a:noAutofit/>
        </a:bodyPr>
        <a:lstStyle/>
        <a:p>
          <a:pPr marL="0" lvl="0" indent="0" algn="l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CN" altLang="en-US" sz="1000" kern="1200" dirty="0">
              <a:latin typeface="微软雅黑" panose="020B0503020204020204" pitchFamily="34" charset="-122"/>
              <a:ea typeface="微软雅黑" panose="020B0503020204020204" pitchFamily="34" charset="-122"/>
            </a:rPr>
            <a:t>绿色低碳</a:t>
          </a:r>
          <a:endParaRPr lang="en-US" altLang="zh-CN" sz="1000" kern="1200" dirty="0">
            <a:latin typeface="微软雅黑" panose="020B0503020204020204" pitchFamily="34" charset="-122"/>
            <a:ea typeface="微软雅黑" panose="020B0503020204020204" pitchFamily="34" charset="-122"/>
          </a:endParaRPr>
        </a:p>
      </dsp:txBody>
      <dsp:txXfrm>
        <a:off x="332337" y="3951702"/>
        <a:ext cx="2420676" cy="437527"/>
      </dsp:txXfrm>
    </dsp:sp>
    <dsp:sp modelId="{484170FD-076C-4822-AC97-BA159F7EA620}">
      <dsp:nvSpPr>
        <dsp:cNvPr id="0" name=""/>
        <dsp:cNvSpPr/>
      </dsp:nvSpPr>
      <dsp:spPr>
        <a:xfrm>
          <a:off x="58883" y="3897011"/>
          <a:ext cx="546909" cy="546909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CaptionedPictures">
  <dgm:title val=""/>
  <dgm:desc val=""/>
  <dgm:catLst>
    <dgm:cat type="picture" pri="5000"/>
    <dgm:cat type="pictureconvert" pri="5000"/>
  </dgm:catLst>
  <dgm:samp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  <dgm:pt modelId="30">
          <dgm:prSet phldr="1"/>
        </dgm:pt>
        <dgm:pt modelId="31">
          <dgm:prSet phldr="1"/>
        </dgm:pt>
      </dgm:ptLst>
      <dgm:cxnLst>
        <dgm:cxn modelId="60" srcId="0" destId="10" srcOrd="0" destOrd="0"/>
        <dgm:cxn modelId="12" srcId="10" destId="11" srcOrd="0" destOrd="0"/>
        <dgm:cxn modelId="70" srcId="0" destId="20" srcOrd="1" destOrd="0"/>
        <dgm:cxn modelId="22" srcId="20" destId="21" srcOrd="0" destOrd="0"/>
        <dgm:cxn modelId="80" srcId="0" destId="30" srcOrd="2" destOrd="0"/>
        <dgm:cxn modelId="32" srcId="30" destId="31" srcOrd="0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</dgm:ptLst>
      <dgm:cxnLst>
        <dgm:cxn modelId="60" srcId="0" destId="10" srcOrd="0" destOrd="0"/>
        <dgm:cxn modelId="12" srcId="10" destId="11" srcOrd="0" destOrd="0"/>
        <dgm:cxn modelId="70" srcId="0" destId="20" srcOrd="1" destOrd="0"/>
        <dgm:cxn modelId="22" srcId="20" destId="21" srcOrd="0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  <dgm:pt modelId="30">
          <dgm:prSet phldr="1"/>
        </dgm:pt>
        <dgm:pt modelId="31">
          <dgm:prSet phldr="1"/>
        </dgm:pt>
        <dgm:pt modelId="40">
          <dgm:prSet phldr="1"/>
        </dgm:pt>
        <dgm:pt modelId="41">
          <dgm:prSet phldr="1"/>
        </dgm:pt>
      </dgm:ptLst>
      <dgm:cxnLst>
        <dgm:cxn modelId="60" srcId="0" destId="10" srcOrd="0" destOrd="0"/>
        <dgm:cxn modelId="12" srcId="10" destId="11" srcOrd="0" destOrd="0"/>
        <dgm:cxn modelId="70" srcId="0" destId="20" srcOrd="1" destOrd="0"/>
        <dgm:cxn modelId="22" srcId="20" destId="21" srcOrd="0" destOrd="0"/>
        <dgm:cxn modelId="80" srcId="0" destId="30" srcOrd="2" destOrd="0"/>
        <dgm:cxn modelId="32" srcId="30" destId="31" srcOrd="0" destOrd="0"/>
        <dgm:cxn modelId="90" srcId="0" destId="40" srcOrd="3" destOrd="0"/>
        <dgm:cxn modelId="42" srcId="40" destId="41" srcOrd="0" destOrd="0"/>
      </dgm:cxnLst>
      <dgm:bg/>
      <dgm:whole/>
    </dgm:dataModel>
  </dgm:clrData>
  <dgm:layoutNode name="Name0">
    <dgm:varLst>
      <dgm:chMax/>
      <dgm:chPref/>
      <dgm:dir/>
    </dgm:varLst>
    <dgm:choose name="Name1">
      <dgm:if name="Name2" func="var" arg="dir" op="equ" val="norm">
        <dgm:alg type="snake">
          <dgm:param type="off" val="ctr"/>
        </dgm:alg>
      </dgm:if>
      <dgm:else name="Name3">
        <dgm:alg type="snake">
          <dgm:param type="off" val="ctr"/>
          <dgm:param type="grDir" val="tR"/>
        </dgm:alg>
      </dgm:else>
    </dgm:choose>
    <dgm:shape xmlns:r="http://schemas.openxmlformats.org/officeDocument/2006/relationships" r:blip="">
      <dgm:adjLst/>
    </dgm:shape>
    <dgm:constrLst>
      <dgm:constr type="primFontSz" for="des" forName="Parent" op="equ"/>
      <dgm:constr type="primFontSz" for="des" forName="Child" refType="primFontSz" refFor="des" refForName="Parent" op="lte"/>
      <dgm:constr type="w" for="ch" forName="composite" refType="w"/>
      <dgm:constr type="h" for="ch" forName="composite" refType="h"/>
      <dgm:constr type="sp" refType="w" refFor="ch" refForName="composite" op="equ" fact="0.1"/>
      <dgm:constr type="w" for="ch" forName="sibTrans" refType="w" refFor="ch" refForName="composite" op="equ" fact="0.1"/>
      <dgm:constr type="h" for="ch" forName="sibTrans" refType="w" refFor="ch" refForName="sibTrans" op="equ"/>
    </dgm:constrLst>
    <dgm:forEach name="nodesForEach" axis="ch" ptType="node">
      <dgm:layoutNode name="composite">
        <dgm:varLst>
          <dgm:chMax val="1"/>
          <dgm:chPref val="1"/>
        </dgm:varLst>
        <dgm:alg type="composite">
          <dgm:param type="ar" val="0.85"/>
        </dgm:alg>
        <dgm:shape xmlns:r="http://schemas.openxmlformats.org/officeDocument/2006/relationships" r:blip="">
          <dgm:adjLst/>
        </dgm:shape>
        <dgm:constrLst>
          <dgm:constr type="l" for="ch" forName="Accent" refType="w" fact="0"/>
          <dgm:constr type="t" for="ch" forName="Accent" refType="h" fact="0"/>
          <dgm:constr type="w" for="ch" forName="Accent" refType="w"/>
          <dgm:constr type="h" for="ch" forName="Accent" refType="h"/>
          <dgm:constr type="l" for="ch" forName="Image" refType="w" fact="0.05"/>
          <dgm:constr type="t" for="ch" forName="Image" refType="h" fact="0.04"/>
          <dgm:constr type="w" for="ch" forName="Image" refType="w" fact="0.9"/>
          <dgm:constr type="h" for="ch" forName="Image" refType="h" fact="0.65"/>
          <dgm:constr type="l" for="ch" forName="ChildComposite" refType="w" fact="0.05"/>
          <dgm:constr type="t" for="ch" forName="ChildComposite" refType="h" fact="0.69"/>
          <dgm:constr type="w" for="ch" forName="ChildComposite" refType="w" fact="0.9"/>
          <dgm:constr type="h" for="ch" forName="ChildComposite" refType="h" fact="0.27"/>
        </dgm:constrLst>
        <dgm:layoutNode name="Accent" styleLbl="trAlignAcc1">
          <dgm:varLst>
            <dgm:chMax val="0"/>
            <dgm:chPref val="0"/>
          </dgm:varLst>
          <dgm:alg type="sp"/>
          <dgm:shape xmlns:r="http://schemas.openxmlformats.org/officeDocument/2006/relationships" type="rect" r:blip="">
            <dgm:adjLst/>
          </dgm:shape>
          <dgm:presOf/>
        </dgm:layoutNode>
        <dgm:layoutNode name="Image" styleLbl="alignImgPlace1">
          <dgm:varLst>
            <dgm:chMax val="0"/>
            <dgm:chPref val="0"/>
          </dgm:varLst>
          <dgm:alg type="sp"/>
          <dgm:shape xmlns:r="http://schemas.openxmlformats.org/officeDocument/2006/relationships" type="rect" r:blip="" blipPhldr="1">
            <dgm:adjLst/>
          </dgm:shape>
          <dgm:presOf/>
        </dgm:layoutNode>
        <dgm:layoutNode name="ChildComposite">
          <dgm:alg type="composite"/>
          <dgm:shape xmlns:r="http://schemas.openxmlformats.org/officeDocument/2006/relationships" r:blip="">
            <dgm:adjLst/>
          </dgm:shape>
          <dgm:choose name="Name4">
            <dgm:if name="Name5" axis="ch" ptType="node" func="cnt" op="gte" val="1">
              <dgm:constrLst>
                <dgm:constr type="l" for="ch" forName="Parent" refType="w" fact="0"/>
                <dgm:constr type="t" for="ch" forName="Parent" refType="h" fact="0"/>
                <dgm:constr type="w" for="ch" forName="Parent" refType="w"/>
                <dgm:constr type="h" for="ch" forName="Parent" refType="h" fact="0.3704"/>
                <dgm:constr type="l" for="ch" forName="Child" refType="w" fact="0"/>
                <dgm:constr type="t" for="ch" forName="Child" refType="h" fact="0.3704"/>
                <dgm:constr type="w" for="ch" forName="Child" refType="w"/>
                <dgm:constr type="h" for="ch" forName="Child" refType="h" fact="0.6296"/>
              </dgm:constrLst>
            </dgm:if>
            <dgm:else name="Name6">
              <dgm:constrLst>
                <dgm:constr type="l" for="ch" forName="Parent" refType="w" fact="0"/>
                <dgm:constr type="t" for="ch" forName="Parent" refType="h" fact="0"/>
                <dgm:constr type="w" for="ch" forName="Parent" refType="w"/>
                <dgm:constr type="h" for="ch" forName="Parent" refType="h"/>
                <dgm:constr type="l" for="ch" forName="Child" refType="w" fact="0"/>
                <dgm:constr type="t" for="ch" forName="Child" refType="h" fact="0"/>
                <dgm:constr type="w" for="ch" forName="Child" refType="w" fact="0"/>
                <dgm:constr type="h" for="ch" forName="Child" refType="h" fact="0"/>
              </dgm:constrLst>
            </dgm:else>
          </dgm:choose>
          <dgm:layoutNode name="Child" styleLbl="node1">
            <dgm:varLst>
              <dgm:chMax val="0"/>
              <dgm:chPref val="0"/>
              <dgm:bulletEnabled val="1"/>
            </dgm:varLst>
            <dgm:choose name="Name7">
              <dgm:if name="Name8" axis="ch" ptType="node" func="cnt" op="gt" val="1">
                <dgm:alg type="tx">
                  <dgm:param type="parTxLTRAlign" val="l"/>
                  <dgm:param type="parTxRTLAlign" val="r"/>
                  <dgm:param type="txAnchorVertCh" val="mid"/>
                  <dgm:param type="txAnchorVert" val="mid"/>
                </dgm:alg>
              </dgm:if>
              <dgm:else name="Name9">
                <dgm:alg type="tx">
                  <dgm:param type="parTxLTRAlign" val="ctr"/>
                  <dgm:param type="parTxRTLAlign" val="ctr"/>
                  <dgm:param type="shpTxLTRAlignCh" val="l"/>
                  <dgm:param type="shpTxRTLAlignCh" val="r"/>
                  <dgm:param type="txAnchorVertCh" val="mid"/>
                  <dgm:param type="txAnchorVert" val="mid"/>
                </dgm:alg>
              </dgm:else>
            </dgm:choose>
            <dgm:choose name="Name10">
              <dgm:if name="Name11" axis="ch" ptType="node" func="cnt" op="gte" val="1">
                <dgm:shape xmlns:r="http://schemas.openxmlformats.org/officeDocument/2006/relationships" type="rect" r:blip="">
                  <dgm:adjLst/>
                </dgm:shape>
              </dgm:if>
              <dgm:else name="Name12">
                <dgm:shape xmlns:r="http://schemas.openxmlformats.org/officeDocument/2006/relationships" type="rect" r:blip="" hideGeom="1">
                  <dgm:adjLst/>
                </dgm:shape>
              </dgm:else>
            </dgm:choose>
            <dgm:choose name="Name13">
              <dgm:if name="Name14" axis="ch" ptType="node" func="cnt" op="gte" val="1">
                <dgm:presOf axis="des" ptType="node"/>
              </dgm:if>
              <dgm:else name="Name15">
                <dgm:presOf/>
              </dgm:else>
            </dgm:choose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Parent" styleLbl="revTx">
            <dgm:varLst>
              <dgm:chMax val="1"/>
              <dgm:chPref val="0"/>
              <dgm:bulletEnabled val="1"/>
            </dgm:varLst>
            <dgm:alg type="tx">
              <dgm:param type="shpTxLTRAlignCh" val="ctr"/>
              <dgm:param type="txAnchorVert" val="mid"/>
            </dgm:alg>
            <dgm:shape xmlns:r="http://schemas.openxmlformats.org/officeDocument/2006/relationships" type="rect" r:blip="">
              <dgm:adjLst/>
            </dgm:shape>
            <dgm:presOf axis="self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layoutNode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8/layout/VerticalCurvedList">
  <dgm:title val=""/>
  <dgm:desc val=""/>
  <dgm:catLst>
    <dgm:cat type="list" pri="2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chPref val="7"/>
      <dgm:dir/>
    </dgm:varLst>
    <dgm:alg type="composite"/>
    <dgm:shape xmlns:r="http://schemas.openxmlformats.org/officeDocument/2006/relationships" r:blip="">
      <dgm:adjLst/>
    </dgm:shape>
    <dgm:constrLst>
      <dgm:constr type="w" for="ch" refType="h" refFor="ch" op="gte" fact="0.8"/>
    </dgm:constrLst>
    <dgm:layoutNode name="Name1">
      <dgm:alg type="composite"/>
      <dgm:shape xmlns:r="http://schemas.openxmlformats.org/officeDocument/2006/relationships" r:blip="">
        <dgm:adjLst/>
      </dgm:shape>
      <dgm:choose name="Name2">
        <dgm:if name="Name3" func="var" arg="dir" op="equ" val="norm">
          <dgm:choose name="Name4">
            <dgm:if name="Name5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h" fact="0.225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primFontSz" for="ch" ptType="node" op="equ" val="65"/>
              </dgm:constrLst>
            </dgm:if>
            <dgm:if name="Name6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h" fact="0.1891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h" fact="0.1891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primFontSz" for="ch" ptType="node" op="equ" val="65"/>
              </dgm:constrLst>
            </dgm:if>
            <dgm:if name="Name7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h" fact="0.1526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h" fact="0.2253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h" fact="0.1526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primFontSz" for="ch" ptType="node" op="equ" val="65"/>
              </dgm:constrLst>
            </dgm:if>
            <dgm:if name="Name8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h" fact="0.1268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h" fact="0.215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h" fact="0.21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h" fact="0.126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primFontSz" for="ch" ptType="node" op="equ" val="65"/>
              </dgm:constrLst>
            </dgm:if>
            <dgm:if name="Name9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h" fact="0.1082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h" fact="0.197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h" fact="0.2253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h" fact="0.197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h" fact="0.1082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primFontSz" for="ch" ptType="node" op="equ" val="65"/>
              </dgm:constrLst>
            </dgm:if>
            <dgm:if name="Name10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h" fact="0.094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h" fact="0.1809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h" fact="0.220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h" fact="0.2205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h" fact="0.18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h" fact="0.0943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primFontSz" for="ch" ptType="node" op="equ" val="65"/>
              </dgm:constrLst>
            </dgm:if>
            <dgm:else name="Name1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h" fact="0.0835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h" fact="0.165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h" fact="0.2109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h" fact="0.2253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h" fact="0.21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h" fact="0.1658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h" fact="0.0835"/>
                <dgm:constr type="l" for="ch" forName="text_7" refType="ctrX" refFor="ch" refForName="accent_7"/>
                <dgm:constr type="r" for="ch" forName="text_7" refType="w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lMarg" for="ch" forName="text_7" refType="w" refFor="ch" refForName="accent_7" fact="1.8"/>
                <dgm:constr type="primFontSz" for="ch" ptType="node" op="equ" val="65"/>
              </dgm:constrLst>
            </dgm:else>
          </dgm:choose>
        </dgm:if>
        <dgm:else name="Name12">
          <dgm:choose name="Name13">
            <dgm:if name="Name14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w"/>
                <dgm:constr type="ctrXOff" for="ch" forName="accent_1" refType="h" fact="-0.225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primFontSz" for="ch" ptType="node" op="equ" val="65"/>
              </dgm:constrLst>
            </dgm:if>
            <dgm:if name="Name15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w"/>
                <dgm:constr type="ctrXOff" for="ch" forName="accent_1" refType="h" fact="-0.1891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w"/>
                <dgm:constr type="ctrXOff" for="ch" forName="accent_2" refType="h" fact="-0.1891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primFontSz" for="ch" ptType="node" op="equ" val="65"/>
              </dgm:constrLst>
            </dgm:if>
            <dgm:if name="Name16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w"/>
                <dgm:constr type="ctrXOff" for="ch" forName="accent_1" refType="h" fact="-0.1526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w"/>
                <dgm:constr type="ctrXOff" for="ch" forName="accent_2" refType="h" fact="-0.2253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w"/>
                <dgm:constr type="ctrXOff" for="ch" forName="accent_3" refType="h" fact="-0.1526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primFontSz" for="ch" ptType="node" op="equ" val="65"/>
              </dgm:constrLst>
            </dgm:if>
            <dgm:if name="Name17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w"/>
                <dgm:constr type="ctrXOff" for="ch" forName="accent_1" refType="h" fact="-0.1268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w"/>
                <dgm:constr type="ctrXOff" for="ch" forName="accent_2" refType="h" fact="-0.215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w"/>
                <dgm:constr type="ctrXOff" for="ch" forName="accent_3" refType="h" fact="-0.21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w"/>
                <dgm:constr type="ctrXOff" for="ch" forName="accent_4" refType="h" fact="-0.126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primFontSz" for="ch" ptType="node" op="equ" val="65"/>
              </dgm:constrLst>
            </dgm:if>
            <dgm:if name="Name18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w"/>
                <dgm:constr type="ctrXOff" for="ch" forName="accent_1" refType="h" fact="-0.1082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w"/>
                <dgm:constr type="ctrXOff" for="ch" forName="accent_2" refType="h" fact="-0.197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w"/>
                <dgm:constr type="ctrXOff" for="ch" forName="accent_3" refType="h" fact="-0.2253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w"/>
                <dgm:constr type="ctrXOff" for="ch" forName="accent_4" refType="h" fact="-0.197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w"/>
                <dgm:constr type="ctrXOff" for="ch" forName="accent_5" refType="h" fact="-0.1082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primFontSz" for="ch" ptType="node" op="equ" val="65"/>
              </dgm:constrLst>
            </dgm:if>
            <dgm:if name="Name19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w"/>
                <dgm:constr type="ctrXOff" for="ch" forName="accent_1" refType="h" fact="-0.094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w"/>
                <dgm:constr type="ctrXOff" for="ch" forName="accent_2" refType="h" fact="-0.1809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w"/>
                <dgm:constr type="ctrXOff" for="ch" forName="accent_3" refType="h" fact="-0.220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w"/>
                <dgm:constr type="ctrXOff" for="ch" forName="accent_4" refType="h" fact="-0.2205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w"/>
                <dgm:constr type="ctrXOff" for="ch" forName="accent_5" refType="h" fact="-0.18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w"/>
                <dgm:constr type="ctrXOff" for="ch" forName="accent_6" refType="h" fact="-0.0943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primFontSz" for="ch" ptType="node" op="equ" val="65"/>
              </dgm:constrLst>
            </dgm:if>
            <dgm:else name="Name20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w"/>
                <dgm:constr type="ctrXOff" for="ch" forName="accent_1" refType="h" fact="-0.0835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w"/>
                <dgm:constr type="ctrXOff" for="ch" forName="accent_2" refType="h" fact="-0.165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w"/>
                <dgm:constr type="ctrXOff" for="ch" forName="accent_3" refType="h" fact="-0.2109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w"/>
                <dgm:constr type="ctrXOff" for="ch" forName="accent_4" refType="h" fact="-0.2253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w"/>
                <dgm:constr type="ctrXOff" for="ch" forName="accent_5" refType="h" fact="-0.21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w"/>
                <dgm:constr type="ctrXOff" for="ch" forName="accent_6" refType="h" fact="-0.1658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w"/>
                <dgm:constr type="ctrXOff" for="ch" forName="accent_7" refType="h" fact="-0.0835"/>
                <dgm:constr type="r" for="ch" forName="text_7" refType="ctrX" refFor="ch" refForName="accent_7"/>
                <dgm:constr type="rOff" for="ch" forName="text_7" refType="ctrXOff" refFor="ch" refForName="accent_7"/>
                <dgm:constr type="l" for="ch" forName="text_7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rMarg" for="ch" forName="text_7" refType="w" refFor="ch" refForName="accent_7" fact="1.8"/>
                <dgm:constr type="primFontSz" for="ch" ptType="node" op="equ" val="65"/>
              </dgm:constrLst>
            </dgm:else>
          </dgm:choose>
        </dgm:else>
      </dgm:choose>
      <dgm:layoutNode name="cycle">
        <dgm:choose name="Name21">
          <dgm:if name="Name22" func="var" arg="dir" op="equ" val="norm">
            <dgm:alg type="cycle">
              <dgm:param type="stAng" val="45"/>
              <dgm:param type="spanAng" val="90"/>
            </dgm:alg>
          </dgm:if>
          <dgm:else name="Name23">
            <dgm:alg type="cycle">
              <dgm:param type="stAng" val="225"/>
              <dgm:param type="spanAng" val="90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val="1"/>
          <dgm:constr type="h" for="ch" val="1"/>
          <dgm:constr type="diam" for="ch" forName="conn" refType="diam"/>
        </dgm:constrLst>
        <dgm:layoutNode name="src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conn" styleLbl="parChTrans1D2">
          <dgm:alg type="conn">
            <dgm:param type="srcNode" val="srcNode"/>
            <dgm:param type="dstNode" val="dstNode"/>
            <dgm:param type="endSty" val="noArr"/>
            <dgm:param type="connRout" val="curve"/>
            <dgm:param type="begPts" val="ctr"/>
            <dgm:param type="endPts" val="ctr"/>
          </dgm:alg>
          <dgm:shape xmlns:r="http://schemas.openxmlformats.org/officeDocument/2006/relationships" type="conn" r:blip="">
            <dgm:adjLst/>
          </dgm:shape>
          <dgm:presOf axis="desOrSelf" ptType="sibTrans" hideLastTrans="0" st="0" cnt="1"/>
          <dgm:constrLst>
            <dgm:constr type="begPad"/>
            <dgm:constr type="endPad"/>
          </dgm:constrLst>
        </dgm:layoutNode>
        <dgm:layoutNode name="extra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dstNode">
          <dgm:alg type="sp"/>
          <dgm:shape xmlns:r="http://schemas.openxmlformats.org/officeDocument/2006/relationships" type="rect" r:blip="" hideGeom="1">
            <dgm:adjLst/>
          </dgm:shape>
          <dgm:presOf/>
        </dgm:layoutNode>
      </dgm:layoutNode>
      <dgm:forEach name="wrapper" axis="self" ptType="parTrans">
        <dgm:forEach name="wrapper2" axis="self" ptType="sibTrans" st="2">
          <dgm:forEach name="accentRepeat" axis="self">
            <dgm:layoutNode name="accentRepeatNode" styleLbl="solidFgAcc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</dgm:forEach>
        </dgm:forEach>
      </dgm:forEach>
      <dgm:forEach name="Name24" axis="ch" ptType="node" cnt="1">
        <dgm:layoutNode name="text_1" styleLbl="node1">
          <dgm:varLst>
            <dgm:bulletEnabled val="1"/>
          </dgm:varLst>
          <dgm:choose name="Name25">
            <dgm:if name="Name26" func="var" arg="dir" op="equ" val="norm">
              <dgm:alg type="tx">
                <dgm:param type="parTxLTRAlign" val="l"/>
                <dgm:param type="parTxRTLAlign" val="l"/>
                <dgm:param type="shpTxLTRAlignCh" val="l"/>
                <dgm:param type="shpTxRTLAlignCh" val="l"/>
              </dgm:alg>
            </dgm:if>
            <dgm:else name="Name27">
              <dgm:alg type="tx">
                <dgm:param type="parTxLTRAlign" val="r"/>
                <dgm:param type="parTxRTLAlign" val="r"/>
                <dgm:param type="shpTxLTRAlignCh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1">
          <dgm:alg type="sp"/>
          <dgm:shape xmlns:r="http://schemas.openxmlformats.org/officeDocument/2006/relationships" r:blip="">
            <dgm:adjLst/>
          </dgm:shape>
          <dgm:presOf/>
          <dgm:constrLst/>
          <dgm:forEach name="Name28" ref="accentRepeat"/>
        </dgm:layoutNode>
      </dgm:forEach>
      <dgm:forEach name="Name29" axis="ch" ptType="node" st="2" cnt="1">
        <dgm:layoutNode name="text_2" styleLbl="node1">
          <dgm:varLst>
            <dgm:bulletEnabled val="1"/>
          </dgm:varLst>
          <dgm:choose name="Name30">
            <dgm:if name="Name31" func="var" arg="dir" op="equ" val="norm">
              <dgm:alg type="tx">
                <dgm:param type="parTxLTRAlign" val="l"/>
                <dgm:param type="parTxRTLAlign" val="l"/>
                <dgm:param type="shpTxLTRAlignCh" val="l"/>
                <dgm:param type="shpTxRTLAlignCh" val="l"/>
              </dgm:alg>
            </dgm:if>
            <dgm:else name="Name32">
              <dgm:alg type="tx">
                <dgm:param type="parTxLTRAlign" val="r"/>
                <dgm:param type="parTxRTLAlign" val="r"/>
                <dgm:param type="shpTxLTRAlignCh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2">
          <dgm:alg type="sp"/>
          <dgm:shape xmlns:r="http://schemas.openxmlformats.org/officeDocument/2006/relationships" r:blip="">
            <dgm:adjLst/>
          </dgm:shape>
          <dgm:presOf/>
          <dgm:constrLst/>
          <dgm:forEach name="Name33" ref="accentRepeat"/>
        </dgm:layoutNode>
      </dgm:forEach>
      <dgm:forEach name="Name34" axis="ch" ptType="node" st="3" cnt="1">
        <dgm:layoutNode name="text_3" styleLbl="node1">
          <dgm:varLst>
            <dgm:bulletEnabled val="1"/>
          </dgm:varLst>
          <dgm:choose name="Name35">
            <dgm:if name="Name36" func="var" arg="dir" op="equ" val="norm">
              <dgm:alg type="tx">
                <dgm:param type="parTxLTRAlign" val="l"/>
                <dgm:param type="parTxRTLAlign" val="l"/>
                <dgm:param type="shpTxLTRAlignCh" val="l"/>
                <dgm:param type="shpTxRTLAlignCh" val="l"/>
              </dgm:alg>
            </dgm:if>
            <dgm:else name="Name37">
              <dgm:alg type="tx">
                <dgm:param type="parTxLTRAlign" val="r"/>
                <dgm:param type="parTxRTLAlign" val="r"/>
                <dgm:param type="shpTxLTRAlignCh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3">
          <dgm:alg type="sp"/>
          <dgm:shape xmlns:r="http://schemas.openxmlformats.org/officeDocument/2006/relationships" r:blip="">
            <dgm:adjLst/>
          </dgm:shape>
          <dgm:presOf/>
          <dgm:constrLst/>
          <dgm:forEach name="Name38" ref="accentRepeat"/>
        </dgm:layoutNode>
      </dgm:forEach>
      <dgm:forEach name="Name39" axis="ch" ptType="node" st="4" cnt="1">
        <dgm:layoutNode name="text_4" styleLbl="node1">
          <dgm:varLst>
            <dgm:bulletEnabled val="1"/>
          </dgm:varLst>
          <dgm:choose name="Name40">
            <dgm:if name="Name41" func="var" arg="dir" op="equ" val="norm">
              <dgm:alg type="tx">
                <dgm:param type="parTxLTRAlign" val="l"/>
                <dgm:param type="parTxRTLAlign" val="l"/>
                <dgm:param type="shpTxLTRAlignCh" val="l"/>
                <dgm:param type="shpTxRTLAlignCh" val="l"/>
              </dgm:alg>
            </dgm:if>
            <dgm:else name="Name42">
              <dgm:alg type="tx">
                <dgm:param type="parTxLTRAlign" val="r"/>
                <dgm:param type="parTxRTLAlign" val="r"/>
                <dgm:param type="shpTxLTRAlignCh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4">
          <dgm:alg type="sp"/>
          <dgm:shape xmlns:r="http://schemas.openxmlformats.org/officeDocument/2006/relationships" r:blip="">
            <dgm:adjLst/>
          </dgm:shape>
          <dgm:presOf/>
          <dgm:constrLst/>
          <dgm:forEach name="Name43" ref="accentRepeat"/>
        </dgm:layoutNode>
      </dgm:forEach>
      <dgm:forEach name="Name44" axis="ch" ptType="node" st="5" cnt="1">
        <dgm:layoutNode name="text_5" styleLbl="node1">
          <dgm:varLst>
            <dgm:bulletEnabled val="1"/>
          </dgm:varLst>
          <dgm:choose name="Name45">
            <dgm:if name="Name46" func="var" arg="dir" op="equ" val="norm">
              <dgm:alg type="tx">
                <dgm:param type="parTxLTRAlign" val="l"/>
                <dgm:param type="parTxRTLAlign" val="l"/>
                <dgm:param type="shpTxLTRAlignCh" val="l"/>
                <dgm:param type="shpTxRTLAlignCh" val="l"/>
              </dgm:alg>
            </dgm:if>
            <dgm:else name="Name47">
              <dgm:alg type="tx">
                <dgm:param type="parTxLTRAlign" val="r"/>
                <dgm:param type="parTxRTLAlign" val="r"/>
                <dgm:param type="shpTxLTRAlignCh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5">
          <dgm:alg type="sp"/>
          <dgm:shape xmlns:r="http://schemas.openxmlformats.org/officeDocument/2006/relationships" r:blip="">
            <dgm:adjLst/>
          </dgm:shape>
          <dgm:presOf/>
          <dgm:constrLst/>
          <dgm:forEach name="Name48" ref="accentRepeat"/>
        </dgm:layoutNode>
      </dgm:forEach>
      <dgm:forEach name="Name49" axis="ch" ptType="node" st="6" cnt="1">
        <dgm:layoutNode name="text_6" styleLbl="node1">
          <dgm:varLst>
            <dgm:bulletEnabled val="1"/>
          </dgm:varLst>
          <dgm:choose name="Name50">
            <dgm:if name="Name51" func="var" arg="dir" op="equ" val="norm">
              <dgm:alg type="tx">
                <dgm:param type="parTxLTRAlign" val="l"/>
                <dgm:param type="parTxRTLAlign" val="l"/>
                <dgm:param type="shpTxLTRAlignCh" val="l"/>
                <dgm:param type="shpTxRTLAlignCh" val="l"/>
              </dgm:alg>
            </dgm:if>
            <dgm:else name="Name52">
              <dgm:alg type="tx">
                <dgm:param type="parTxLTRAlign" val="r"/>
                <dgm:param type="parTxRTLAlign" val="r"/>
                <dgm:param type="shpTxLTRAlignCh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6">
          <dgm:alg type="sp"/>
          <dgm:shape xmlns:r="http://schemas.openxmlformats.org/officeDocument/2006/relationships" r:blip="">
            <dgm:adjLst/>
          </dgm:shape>
          <dgm:presOf/>
          <dgm:constrLst/>
          <dgm:forEach name="Name53" ref="accentRepeat"/>
        </dgm:layoutNode>
      </dgm:forEach>
      <dgm:forEach name="Name54" axis="ch" ptType="node" st="7" cnt="1">
        <dgm:layoutNode name="text_7" styleLbl="node1">
          <dgm:varLst>
            <dgm:bulletEnabled val="1"/>
          </dgm:varLst>
          <dgm:choose name="Name55">
            <dgm:if name="Name56" func="var" arg="dir" op="equ" val="norm">
              <dgm:alg type="tx">
                <dgm:param type="parTxLTRAlign" val="l"/>
                <dgm:param type="parTxRTLAlign" val="l"/>
                <dgm:param type="shpTxLTRAlignCh" val="l"/>
                <dgm:param type="shpTxRTLAlignCh" val="l"/>
              </dgm:alg>
            </dgm:if>
            <dgm:else name="Name57">
              <dgm:alg type="tx">
                <dgm:param type="parTxLTRAlign" val="r"/>
                <dgm:param type="parTxRTLAlign" val="r"/>
                <dgm:param type="shpTxLTRAlignCh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7">
          <dgm:alg type="sp"/>
          <dgm:shape xmlns:r="http://schemas.openxmlformats.org/officeDocument/2006/relationships" r:blip="">
            <dgm:adjLst/>
          </dgm:shape>
          <dgm:presOf/>
          <dgm:constrLst/>
          <dgm:forEach name="Name58" ref="accentRepeat"/>
        </dgm:layoutNode>
      </dgm:forEach>
    </dgm:layoutNode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8/layout/CaptionedPictures">
  <dgm:title val=""/>
  <dgm:desc val=""/>
  <dgm:catLst>
    <dgm:cat type="picture" pri="5000"/>
    <dgm:cat type="pictureconvert" pri="5000"/>
  </dgm:catLst>
  <dgm:samp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  <dgm:pt modelId="30">
          <dgm:prSet phldr="1"/>
        </dgm:pt>
        <dgm:pt modelId="31">
          <dgm:prSet phldr="1"/>
        </dgm:pt>
      </dgm:ptLst>
      <dgm:cxnLst>
        <dgm:cxn modelId="60" srcId="0" destId="10" srcOrd="0" destOrd="0"/>
        <dgm:cxn modelId="12" srcId="10" destId="11" srcOrd="0" destOrd="0"/>
        <dgm:cxn modelId="70" srcId="0" destId="20" srcOrd="1" destOrd="0"/>
        <dgm:cxn modelId="22" srcId="20" destId="21" srcOrd="0" destOrd="0"/>
        <dgm:cxn modelId="80" srcId="0" destId="30" srcOrd="2" destOrd="0"/>
        <dgm:cxn modelId="32" srcId="30" destId="31" srcOrd="0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</dgm:ptLst>
      <dgm:cxnLst>
        <dgm:cxn modelId="60" srcId="0" destId="10" srcOrd="0" destOrd="0"/>
        <dgm:cxn modelId="12" srcId="10" destId="11" srcOrd="0" destOrd="0"/>
        <dgm:cxn modelId="70" srcId="0" destId="20" srcOrd="1" destOrd="0"/>
        <dgm:cxn modelId="22" srcId="20" destId="21" srcOrd="0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  <dgm:pt modelId="30">
          <dgm:prSet phldr="1"/>
        </dgm:pt>
        <dgm:pt modelId="31">
          <dgm:prSet phldr="1"/>
        </dgm:pt>
        <dgm:pt modelId="40">
          <dgm:prSet phldr="1"/>
        </dgm:pt>
        <dgm:pt modelId="41">
          <dgm:prSet phldr="1"/>
        </dgm:pt>
      </dgm:ptLst>
      <dgm:cxnLst>
        <dgm:cxn modelId="60" srcId="0" destId="10" srcOrd="0" destOrd="0"/>
        <dgm:cxn modelId="12" srcId="10" destId="11" srcOrd="0" destOrd="0"/>
        <dgm:cxn modelId="70" srcId="0" destId="20" srcOrd="1" destOrd="0"/>
        <dgm:cxn modelId="22" srcId="20" destId="21" srcOrd="0" destOrd="0"/>
        <dgm:cxn modelId="80" srcId="0" destId="30" srcOrd="2" destOrd="0"/>
        <dgm:cxn modelId="32" srcId="30" destId="31" srcOrd="0" destOrd="0"/>
        <dgm:cxn modelId="90" srcId="0" destId="40" srcOrd="3" destOrd="0"/>
        <dgm:cxn modelId="42" srcId="40" destId="41" srcOrd="0" destOrd="0"/>
      </dgm:cxnLst>
      <dgm:bg/>
      <dgm:whole/>
    </dgm:dataModel>
  </dgm:clrData>
  <dgm:layoutNode name="Name0">
    <dgm:varLst>
      <dgm:chMax/>
      <dgm:chPref/>
      <dgm:dir/>
    </dgm:varLst>
    <dgm:choose name="Name1">
      <dgm:if name="Name2" func="var" arg="dir" op="equ" val="norm">
        <dgm:alg type="snake">
          <dgm:param type="off" val="ctr"/>
        </dgm:alg>
      </dgm:if>
      <dgm:else name="Name3">
        <dgm:alg type="snake">
          <dgm:param type="off" val="ctr"/>
          <dgm:param type="grDir" val="tR"/>
        </dgm:alg>
      </dgm:else>
    </dgm:choose>
    <dgm:shape xmlns:r="http://schemas.openxmlformats.org/officeDocument/2006/relationships" r:blip="">
      <dgm:adjLst/>
    </dgm:shape>
    <dgm:constrLst>
      <dgm:constr type="primFontSz" for="des" forName="Parent" op="equ"/>
      <dgm:constr type="primFontSz" for="des" forName="Child" refType="primFontSz" refFor="des" refForName="Parent" op="lte"/>
      <dgm:constr type="w" for="ch" forName="composite" refType="w"/>
      <dgm:constr type="h" for="ch" forName="composite" refType="h"/>
      <dgm:constr type="sp" refType="w" refFor="ch" refForName="composite" op="equ" fact="0.1"/>
      <dgm:constr type="w" for="ch" forName="sibTrans" refType="w" refFor="ch" refForName="composite" op="equ" fact="0.1"/>
      <dgm:constr type="h" for="ch" forName="sibTrans" refType="w" refFor="ch" refForName="sibTrans" op="equ"/>
    </dgm:constrLst>
    <dgm:forEach name="nodesForEach" axis="ch" ptType="node">
      <dgm:layoutNode name="composite">
        <dgm:varLst>
          <dgm:chMax val="1"/>
          <dgm:chPref val="1"/>
        </dgm:varLst>
        <dgm:alg type="composite">
          <dgm:param type="ar" val="0.85"/>
        </dgm:alg>
        <dgm:shape xmlns:r="http://schemas.openxmlformats.org/officeDocument/2006/relationships" r:blip="">
          <dgm:adjLst/>
        </dgm:shape>
        <dgm:constrLst>
          <dgm:constr type="l" for="ch" forName="Accent" refType="w" fact="0"/>
          <dgm:constr type="t" for="ch" forName="Accent" refType="h" fact="0"/>
          <dgm:constr type="w" for="ch" forName="Accent" refType="w"/>
          <dgm:constr type="h" for="ch" forName="Accent" refType="h"/>
          <dgm:constr type="l" for="ch" forName="Image" refType="w" fact="0.05"/>
          <dgm:constr type="t" for="ch" forName="Image" refType="h" fact="0.04"/>
          <dgm:constr type="w" for="ch" forName="Image" refType="w" fact="0.9"/>
          <dgm:constr type="h" for="ch" forName="Image" refType="h" fact="0.65"/>
          <dgm:constr type="l" for="ch" forName="ChildComposite" refType="w" fact="0.05"/>
          <dgm:constr type="t" for="ch" forName="ChildComposite" refType="h" fact="0.69"/>
          <dgm:constr type="w" for="ch" forName="ChildComposite" refType="w" fact="0.9"/>
          <dgm:constr type="h" for="ch" forName="ChildComposite" refType="h" fact="0.27"/>
        </dgm:constrLst>
        <dgm:layoutNode name="Accent" styleLbl="trAlignAcc1">
          <dgm:varLst>
            <dgm:chMax val="0"/>
            <dgm:chPref val="0"/>
          </dgm:varLst>
          <dgm:alg type="sp"/>
          <dgm:shape xmlns:r="http://schemas.openxmlformats.org/officeDocument/2006/relationships" type="rect" r:blip="">
            <dgm:adjLst/>
          </dgm:shape>
          <dgm:presOf/>
        </dgm:layoutNode>
        <dgm:layoutNode name="Image" styleLbl="alignImgPlace1">
          <dgm:varLst>
            <dgm:chMax val="0"/>
            <dgm:chPref val="0"/>
          </dgm:varLst>
          <dgm:alg type="sp"/>
          <dgm:shape xmlns:r="http://schemas.openxmlformats.org/officeDocument/2006/relationships" type="rect" r:blip="" blipPhldr="1">
            <dgm:adjLst/>
          </dgm:shape>
          <dgm:presOf/>
        </dgm:layoutNode>
        <dgm:layoutNode name="ChildComposite">
          <dgm:alg type="composite"/>
          <dgm:shape xmlns:r="http://schemas.openxmlformats.org/officeDocument/2006/relationships" r:blip="">
            <dgm:adjLst/>
          </dgm:shape>
          <dgm:choose name="Name4">
            <dgm:if name="Name5" axis="ch" ptType="node" func="cnt" op="gte" val="1">
              <dgm:constrLst>
                <dgm:constr type="l" for="ch" forName="Parent" refType="w" fact="0"/>
                <dgm:constr type="t" for="ch" forName="Parent" refType="h" fact="0"/>
                <dgm:constr type="w" for="ch" forName="Parent" refType="w"/>
                <dgm:constr type="h" for="ch" forName="Parent" refType="h" fact="0.3704"/>
                <dgm:constr type="l" for="ch" forName="Child" refType="w" fact="0"/>
                <dgm:constr type="t" for="ch" forName="Child" refType="h" fact="0.3704"/>
                <dgm:constr type="w" for="ch" forName="Child" refType="w"/>
                <dgm:constr type="h" for="ch" forName="Child" refType="h" fact="0.6296"/>
              </dgm:constrLst>
            </dgm:if>
            <dgm:else name="Name6">
              <dgm:constrLst>
                <dgm:constr type="l" for="ch" forName="Parent" refType="w" fact="0"/>
                <dgm:constr type="t" for="ch" forName="Parent" refType="h" fact="0"/>
                <dgm:constr type="w" for="ch" forName="Parent" refType="w"/>
                <dgm:constr type="h" for="ch" forName="Parent" refType="h"/>
                <dgm:constr type="l" for="ch" forName="Child" refType="w" fact="0"/>
                <dgm:constr type="t" for="ch" forName="Child" refType="h" fact="0"/>
                <dgm:constr type="w" for="ch" forName="Child" refType="w" fact="0"/>
                <dgm:constr type="h" for="ch" forName="Child" refType="h" fact="0"/>
              </dgm:constrLst>
            </dgm:else>
          </dgm:choose>
          <dgm:layoutNode name="Child" styleLbl="node1">
            <dgm:varLst>
              <dgm:chMax val="0"/>
              <dgm:chPref val="0"/>
              <dgm:bulletEnabled val="1"/>
            </dgm:varLst>
            <dgm:choose name="Name7">
              <dgm:if name="Name8" axis="ch" ptType="node" func="cnt" op="gt" val="1">
                <dgm:alg type="tx">
                  <dgm:param type="parTxLTRAlign" val="l"/>
                  <dgm:param type="parTxRTLAlign" val="r"/>
                  <dgm:param type="txAnchorVertCh" val="mid"/>
                  <dgm:param type="txAnchorVert" val="mid"/>
                </dgm:alg>
              </dgm:if>
              <dgm:else name="Name9">
                <dgm:alg type="tx">
                  <dgm:param type="parTxLTRAlign" val="ctr"/>
                  <dgm:param type="parTxRTLAlign" val="ctr"/>
                  <dgm:param type="shpTxLTRAlignCh" val="l"/>
                  <dgm:param type="shpTxRTLAlignCh" val="r"/>
                  <dgm:param type="txAnchorVertCh" val="mid"/>
                  <dgm:param type="txAnchorVert" val="mid"/>
                </dgm:alg>
              </dgm:else>
            </dgm:choose>
            <dgm:choose name="Name10">
              <dgm:if name="Name11" axis="ch" ptType="node" func="cnt" op="gte" val="1">
                <dgm:shape xmlns:r="http://schemas.openxmlformats.org/officeDocument/2006/relationships" type="rect" r:blip="">
                  <dgm:adjLst/>
                </dgm:shape>
              </dgm:if>
              <dgm:else name="Name12">
                <dgm:shape xmlns:r="http://schemas.openxmlformats.org/officeDocument/2006/relationships" type="rect" r:blip="" hideGeom="1">
                  <dgm:adjLst/>
                </dgm:shape>
              </dgm:else>
            </dgm:choose>
            <dgm:choose name="Name13">
              <dgm:if name="Name14" axis="ch" ptType="node" func="cnt" op="gte" val="1">
                <dgm:presOf axis="des" ptType="node"/>
              </dgm:if>
              <dgm:else name="Name15">
                <dgm:presOf/>
              </dgm:else>
            </dgm:choose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Parent" styleLbl="revTx">
            <dgm:varLst>
              <dgm:chMax val="1"/>
              <dgm:chPref val="0"/>
              <dgm:bulletEnabled val="1"/>
            </dgm:varLst>
            <dgm:alg type="tx">
              <dgm:param type="shpTxLTRAlignCh" val="ctr"/>
              <dgm:param type="txAnchorVert" val="mid"/>
            </dgm:alg>
            <dgm:shape xmlns:r="http://schemas.openxmlformats.org/officeDocument/2006/relationships" type="rect" r:blip="">
              <dgm:adjLst/>
            </dgm:shape>
            <dgm:presOf axis="self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layoutNode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8/layout/VerticalCurvedList">
  <dgm:title val=""/>
  <dgm:desc val=""/>
  <dgm:catLst>
    <dgm:cat type="list" pri="2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chPref val="7"/>
      <dgm:dir/>
    </dgm:varLst>
    <dgm:alg type="composite"/>
    <dgm:shape xmlns:r="http://schemas.openxmlformats.org/officeDocument/2006/relationships" r:blip="">
      <dgm:adjLst/>
    </dgm:shape>
    <dgm:constrLst>
      <dgm:constr type="w" for="ch" refType="h" refFor="ch" op="gte" fact="0.8"/>
    </dgm:constrLst>
    <dgm:layoutNode name="Name1">
      <dgm:alg type="composite"/>
      <dgm:shape xmlns:r="http://schemas.openxmlformats.org/officeDocument/2006/relationships" r:blip="">
        <dgm:adjLst/>
      </dgm:shape>
      <dgm:choose name="Name2">
        <dgm:if name="Name3" func="var" arg="dir" op="equ" val="norm">
          <dgm:choose name="Name4">
            <dgm:if name="Name5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h" fact="0.225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primFontSz" for="ch" ptType="node" op="equ" val="65"/>
              </dgm:constrLst>
            </dgm:if>
            <dgm:if name="Name6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h" fact="0.1891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h" fact="0.1891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primFontSz" for="ch" ptType="node" op="equ" val="65"/>
              </dgm:constrLst>
            </dgm:if>
            <dgm:if name="Name7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h" fact="0.1526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h" fact="0.2253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h" fact="0.1526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primFontSz" for="ch" ptType="node" op="equ" val="65"/>
              </dgm:constrLst>
            </dgm:if>
            <dgm:if name="Name8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h" fact="0.1268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h" fact="0.215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h" fact="0.21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h" fact="0.126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primFontSz" for="ch" ptType="node" op="equ" val="65"/>
              </dgm:constrLst>
            </dgm:if>
            <dgm:if name="Name9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h" fact="0.1082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h" fact="0.197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h" fact="0.2253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h" fact="0.197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h" fact="0.1082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primFontSz" for="ch" ptType="node" op="equ" val="65"/>
              </dgm:constrLst>
            </dgm:if>
            <dgm:if name="Name10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h" fact="0.094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h" fact="0.1809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h" fact="0.220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h" fact="0.2205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h" fact="0.18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h" fact="0.0943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primFontSz" for="ch" ptType="node" op="equ" val="65"/>
              </dgm:constrLst>
            </dgm:if>
            <dgm:else name="Name1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h" fact="0.0835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h" fact="0.165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h" fact="0.2109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h" fact="0.2253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h" fact="0.21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h" fact="0.1658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h" fact="0.0835"/>
                <dgm:constr type="l" for="ch" forName="text_7" refType="ctrX" refFor="ch" refForName="accent_7"/>
                <dgm:constr type="r" for="ch" forName="text_7" refType="w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lMarg" for="ch" forName="text_7" refType="w" refFor="ch" refForName="accent_7" fact="1.8"/>
                <dgm:constr type="primFontSz" for="ch" ptType="node" op="equ" val="65"/>
              </dgm:constrLst>
            </dgm:else>
          </dgm:choose>
        </dgm:if>
        <dgm:else name="Name12">
          <dgm:choose name="Name13">
            <dgm:if name="Name14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w"/>
                <dgm:constr type="ctrXOff" for="ch" forName="accent_1" refType="h" fact="-0.225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primFontSz" for="ch" ptType="node" op="equ" val="65"/>
              </dgm:constrLst>
            </dgm:if>
            <dgm:if name="Name15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w"/>
                <dgm:constr type="ctrXOff" for="ch" forName="accent_1" refType="h" fact="-0.1891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w"/>
                <dgm:constr type="ctrXOff" for="ch" forName="accent_2" refType="h" fact="-0.1891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primFontSz" for="ch" ptType="node" op="equ" val="65"/>
              </dgm:constrLst>
            </dgm:if>
            <dgm:if name="Name16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w"/>
                <dgm:constr type="ctrXOff" for="ch" forName="accent_1" refType="h" fact="-0.1526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w"/>
                <dgm:constr type="ctrXOff" for="ch" forName="accent_2" refType="h" fact="-0.2253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w"/>
                <dgm:constr type="ctrXOff" for="ch" forName="accent_3" refType="h" fact="-0.1526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primFontSz" for="ch" ptType="node" op="equ" val="65"/>
              </dgm:constrLst>
            </dgm:if>
            <dgm:if name="Name17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w"/>
                <dgm:constr type="ctrXOff" for="ch" forName="accent_1" refType="h" fact="-0.1268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w"/>
                <dgm:constr type="ctrXOff" for="ch" forName="accent_2" refType="h" fact="-0.215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w"/>
                <dgm:constr type="ctrXOff" for="ch" forName="accent_3" refType="h" fact="-0.21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w"/>
                <dgm:constr type="ctrXOff" for="ch" forName="accent_4" refType="h" fact="-0.126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primFontSz" for="ch" ptType="node" op="equ" val="65"/>
              </dgm:constrLst>
            </dgm:if>
            <dgm:if name="Name18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w"/>
                <dgm:constr type="ctrXOff" for="ch" forName="accent_1" refType="h" fact="-0.1082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w"/>
                <dgm:constr type="ctrXOff" for="ch" forName="accent_2" refType="h" fact="-0.197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w"/>
                <dgm:constr type="ctrXOff" for="ch" forName="accent_3" refType="h" fact="-0.2253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w"/>
                <dgm:constr type="ctrXOff" for="ch" forName="accent_4" refType="h" fact="-0.197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w"/>
                <dgm:constr type="ctrXOff" for="ch" forName="accent_5" refType="h" fact="-0.1082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primFontSz" for="ch" ptType="node" op="equ" val="65"/>
              </dgm:constrLst>
            </dgm:if>
            <dgm:if name="Name19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w"/>
                <dgm:constr type="ctrXOff" for="ch" forName="accent_1" refType="h" fact="-0.094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w"/>
                <dgm:constr type="ctrXOff" for="ch" forName="accent_2" refType="h" fact="-0.1809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w"/>
                <dgm:constr type="ctrXOff" for="ch" forName="accent_3" refType="h" fact="-0.220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w"/>
                <dgm:constr type="ctrXOff" for="ch" forName="accent_4" refType="h" fact="-0.2205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w"/>
                <dgm:constr type="ctrXOff" for="ch" forName="accent_5" refType="h" fact="-0.18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w"/>
                <dgm:constr type="ctrXOff" for="ch" forName="accent_6" refType="h" fact="-0.0943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primFontSz" for="ch" ptType="node" op="equ" val="65"/>
              </dgm:constrLst>
            </dgm:if>
            <dgm:else name="Name20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w"/>
                <dgm:constr type="ctrXOff" for="ch" forName="accent_1" refType="h" fact="-0.0835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w"/>
                <dgm:constr type="ctrXOff" for="ch" forName="accent_2" refType="h" fact="-0.165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w"/>
                <dgm:constr type="ctrXOff" for="ch" forName="accent_3" refType="h" fact="-0.2109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w"/>
                <dgm:constr type="ctrXOff" for="ch" forName="accent_4" refType="h" fact="-0.2253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w"/>
                <dgm:constr type="ctrXOff" for="ch" forName="accent_5" refType="h" fact="-0.21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w"/>
                <dgm:constr type="ctrXOff" for="ch" forName="accent_6" refType="h" fact="-0.1658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w"/>
                <dgm:constr type="ctrXOff" for="ch" forName="accent_7" refType="h" fact="-0.0835"/>
                <dgm:constr type="r" for="ch" forName="text_7" refType="ctrX" refFor="ch" refForName="accent_7"/>
                <dgm:constr type="rOff" for="ch" forName="text_7" refType="ctrXOff" refFor="ch" refForName="accent_7"/>
                <dgm:constr type="l" for="ch" forName="text_7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rMarg" for="ch" forName="text_7" refType="w" refFor="ch" refForName="accent_7" fact="1.8"/>
                <dgm:constr type="primFontSz" for="ch" ptType="node" op="equ" val="65"/>
              </dgm:constrLst>
            </dgm:else>
          </dgm:choose>
        </dgm:else>
      </dgm:choose>
      <dgm:layoutNode name="cycle">
        <dgm:choose name="Name21">
          <dgm:if name="Name22" func="var" arg="dir" op="equ" val="norm">
            <dgm:alg type="cycle">
              <dgm:param type="stAng" val="45"/>
              <dgm:param type="spanAng" val="90"/>
            </dgm:alg>
          </dgm:if>
          <dgm:else name="Name23">
            <dgm:alg type="cycle">
              <dgm:param type="stAng" val="225"/>
              <dgm:param type="spanAng" val="90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val="1"/>
          <dgm:constr type="h" for="ch" val="1"/>
          <dgm:constr type="diam" for="ch" forName="conn" refType="diam"/>
        </dgm:constrLst>
        <dgm:layoutNode name="src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conn" styleLbl="parChTrans1D2">
          <dgm:alg type="conn">
            <dgm:param type="srcNode" val="srcNode"/>
            <dgm:param type="dstNode" val="dstNode"/>
            <dgm:param type="endSty" val="noArr"/>
            <dgm:param type="connRout" val="curve"/>
            <dgm:param type="begPts" val="ctr"/>
            <dgm:param type="endPts" val="ctr"/>
          </dgm:alg>
          <dgm:shape xmlns:r="http://schemas.openxmlformats.org/officeDocument/2006/relationships" type="conn" r:blip="">
            <dgm:adjLst/>
          </dgm:shape>
          <dgm:presOf axis="desOrSelf" ptType="sibTrans" hideLastTrans="0" st="0" cnt="1"/>
          <dgm:constrLst>
            <dgm:constr type="begPad"/>
            <dgm:constr type="endPad"/>
          </dgm:constrLst>
        </dgm:layoutNode>
        <dgm:layoutNode name="extra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dstNode">
          <dgm:alg type="sp"/>
          <dgm:shape xmlns:r="http://schemas.openxmlformats.org/officeDocument/2006/relationships" type="rect" r:blip="" hideGeom="1">
            <dgm:adjLst/>
          </dgm:shape>
          <dgm:presOf/>
        </dgm:layoutNode>
      </dgm:layoutNode>
      <dgm:forEach name="wrapper" axis="self" ptType="parTrans">
        <dgm:forEach name="wrapper2" axis="self" ptType="sibTrans" st="2">
          <dgm:forEach name="accentRepeat" axis="self">
            <dgm:layoutNode name="accentRepeatNode" styleLbl="solidFgAcc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</dgm:forEach>
        </dgm:forEach>
      </dgm:forEach>
      <dgm:forEach name="Name24" axis="ch" ptType="node" cnt="1">
        <dgm:layoutNode name="text_1" styleLbl="node1">
          <dgm:varLst>
            <dgm:bulletEnabled val="1"/>
          </dgm:varLst>
          <dgm:choose name="Name25">
            <dgm:if name="Name26" func="var" arg="dir" op="equ" val="norm">
              <dgm:alg type="tx">
                <dgm:param type="parTxLTRAlign" val="l"/>
                <dgm:param type="parTxRTLAlign" val="l"/>
                <dgm:param type="shpTxLTRAlignCh" val="l"/>
                <dgm:param type="shpTxRTLAlignCh" val="l"/>
              </dgm:alg>
            </dgm:if>
            <dgm:else name="Name27">
              <dgm:alg type="tx">
                <dgm:param type="parTxLTRAlign" val="r"/>
                <dgm:param type="parTxRTLAlign" val="r"/>
                <dgm:param type="shpTxLTRAlignCh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1">
          <dgm:alg type="sp"/>
          <dgm:shape xmlns:r="http://schemas.openxmlformats.org/officeDocument/2006/relationships" r:blip="">
            <dgm:adjLst/>
          </dgm:shape>
          <dgm:presOf/>
          <dgm:constrLst/>
          <dgm:forEach name="Name28" ref="accentRepeat"/>
        </dgm:layoutNode>
      </dgm:forEach>
      <dgm:forEach name="Name29" axis="ch" ptType="node" st="2" cnt="1">
        <dgm:layoutNode name="text_2" styleLbl="node1">
          <dgm:varLst>
            <dgm:bulletEnabled val="1"/>
          </dgm:varLst>
          <dgm:choose name="Name30">
            <dgm:if name="Name31" func="var" arg="dir" op="equ" val="norm">
              <dgm:alg type="tx">
                <dgm:param type="parTxLTRAlign" val="l"/>
                <dgm:param type="parTxRTLAlign" val="l"/>
                <dgm:param type="shpTxLTRAlignCh" val="l"/>
                <dgm:param type="shpTxRTLAlignCh" val="l"/>
              </dgm:alg>
            </dgm:if>
            <dgm:else name="Name32">
              <dgm:alg type="tx">
                <dgm:param type="parTxLTRAlign" val="r"/>
                <dgm:param type="parTxRTLAlign" val="r"/>
                <dgm:param type="shpTxLTRAlignCh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2">
          <dgm:alg type="sp"/>
          <dgm:shape xmlns:r="http://schemas.openxmlformats.org/officeDocument/2006/relationships" r:blip="">
            <dgm:adjLst/>
          </dgm:shape>
          <dgm:presOf/>
          <dgm:constrLst/>
          <dgm:forEach name="Name33" ref="accentRepeat"/>
        </dgm:layoutNode>
      </dgm:forEach>
      <dgm:forEach name="Name34" axis="ch" ptType="node" st="3" cnt="1">
        <dgm:layoutNode name="text_3" styleLbl="node1">
          <dgm:varLst>
            <dgm:bulletEnabled val="1"/>
          </dgm:varLst>
          <dgm:choose name="Name35">
            <dgm:if name="Name36" func="var" arg="dir" op="equ" val="norm">
              <dgm:alg type="tx">
                <dgm:param type="parTxLTRAlign" val="l"/>
                <dgm:param type="parTxRTLAlign" val="l"/>
                <dgm:param type="shpTxLTRAlignCh" val="l"/>
                <dgm:param type="shpTxRTLAlignCh" val="l"/>
              </dgm:alg>
            </dgm:if>
            <dgm:else name="Name37">
              <dgm:alg type="tx">
                <dgm:param type="parTxLTRAlign" val="r"/>
                <dgm:param type="parTxRTLAlign" val="r"/>
                <dgm:param type="shpTxLTRAlignCh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3">
          <dgm:alg type="sp"/>
          <dgm:shape xmlns:r="http://schemas.openxmlformats.org/officeDocument/2006/relationships" r:blip="">
            <dgm:adjLst/>
          </dgm:shape>
          <dgm:presOf/>
          <dgm:constrLst/>
          <dgm:forEach name="Name38" ref="accentRepeat"/>
        </dgm:layoutNode>
      </dgm:forEach>
      <dgm:forEach name="Name39" axis="ch" ptType="node" st="4" cnt="1">
        <dgm:layoutNode name="text_4" styleLbl="node1">
          <dgm:varLst>
            <dgm:bulletEnabled val="1"/>
          </dgm:varLst>
          <dgm:choose name="Name40">
            <dgm:if name="Name41" func="var" arg="dir" op="equ" val="norm">
              <dgm:alg type="tx">
                <dgm:param type="parTxLTRAlign" val="l"/>
                <dgm:param type="parTxRTLAlign" val="l"/>
                <dgm:param type="shpTxLTRAlignCh" val="l"/>
                <dgm:param type="shpTxRTLAlignCh" val="l"/>
              </dgm:alg>
            </dgm:if>
            <dgm:else name="Name42">
              <dgm:alg type="tx">
                <dgm:param type="parTxLTRAlign" val="r"/>
                <dgm:param type="parTxRTLAlign" val="r"/>
                <dgm:param type="shpTxLTRAlignCh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4">
          <dgm:alg type="sp"/>
          <dgm:shape xmlns:r="http://schemas.openxmlformats.org/officeDocument/2006/relationships" r:blip="">
            <dgm:adjLst/>
          </dgm:shape>
          <dgm:presOf/>
          <dgm:constrLst/>
          <dgm:forEach name="Name43" ref="accentRepeat"/>
        </dgm:layoutNode>
      </dgm:forEach>
      <dgm:forEach name="Name44" axis="ch" ptType="node" st="5" cnt="1">
        <dgm:layoutNode name="text_5" styleLbl="node1">
          <dgm:varLst>
            <dgm:bulletEnabled val="1"/>
          </dgm:varLst>
          <dgm:choose name="Name45">
            <dgm:if name="Name46" func="var" arg="dir" op="equ" val="norm">
              <dgm:alg type="tx">
                <dgm:param type="parTxLTRAlign" val="l"/>
                <dgm:param type="parTxRTLAlign" val="l"/>
                <dgm:param type="shpTxLTRAlignCh" val="l"/>
                <dgm:param type="shpTxRTLAlignCh" val="l"/>
              </dgm:alg>
            </dgm:if>
            <dgm:else name="Name47">
              <dgm:alg type="tx">
                <dgm:param type="parTxLTRAlign" val="r"/>
                <dgm:param type="parTxRTLAlign" val="r"/>
                <dgm:param type="shpTxLTRAlignCh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5">
          <dgm:alg type="sp"/>
          <dgm:shape xmlns:r="http://schemas.openxmlformats.org/officeDocument/2006/relationships" r:blip="">
            <dgm:adjLst/>
          </dgm:shape>
          <dgm:presOf/>
          <dgm:constrLst/>
          <dgm:forEach name="Name48" ref="accentRepeat"/>
        </dgm:layoutNode>
      </dgm:forEach>
      <dgm:forEach name="Name49" axis="ch" ptType="node" st="6" cnt="1">
        <dgm:layoutNode name="text_6" styleLbl="node1">
          <dgm:varLst>
            <dgm:bulletEnabled val="1"/>
          </dgm:varLst>
          <dgm:choose name="Name50">
            <dgm:if name="Name51" func="var" arg="dir" op="equ" val="norm">
              <dgm:alg type="tx">
                <dgm:param type="parTxLTRAlign" val="l"/>
                <dgm:param type="parTxRTLAlign" val="l"/>
                <dgm:param type="shpTxLTRAlignCh" val="l"/>
                <dgm:param type="shpTxRTLAlignCh" val="l"/>
              </dgm:alg>
            </dgm:if>
            <dgm:else name="Name52">
              <dgm:alg type="tx">
                <dgm:param type="parTxLTRAlign" val="r"/>
                <dgm:param type="parTxRTLAlign" val="r"/>
                <dgm:param type="shpTxLTRAlignCh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6">
          <dgm:alg type="sp"/>
          <dgm:shape xmlns:r="http://schemas.openxmlformats.org/officeDocument/2006/relationships" r:blip="">
            <dgm:adjLst/>
          </dgm:shape>
          <dgm:presOf/>
          <dgm:constrLst/>
          <dgm:forEach name="Name53" ref="accentRepeat"/>
        </dgm:layoutNode>
      </dgm:forEach>
      <dgm:forEach name="Name54" axis="ch" ptType="node" st="7" cnt="1">
        <dgm:layoutNode name="text_7" styleLbl="node1">
          <dgm:varLst>
            <dgm:bulletEnabled val="1"/>
          </dgm:varLst>
          <dgm:choose name="Name55">
            <dgm:if name="Name56" func="var" arg="dir" op="equ" val="norm">
              <dgm:alg type="tx">
                <dgm:param type="parTxLTRAlign" val="l"/>
                <dgm:param type="parTxRTLAlign" val="l"/>
                <dgm:param type="shpTxLTRAlignCh" val="l"/>
                <dgm:param type="shpTxRTLAlignCh" val="l"/>
              </dgm:alg>
            </dgm:if>
            <dgm:else name="Name57">
              <dgm:alg type="tx">
                <dgm:param type="parTxLTRAlign" val="r"/>
                <dgm:param type="parTxRTLAlign" val="r"/>
                <dgm:param type="shpTxLTRAlignCh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7">
          <dgm:alg type="sp"/>
          <dgm:shape xmlns:r="http://schemas.openxmlformats.org/officeDocument/2006/relationships" r:blip="">
            <dgm:adjLst/>
          </dgm:shape>
          <dgm:presOf/>
          <dgm:constrLst/>
          <dgm:forEach name="Name58" ref="accentRepeat"/>
        </dgm:layoutNode>
      </dgm:forEach>
    </dgm:layoutNod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align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0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callout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ImgPlac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ibTrans2D1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0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2D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/>
      <a:lightRig rig="threePt" dir="t"/>
    </dgm:scene3d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olidAlign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venn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align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0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callout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ImgPlac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ibTrans2D1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0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2D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/>
      <a:lightRig rig="threePt" dir="t"/>
    </dgm:scene3d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olidAlign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venn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align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0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callout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ImgPlac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ibTrans2D1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0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2D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/>
      <a:lightRig rig="threePt" dir="t"/>
    </dgm:scene3d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olidAlign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venn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align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0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callout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ImgPlac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ibTrans2D1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0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2D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/>
      <a:lightRig rig="threePt" dir="t"/>
    </dgm:scene3d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olidAlign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venn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</dgm:styleDef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emf"/></Relationships>
</file>

<file path=ppt/drawings/_rels/vmlDrawing4.vml.rels><?xml version="1.0" encoding="UTF-8" standalone="yes"?>
<Relationships xmlns="http://schemas.openxmlformats.org/package/2006/relationships"><Relationship Id="rId2" Type="http://schemas.openxmlformats.org/officeDocument/2006/relationships/image" Target="../media/image72.png"/><Relationship Id="rId1" Type="http://schemas.openxmlformats.org/officeDocument/2006/relationships/image" Target="../media/image71.png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0E78B53-BD7C-4CA6-960A-098B69F909CF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79768" y="4777194"/>
            <a:ext cx="5438140" cy="390861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50443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CB4DB88-4432-4482-9A1D-44B905B641DC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2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3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2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4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5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8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9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3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5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9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0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5FC0BD7-E8A8-F94F-97D2-D02B5871268A}" type="slidenum">
              <a:rPr kumimoji="1" lang="ja-JP" altLang="en-US" smtClean="0"/>
            </a:fld>
            <a:endParaRPr kumimoji="1" lang="ja-JP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这里是两个具体的案例，我们在重点行业二次电池进行了调查，在二次电池的工艺链中，分切、卷绕和碟片是制约降本增效的关键设备。</a:t>
            </a:r>
            <a:endParaRPr lang="en-US" altLang="zh-CN" dirty="0"/>
          </a:p>
          <a:p>
            <a:r>
              <a:rPr lang="zh-CN" altLang="en-US" dirty="0"/>
              <a:t>因此这些设备目前分别由小型化、一体化的应用趋势，而设备为了避免停机损失，控制柜内器件也趋于采用分布式供电的电源方案。</a:t>
            </a:r>
            <a:endParaRPr lang="en-US" altLang="zh-CN" dirty="0"/>
          </a:p>
          <a:p>
            <a:endParaRPr lang="en-US" altLang="zh-CN" dirty="0"/>
          </a:p>
          <a:p>
            <a:r>
              <a:rPr lang="zh-CN" altLang="en-US" dirty="0"/>
              <a:t>这一方面导致空间压缩，一方面导致元器件增加。由于空间只要是宽度的制约，就形成了窄体化电源的应用需求。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5FC0BD7-E8A8-F94F-97D2-D02B5871268A}" type="slidenum">
              <a:rPr kumimoji="1" lang="ja-JP" altLang="en-US" smtClean="0"/>
            </a:fld>
            <a:endParaRPr kumimoji="1" lang="ja-JP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而在扩大行业中，我们在橡塑行业的</a:t>
            </a:r>
            <a:r>
              <a:rPr lang="en-US" altLang="zh-CN" dirty="0"/>
              <a:t>top</a:t>
            </a:r>
            <a:r>
              <a:rPr lang="zh-CN" altLang="en-US" dirty="0"/>
              <a:t>客户，海天塑机侧也采集到了</a:t>
            </a:r>
            <a:r>
              <a:rPr lang="en-US" altLang="zh-CN" dirty="0"/>
              <a:t>DIN</a:t>
            </a:r>
            <a:r>
              <a:rPr lang="zh-CN" altLang="en-US" dirty="0"/>
              <a:t>电源的新的需求。</a:t>
            </a:r>
            <a:endParaRPr lang="en-US" altLang="zh-CN" dirty="0"/>
          </a:p>
          <a:p>
            <a:r>
              <a:rPr lang="zh-CN" altLang="en-US" dirty="0"/>
              <a:t>由于橡塑行业的设备同质化竞争加剧，海天为了实现差异化，构想在其第六代注塑机上保留</a:t>
            </a:r>
            <a:r>
              <a:rPr lang="en-US" altLang="zh-CN" dirty="0"/>
              <a:t>30%</a:t>
            </a:r>
            <a:r>
              <a:rPr lang="zh-CN" altLang="en-US" dirty="0"/>
              <a:t>的空间，用于客制化的需求实现。</a:t>
            </a:r>
            <a:endParaRPr lang="en-US" altLang="zh-CN" dirty="0"/>
          </a:p>
          <a:p>
            <a:r>
              <a:rPr lang="zh-CN" altLang="en-US" dirty="0"/>
              <a:t>因此主动检讨了新的柜内选型方案，要求零部件小型化和端子的简易的</a:t>
            </a:r>
            <a:r>
              <a:rPr lang="en-US" altLang="zh-CN" dirty="0"/>
              <a:t>push-in</a:t>
            </a:r>
            <a:r>
              <a:rPr lang="zh-CN" altLang="en-US" dirty="0"/>
              <a:t>接线方式。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5FC0BD7-E8A8-F94F-97D2-D02B5871268A}" type="slidenum">
              <a:rPr kumimoji="1" lang="ja-JP" altLang="en-US" smtClean="0"/>
            </a:fld>
            <a:endParaRPr kumimoji="1" lang="ja-JP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而在扩大行业中，我们在橡塑行业的</a:t>
            </a:r>
            <a:r>
              <a:rPr lang="en-US" altLang="zh-CN" dirty="0"/>
              <a:t>top</a:t>
            </a:r>
            <a:r>
              <a:rPr lang="zh-CN" altLang="en-US" dirty="0"/>
              <a:t>客户，海天塑机侧也采集到了</a:t>
            </a:r>
            <a:r>
              <a:rPr lang="en-US" altLang="zh-CN" dirty="0"/>
              <a:t>DIN</a:t>
            </a:r>
            <a:r>
              <a:rPr lang="zh-CN" altLang="en-US" dirty="0"/>
              <a:t>电源的新的需求。</a:t>
            </a:r>
            <a:endParaRPr lang="en-US" altLang="zh-CN" dirty="0"/>
          </a:p>
          <a:p>
            <a:r>
              <a:rPr lang="zh-CN" altLang="en-US" dirty="0"/>
              <a:t>由于橡塑行业的设备同质化竞争加剧，海天为了实现差异化，构想在其第六代注塑机上保留</a:t>
            </a:r>
            <a:r>
              <a:rPr lang="en-US" altLang="zh-CN" dirty="0"/>
              <a:t>30%</a:t>
            </a:r>
            <a:r>
              <a:rPr lang="zh-CN" altLang="en-US" dirty="0"/>
              <a:t>的空间，用于客制化的需求实现。</a:t>
            </a:r>
            <a:endParaRPr lang="en-US" altLang="zh-CN" dirty="0"/>
          </a:p>
          <a:p>
            <a:r>
              <a:rPr lang="zh-CN" altLang="en-US" dirty="0"/>
              <a:t>因此主动检讨了新的柜内选型方案，要求零部件小型化和端子的简易的</a:t>
            </a:r>
            <a:r>
              <a:rPr lang="en-US" altLang="zh-CN" dirty="0"/>
              <a:t>push-in</a:t>
            </a:r>
            <a:r>
              <a:rPr lang="zh-CN" altLang="en-US" dirty="0"/>
              <a:t>接线方式。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5FC0BD7-E8A8-F94F-97D2-D02B5871268A}" type="slidenum">
              <a:rPr kumimoji="1" lang="ja-JP" altLang="en-US" smtClean="0"/>
            </a:fld>
            <a:endParaRPr kumimoji="1" lang="ja-JP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1" name="幻灯片图像占位符 1"/>
          <p:cNvSpPr>
            <a:spLocks noGrp="1" noRot="1" noChangeAspect="1" noChangeArrowheads="1" noTextEdit="1"/>
          </p:cNvSpPr>
          <p:nvPr>
            <p:ph type="sldImg" idx="4294967295"/>
          </p:nvPr>
        </p:nvSpPr>
        <p:spPr>
          <a:ln>
            <a:miter lim="800000"/>
          </a:ln>
        </p:spPr>
      </p:sp>
      <p:sp>
        <p:nvSpPr>
          <p:cNvPr id="40962" name="文本占位符 2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pPr eaLnBrk="1" hangingPunct="1"/>
            <a:endParaRPr lang="zh-CN" altLang="en-US">
              <a:ea typeface="Yu Gothic" panose="020B0400000000000000" charset="-128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09" name="幻灯片图像占位符 1"/>
          <p:cNvSpPr>
            <a:spLocks noGrp="1" noRot="1" noChangeAspect="1" noChangeArrowheads="1" noTextEdit="1"/>
          </p:cNvSpPr>
          <p:nvPr>
            <p:ph type="sldImg" idx="4294967295"/>
          </p:nvPr>
        </p:nvSpPr>
        <p:spPr>
          <a:ln>
            <a:miter lim="800000"/>
          </a:ln>
        </p:spPr>
      </p:sp>
      <p:sp>
        <p:nvSpPr>
          <p:cNvPr id="43010" name="备注占位符 2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pPr eaLnBrk="1" hangingPunct="1"/>
            <a:endParaRPr lang="zh-CN" altLang="en-US">
              <a:ea typeface="Yu Gothic" panose="020B0400000000000000" charset="-128"/>
            </a:endParaRPr>
          </a:p>
        </p:txBody>
      </p:sp>
      <p:sp>
        <p:nvSpPr>
          <p:cNvPr id="43011" name="灯片编号占位符 3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fld id="{61D5CF2B-D780-4354-A7DA-6EA6DA973826}" type="slidenum">
              <a:rPr lang="ja-JP" altLang="en-US">
                <a:latin typeface="等线" panose="02010600030101010101" charset="-122"/>
                <a:ea typeface="Yu Gothic" panose="020B0400000000000000" charset="-128"/>
              </a:rPr>
            </a:fld>
            <a:endParaRPr lang="ja-JP" altLang="en-US">
              <a:latin typeface="等线" panose="02010600030101010101" charset="-122"/>
              <a:ea typeface="Yu Gothic" panose="020B0400000000000000" charset="-128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7" name="幻灯片图像占位符 1"/>
          <p:cNvSpPr>
            <a:spLocks noGrp="1" noRot="1" noChangeAspect="1" noChangeArrowheads="1" noTextEdit="1"/>
          </p:cNvSpPr>
          <p:nvPr>
            <p:ph type="sldImg" idx="4294967295"/>
          </p:nvPr>
        </p:nvSpPr>
        <p:spPr>
          <a:ln>
            <a:miter lim="800000"/>
          </a:ln>
        </p:spPr>
      </p:sp>
      <p:sp>
        <p:nvSpPr>
          <p:cNvPr id="45058" name="备注占位符 2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endParaRPr lang="zh-CN" altLang="en-US">
              <a:ea typeface="Yu Gothic" panose="020B0400000000000000" charset="-128"/>
            </a:endParaRPr>
          </a:p>
        </p:txBody>
      </p:sp>
      <p:sp>
        <p:nvSpPr>
          <p:cNvPr id="45059" name="灯片编号占位符 3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fld id="{F621BC4C-6A0A-4CBD-BBDF-87001708C94E}" type="slidenum">
              <a:rPr lang="zh-CN" altLang="en-US"/>
            </a:fld>
            <a:endParaRPr lang="zh-CN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D48DA33A-E95D-48EC-9C6C-DFA58C5AD30F}" type="slidenum">
              <a:rPr kumimoji="1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rPr>
            </a:fld>
            <a:endParaRPr kumimoji="1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48DA33A-E95D-48EC-9C6C-DFA58C5AD30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CB4DB88-4432-4482-9A1D-44B905B641D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CB4DB88-4432-4482-9A1D-44B905B641D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7A00E208-801C-4847-9D05-E62215921B2A}" type="slidenum">
              <a:rPr kumimoji="1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rPr>
            </a:fld>
            <a:endParaRPr kumimoji="1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7A00E208-801C-4847-9D05-E62215921B2A}" type="slidenum">
              <a:rPr kumimoji="1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rPr>
            </a:fld>
            <a:endParaRPr kumimoji="1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6" Type="http://schemas.openxmlformats.org/officeDocument/2006/relationships/vmlDrawing" Target="../drawings/vmlDrawing1.vml"/><Relationship Id="rId5" Type="http://schemas.openxmlformats.org/officeDocument/2006/relationships/image" Target="../media/image2.png"/><Relationship Id="rId4" Type="http://schemas.openxmlformats.org/officeDocument/2006/relationships/image" Target="../media/image1.emf"/><Relationship Id="rId3" Type="http://schemas.openxmlformats.org/officeDocument/2006/relationships/oleObject" Target="../embeddings/oleObject1.bin"/><Relationship Id="rId2" Type="http://schemas.openxmlformats.org/officeDocument/2006/relationships/tags" Target="../tags/tag1.xml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6" Type="http://schemas.openxmlformats.org/officeDocument/2006/relationships/vmlDrawing" Target="../drawings/vmlDrawing2.vml"/><Relationship Id="rId5" Type="http://schemas.openxmlformats.org/officeDocument/2006/relationships/image" Target="../media/image2.png"/><Relationship Id="rId4" Type="http://schemas.openxmlformats.org/officeDocument/2006/relationships/image" Target="../media/image1.emf"/><Relationship Id="rId3" Type="http://schemas.openxmlformats.org/officeDocument/2006/relationships/oleObject" Target="../embeddings/oleObject2.bin"/><Relationship Id="rId2" Type="http://schemas.openxmlformats.org/officeDocument/2006/relationships/tags" Target="../tags/tag2.xml"/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封面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オブジェクト 1" hidden="1"/>
          <p:cNvGraphicFramePr>
            <a:graphicFrameLocks noChangeAspect="1"/>
          </p:cNvGraphicFramePr>
          <p:nvPr>
            <p:custDataLst>
              <p:tags r:id="rId2"/>
            </p:custDataLst>
          </p:nvPr>
        </p:nvGraphicFramePr>
        <p:xfrm>
          <a:off x="1958" y="1590"/>
          <a:ext cx="1953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0" name="think-cell Slide" r:id="rId3" imgW="12700" imgH="12700" progId="">
                  <p:embed/>
                </p:oleObj>
              </mc:Choice>
              <mc:Fallback>
                <p:oleObj name="think-cell Slide" r:id="rId3" imgW="12700" imgH="12700" progId="">
                  <p:embed/>
                  <p:pic>
                    <p:nvPicPr>
                      <p:cNvPr id="0" name="オブジェクト 1" hidden="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958" y="1590"/>
                        <a:ext cx="1953" cy="158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テキスト プレースホルダー 7"/>
          <p:cNvSpPr>
            <a:spLocks noGrp="1"/>
          </p:cNvSpPr>
          <p:nvPr>
            <p:ph type="body" sz="quarter" idx="11" hasCustomPrompt="1"/>
          </p:nvPr>
        </p:nvSpPr>
        <p:spPr>
          <a:xfrm>
            <a:off x="978707" y="1373647"/>
            <a:ext cx="10248093" cy="404354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2400"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lvl="0"/>
            <a:r>
              <a:rPr kumimoji="1" lang="ja-JP" altLang="en-US" dirty="0"/>
              <a:t>公司名称公司名称公司名称 </a:t>
            </a:r>
            <a:endParaRPr kumimoji="1" lang="ja-JP" altLang="en-US" dirty="0"/>
          </a:p>
        </p:txBody>
      </p:sp>
      <p:sp>
        <p:nvSpPr>
          <p:cNvPr id="13" name="テキスト プレースホルダー 7"/>
          <p:cNvSpPr>
            <a:spLocks noGrp="1"/>
          </p:cNvSpPr>
          <p:nvPr>
            <p:ph type="body" sz="quarter" idx="12" hasCustomPrompt="1"/>
          </p:nvPr>
        </p:nvSpPr>
        <p:spPr>
          <a:xfrm>
            <a:off x="978707" y="2152470"/>
            <a:ext cx="10248093" cy="1229359"/>
          </a:xfrm>
          <a:prstGeom prst="rect">
            <a:avLst/>
          </a:prstGeom>
        </p:spPr>
        <p:txBody>
          <a:bodyPr vert="horz" anchor="t"/>
          <a:lstStyle>
            <a:lvl1pPr marL="0" indent="0">
              <a:lnSpc>
                <a:spcPct val="110000"/>
              </a:lnSpc>
              <a:spcBef>
                <a:spcPts val="0"/>
              </a:spcBef>
              <a:buNone/>
              <a:defRPr sz="3600" b="1"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lvl="0"/>
            <a:r>
              <a:rPr kumimoji="1" lang="ja-JP" altLang="en-US" dirty="0"/>
              <a:t>标题标题标题标题</a:t>
            </a:r>
            <a:endParaRPr kumimoji="1" lang="en-US" altLang="ja-JP" dirty="0"/>
          </a:p>
          <a:p>
            <a:pPr lvl="0"/>
            <a:r>
              <a:rPr kumimoji="1" lang="ja-JP" altLang="en-US" dirty="0"/>
              <a:t>标题标题</a:t>
            </a:r>
            <a:endParaRPr kumimoji="1" lang="ja-JP" altLang="en-US" dirty="0"/>
          </a:p>
        </p:txBody>
      </p:sp>
      <p:cxnSp>
        <p:nvCxnSpPr>
          <p:cNvPr id="10" name="直線コネクタ 9"/>
          <p:cNvCxnSpPr/>
          <p:nvPr/>
        </p:nvCxnSpPr>
        <p:spPr>
          <a:xfrm>
            <a:off x="0" y="3886564"/>
            <a:ext cx="12192000" cy="0"/>
          </a:xfrm>
          <a:prstGeom prst="line">
            <a:avLst/>
          </a:prstGeom>
          <a:ln w="15875">
            <a:solidFill>
              <a:srgbClr val="BFBFBF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7" name="テキスト プレースホルダー 7"/>
          <p:cNvSpPr>
            <a:spLocks noGrp="1"/>
          </p:cNvSpPr>
          <p:nvPr>
            <p:ph type="body" sz="quarter" idx="13" hasCustomPrompt="1"/>
          </p:nvPr>
        </p:nvSpPr>
        <p:spPr>
          <a:xfrm>
            <a:off x="978707" y="4391300"/>
            <a:ext cx="10248093" cy="1785277"/>
          </a:xfrm>
          <a:prstGeom prst="rect">
            <a:avLst/>
          </a:prstGeom>
        </p:spPr>
        <p:txBody>
          <a:bodyPr vert="horz" anchor="t"/>
          <a:lstStyle>
            <a:lvl1pPr marL="0" indent="0" algn="l">
              <a:lnSpc>
                <a:spcPct val="90000"/>
              </a:lnSpc>
              <a:buFont typeface="Arial" panose="020B0604020202020204" pitchFamily="34" charset="0"/>
              <a:buNone/>
              <a:defRPr sz="230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lvl="0"/>
            <a:r>
              <a:rPr kumimoji="1" lang="ja-JP" altLang="en-US" dirty="0"/>
              <a:t>公司名称</a:t>
            </a:r>
            <a:br>
              <a:rPr kumimoji="1" lang="en-US" altLang="ja-JP" dirty="0"/>
            </a:br>
            <a:r>
              <a:rPr kumimoji="1" lang="ja-JP" altLang="en-US" dirty="0"/>
              <a:t>部门名称</a:t>
            </a:r>
            <a:br>
              <a:rPr kumimoji="1" lang="en-US" altLang="ja-JP" dirty="0"/>
            </a:br>
            <a:r>
              <a:rPr kumimoji="1" lang="ja-JP" altLang="en-US" dirty="0"/>
              <a:t>部门名称</a:t>
            </a:r>
            <a:br>
              <a:rPr kumimoji="1" lang="en-US" altLang="ja-JP" dirty="0"/>
            </a:br>
            <a:r>
              <a:rPr kumimoji="1" lang="zh-CN" altLang="en-US" dirty="0"/>
              <a:t>担当</a:t>
            </a:r>
            <a:r>
              <a:rPr kumimoji="1" lang="ja-JP" altLang="en-US" dirty="0"/>
              <a:t>姓名</a:t>
            </a:r>
            <a:endParaRPr kumimoji="1" lang="ja-JP" altLang="en-US" dirty="0"/>
          </a:p>
        </p:txBody>
      </p:sp>
      <p:pic>
        <p:nvPicPr>
          <p:cNvPr id="14" name="図 13" descr="ロゴ&#10;&#10;自動的に生成された説明"/>
          <p:cNvPicPr>
            <a:picLocks noChangeAspect="1"/>
          </p:cNvPicPr>
          <p:nvPr/>
        </p:nvPicPr>
        <p:blipFill>
          <a:blip r:embed="rId5" cstate="screen"/>
          <a:stretch>
            <a:fillRect/>
          </a:stretch>
        </p:blipFill>
        <p:spPr>
          <a:xfrm>
            <a:off x="10430634" y="89401"/>
            <a:ext cx="1641514" cy="621964"/>
          </a:xfrm>
          <a:prstGeom prst="rect">
            <a:avLst/>
          </a:prstGeom>
        </p:spPr>
      </p:pic>
      <p:sp>
        <p:nvSpPr>
          <p:cNvPr id="4" name="テキスト ボックス 8"/>
          <p:cNvSpPr txBox="1"/>
          <p:nvPr userDrawn="1"/>
        </p:nvSpPr>
        <p:spPr>
          <a:xfrm>
            <a:off x="131331" y="6544134"/>
            <a:ext cx="27432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1" lang="en-US" altLang="ja-JP" sz="10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eiryo UI"/>
                <a:ea typeface="Meiryo UI"/>
                <a:cs typeface="+mn-cs"/>
              </a:rPr>
              <a:t>Confidential B</a:t>
            </a:r>
            <a:endParaRPr kumimoji="1" lang="ja-JP" altLang="en-US" sz="10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eiryo UI"/>
              <a:ea typeface="Meiryo UI"/>
              <a:cs typeface="+mn-cs"/>
            </a:endParaRPr>
          </a:p>
        </p:txBody>
      </p:sp>
      <p:sp>
        <p:nvSpPr>
          <p:cNvPr id="6" name="テキスト ボックス 15"/>
          <p:cNvSpPr txBox="1"/>
          <p:nvPr userDrawn="1"/>
        </p:nvSpPr>
        <p:spPr>
          <a:xfrm>
            <a:off x="8585957" y="6560859"/>
            <a:ext cx="27432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1" lang="en-US" altLang="ja-JP" sz="10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eiryo UI"/>
                <a:ea typeface="Meiryo UI"/>
                <a:cs typeface="+mn-cs"/>
              </a:rPr>
              <a:t>©OMRON Corporation 2025</a:t>
            </a:r>
            <a:endParaRPr kumimoji="1" lang="en-US" altLang="ja-JP" sz="10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eiryo UI"/>
              <a:ea typeface="Meiryo UI"/>
              <a:cs typeface="+mn-cs"/>
            </a:endParaRPr>
          </a:p>
        </p:txBody>
      </p:sp>
      <p:sp>
        <p:nvSpPr>
          <p:cNvPr id="3" name="スライド番号プレースホルダー 3"/>
          <p:cNvSpPr txBox="1"/>
          <p:nvPr userDrawn="1"/>
        </p:nvSpPr>
        <p:spPr>
          <a:xfrm>
            <a:off x="9221665" y="6489062"/>
            <a:ext cx="2844800" cy="254000"/>
          </a:xfrm>
          <a:prstGeom prst="rect">
            <a:avLst/>
          </a:prstGeom>
        </p:spPr>
        <p:txBody>
          <a:bodyPr/>
          <a:lstStyle>
            <a:defPPr>
              <a:defRPr lang="ja-JP"/>
            </a:defPPr>
            <a:lvl1pPr marL="0" algn="l" defTabSz="4572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fld id="{774D1EB4-E0C2-4F33-9B8B-9758672B2D13}" type="slidenum">
              <a:rPr kumimoji="1" lang="ja-JP" altLang="en-US" sz="1500" kern="1200" smtClean="0">
                <a:solidFill>
                  <a:schemeClr val="bg1">
                    <a:lumMod val="6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+mn-cs"/>
              </a:rPr>
            </a:fld>
            <a:endParaRPr kumimoji="1" lang="ja-JP" altLang="en-US" sz="1500" kern="1200" dirty="0">
              <a:solidFill>
                <a:schemeClr val="bg1">
                  <a:lumMod val="65000"/>
                </a:schemeClr>
              </a:solidFill>
              <a:latin typeface="Meiryo UI" panose="020B0604030504040204" pitchFamily="50" charset="-128"/>
              <a:ea typeface="Meiryo UI" panose="020B0604030504040204" pitchFamily="50" charset="-128"/>
              <a:cs typeface="+mn-cs"/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テキスト プレースホルダー 7"/>
          <p:cNvSpPr>
            <a:spLocks noGrp="1"/>
          </p:cNvSpPr>
          <p:nvPr>
            <p:ph type="body" sz="quarter" idx="11" hasCustomPrompt="1"/>
          </p:nvPr>
        </p:nvSpPr>
        <p:spPr>
          <a:xfrm>
            <a:off x="228006" y="164164"/>
            <a:ext cx="10084393" cy="533929"/>
          </a:xfrm>
          <a:prstGeom prst="rect">
            <a:avLst/>
          </a:prstGeom>
        </p:spPr>
        <p:txBody>
          <a:bodyPr vert="horz"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lvl="0"/>
            <a:r>
              <a:rPr kumimoji="1" lang="ja-JP" altLang="en-US" dirty="0"/>
              <a:t>标题标题标题</a:t>
            </a:r>
            <a:endParaRPr kumimoji="1" lang="ja-JP" altLang="en-US" dirty="0"/>
          </a:p>
        </p:txBody>
      </p:sp>
      <p:cxnSp>
        <p:nvCxnSpPr>
          <p:cNvPr id="9" name="直線コネクタ 8"/>
          <p:cNvCxnSpPr/>
          <p:nvPr/>
        </p:nvCxnSpPr>
        <p:spPr>
          <a:xfrm>
            <a:off x="0" y="804699"/>
            <a:ext cx="12192000" cy="0"/>
          </a:xfrm>
          <a:prstGeom prst="line">
            <a:avLst/>
          </a:prstGeom>
          <a:ln w="15875">
            <a:solidFill>
              <a:srgbClr val="BFBFBF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テキスト ボックス 8"/>
          <p:cNvSpPr txBox="1"/>
          <p:nvPr userDrawn="1"/>
        </p:nvSpPr>
        <p:spPr>
          <a:xfrm>
            <a:off x="131331" y="6544134"/>
            <a:ext cx="27432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1" lang="en-US" altLang="ja-JP" sz="10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eiryo UI"/>
                <a:ea typeface="Meiryo UI"/>
                <a:cs typeface="+mn-cs"/>
              </a:rPr>
              <a:t>Confidential B</a:t>
            </a:r>
            <a:endParaRPr kumimoji="1" lang="ja-JP" altLang="en-US" sz="10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eiryo UI"/>
              <a:ea typeface="Meiryo UI"/>
              <a:cs typeface="+mn-cs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白地_ベー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テキスト プレースホルダー 7"/>
          <p:cNvSpPr>
            <a:spLocks noGrp="1"/>
          </p:cNvSpPr>
          <p:nvPr>
            <p:ph type="body" sz="quarter" idx="11" hasCustomPrompt="1"/>
          </p:nvPr>
        </p:nvSpPr>
        <p:spPr>
          <a:xfrm>
            <a:off x="228011" y="164167"/>
            <a:ext cx="10084393" cy="533929"/>
          </a:xfrm>
          <a:prstGeom prst="rect">
            <a:avLst/>
          </a:prstGeom>
        </p:spPr>
        <p:txBody>
          <a:bodyPr vert="horz" anchor="ctr"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2400">
                <a:solidFill>
                  <a:schemeClr val="tx1"/>
                </a:solidFill>
              </a:defRPr>
            </a:lvl1pPr>
          </a:lstStyle>
          <a:p>
            <a:pPr lvl="0"/>
            <a:r>
              <a:rPr kumimoji="1" lang="ja-JP" altLang="en-US"/>
              <a:t>タイトルタイトルタイトル</a:t>
            </a:r>
            <a:endParaRPr kumimoji="1" lang="ja-JP" altLang="en-US"/>
          </a:p>
        </p:txBody>
      </p:sp>
      <p:cxnSp>
        <p:nvCxnSpPr>
          <p:cNvPr id="9" name="直線コネクタ 8"/>
          <p:cNvCxnSpPr/>
          <p:nvPr userDrawn="1"/>
        </p:nvCxnSpPr>
        <p:spPr>
          <a:xfrm>
            <a:off x="0" y="804699"/>
            <a:ext cx="12192000" cy="0"/>
          </a:xfrm>
          <a:prstGeom prst="line">
            <a:avLst/>
          </a:prstGeom>
          <a:ln w="15875">
            <a:solidFill>
              <a:srgbClr val="BFBFBF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" name="テキスト ボックス 8"/>
          <p:cNvSpPr txBox="1"/>
          <p:nvPr userDrawn="1"/>
        </p:nvSpPr>
        <p:spPr>
          <a:xfrm>
            <a:off x="131331" y="6544134"/>
            <a:ext cx="27432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1" lang="en-US" altLang="ja-JP" sz="10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eiryo UI"/>
                <a:ea typeface="Meiryo UI"/>
                <a:cs typeface="+mn-cs"/>
              </a:rPr>
              <a:t>Confidential B</a:t>
            </a:r>
            <a:endParaRPr kumimoji="1" lang="ja-JP" altLang="en-US" sz="10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eiryo UI"/>
              <a:ea typeface="Meiryo UI"/>
              <a:cs typeface="+mn-cs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O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テキスト プレースホルダー 7"/>
          <p:cNvSpPr>
            <a:spLocks noGrp="1"/>
          </p:cNvSpPr>
          <p:nvPr>
            <p:ph type="body" sz="quarter" idx="11" hasCustomPrompt="1"/>
          </p:nvPr>
        </p:nvSpPr>
        <p:spPr>
          <a:xfrm>
            <a:off x="334963" y="164164"/>
            <a:ext cx="11522076" cy="533929"/>
          </a:xfrm>
          <a:prstGeom prst="rect">
            <a:avLst/>
          </a:prstGeom>
        </p:spPr>
        <p:txBody>
          <a:bodyPr vert="horz" lIns="0" rIns="0" anchor="ctr"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2400">
                <a:solidFill>
                  <a:schemeClr val="tx1"/>
                </a:solidFill>
              </a:defRPr>
            </a:lvl1pPr>
          </a:lstStyle>
          <a:p>
            <a:r>
              <a:rPr lang="en-US" altLang="ja-JP" dirty="0">
                <a:latin typeface="+mj-lt"/>
                <a:cs typeface="Arial" panose="020B0604020202020204" pitchFamily="34" charset="0"/>
              </a:rPr>
              <a:t>Title Click to edit title.</a:t>
            </a:r>
            <a:endParaRPr lang="ja-JP" altLang="en-US" dirty="0">
              <a:latin typeface="+mj-lt"/>
              <a:cs typeface="Arial" panose="020B0604020202020204" pitchFamily="34" charset="0"/>
            </a:endParaRPr>
          </a:p>
        </p:txBody>
      </p:sp>
      <p:cxnSp>
        <p:nvCxnSpPr>
          <p:cNvPr id="9" name="直線コネクタ 8"/>
          <p:cNvCxnSpPr/>
          <p:nvPr userDrawn="1"/>
        </p:nvCxnSpPr>
        <p:spPr>
          <a:xfrm>
            <a:off x="0" y="804699"/>
            <a:ext cx="12192000" cy="0"/>
          </a:xfrm>
          <a:prstGeom prst="line">
            <a:avLst/>
          </a:prstGeom>
          <a:ln w="15875">
            <a:solidFill>
              <a:srgbClr val="BFBFBF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テキスト プレースホルダー 7"/>
          <p:cNvSpPr>
            <a:spLocks noGrp="1"/>
          </p:cNvSpPr>
          <p:nvPr>
            <p:ph type="body" sz="quarter" idx="16" hasCustomPrompt="1"/>
          </p:nvPr>
        </p:nvSpPr>
        <p:spPr>
          <a:xfrm>
            <a:off x="978707" y="1738114"/>
            <a:ext cx="10234586" cy="3729828"/>
          </a:xfrm>
          <a:prstGeom prst="rect">
            <a:avLst/>
          </a:prstGeom>
        </p:spPr>
        <p:txBody>
          <a:bodyPr vert="horz" anchor="ctr"/>
          <a:lstStyle>
            <a:lvl1pPr marL="514350" indent="-514350" algn="l">
              <a:lnSpc>
                <a:spcPct val="100000"/>
              </a:lnSpc>
              <a:spcBef>
                <a:spcPts val="0"/>
              </a:spcBef>
              <a:spcAft>
                <a:spcPts val="2500"/>
              </a:spcAft>
              <a:buFont typeface="+mj-lt"/>
              <a:buAutoNum type="arabicPeriod"/>
              <a:defRPr sz="28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altLang="ja-JP" dirty="0">
                <a:latin typeface="Arial" panose="020B0604020202020204" pitchFamily="34" charset="0"/>
                <a:cs typeface="Arial" panose="020B0604020202020204" pitchFamily="34" charset="0"/>
              </a:rPr>
              <a:t>TOC Click to edit TOC.</a:t>
            </a:r>
            <a:endParaRPr lang="ja-JP" alt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テキスト ボックス 8"/>
          <p:cNvSpPr txBox="1"/>
          <p:nvPr userDrawn="1"/>
        </p:nvSpPr>
        <p:spPr>
          <a:xfrm>
            <a:off x="131331" y="6544134"/>
            <a:ext cx="27432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1" lang="en-US" altLang="ja-JP" sz="10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eiryo UI"/>
                <a:ea typeface="Meiryo UI"/>
                <a:cs typeface="+mn-cs"/>
              </a:rPr>
              <a:t>Confidential B</a:t>
            </a:r>
            <a:endParaRPr kumimoji="1" lang="ja-JP" altLang="en-US" sz="10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eiryo UI"/>
              <a:ea typeface="Meiryo UI"/>
              <a:cs typeface="+mn-cs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致谢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テキスト プレースホルダー 7"/>
          <p:cNvSpPr>
            <a:spLocks noGrp="1"/>
          </p:cNvSpPr>
          <p:nvPr>
            <p:ph type="body" sz="quarter" idx="41" hasCustomPrompt="1"/>
          </p:nvPr>
        </p:nvSpPr>
        <p:spPr>
          <a:xfrm>
            <a:off x="1341968" y="643441"/>
            <a:ext cx="9503832" cy="4876788"/>
          </a:xfrm>
          <a:prstGeom prst="rect">
            <a:avLst/>
          </a:prstGeom>
        </p:spPr>
        <p:txBody>
          <a:bodyPr vert="horz" anchor="ctr"/>
          <a:lstStyle>
            <a:lvl1pPr marL="0" marR="0" indent="0" algn="just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marL="0" marR="0" lvl="0" indent="0" algn="just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1" lang="ja-JP" altLang="en-US" dirty="0"/>
              <a:t>放入正文。</a:t>
            </a:r>
            <a:endParaRPr kumimoji="1" lang="ja-JP" alt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目次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テキスト プレースホルダー 7"/>
          <p:cNvSpPr>
            <a:spLocks noGrp="1"/>
          </p:cNvSpPr>
          <p:nvPr>
            <p:ph type="body" sz="quarter" idx="11" hasCustomPrompt="1"/>
          </p:nvPr>
        </p:nvSpPr>
        <p:spPr>
          <a:xfrm>
            <a:off x="334963" y="164164"/>
            <a:ext cx="11522076" cy="533929"/>
          </a:xfrm>
          <a:prstGeom prst="rect">
            <a:avLst/>
          </a:prstGeom>
        </p:spPr>
        <p:txBody>
          <a:bodyPr vert="horz" lIns="0" rIns="0" anchor="ctr"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2400">
                <a:solidFill>
                  <a:schemeClr val="tx1"/>
                </a:solidFill>
              </a:defRPr>
            </a:lvl1pPr>
          </a:lstStyle>
          <a:p>
            <a:r>
              <a:rPr kumimoji="1" lang="en-US" altLang="ja-JP" dirty="0"/>
              <a:t>Title</a:t>
            </a:r>
            <a:r>
              <a:rPr kumimoji="1" lang="ja-JP" altLang="en-US" dirty="0"/>
              <a:t> タイトルがここに入ります。</a:t>
            </a:r>
            <a:endParaRPr lang="ja-JP" altLang="en-US" dirty="0"/>
          </a:p>
        </p:txBody>
      </p:sp>
      <p:cxnSp>
        <p:nvCxnSpPr>
          <p:cNvPr id="9" name="直線コネクタ 8"/>
          <p:cNvCxnSpPr/>
          <p:nvPr userDrawn="1"/>
        </p:nvCxnSpPr>
        <p:spPr>
          <a:xfrm>
            <a:off x="0" y="804699"/>
            <a:ext cx="12192000" cy="0"/>
          </a:xfrm>
          <a:prstGeom prst="line">
            <a:avLst/>
          </a:prstGeom>
          <a:ln w="15875">
            <a:solidFill>
              <a:srgbClr val="BFBFBF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テキスト プレースホルダー 7"/>
          <p:cNvSpPr>
            <a:spLocks noGrp="1"/>
          </p:cNvSpPr>
          <p:nvPr>
            <p:ph type="body" sz="quarter" idx="16" hasCustomPrompt="1"/>
          </p:nvPr>
        </p:nvSpPr>
        <p:spPr>
          <a:xfrm>
            <a:off x="978707" y="1738114"/>
            <a:ext cx="10234586" cy="3729828"/>
          </a:xfrm>
          <a:prstGeom prst="rect">
            <a:avLst/>
          </a:prstGeom>
        </p:spPr>
        <p:txBody>
          <a:bodyPr vert="horz" anchor="ctr"/>
          <a:lstStyle>
            <a:lvl1pPr marL="514350" indent="-514350" algn="l">
              <a:lnSpc>
                <a:spcPct val="100000"/>
              </a:lnSpc>
              <a:spcBef>
                <a:spcPts val="0"/>
              </a:spcBef>
              <a:spcAft>
                <a:spcPts val="2500"/>
              </a:spcAft>
              <a:buFont typeface="+mj-lt"/>
              <a:buAutoNum type="arabicPeriod"/>
              <a:defRPr sz="28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kumimoji="1" lang="ja-JP" altLang="en-US" dirty="0"/>
              <a:t>目次がここに入ります。</a:t>
            </a:r>
            <a:endParaRPr kumimoji="1" lang="ja-JP" alt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目次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9" name="直線コネクタ 8"/>
          <p:cNvCxnSpPr/>
          <p:nvPr userDrawn="1"/>
        </p:nvCxnSpPr>
        <p:spPr>
          <a:xfrm>
            <a:off x="0" y="804699"/>
            <a:ext cx="12192000" cy="0"/>
          </a:xfrm>
          <a:prstGeom prst="line">
            <a:avLst/>
          </a:prstGeom>
          <a:ln w="15875">
            <a:solidFill>
              <a:srgbClr val="BFBFBF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テキスト プレースホルダー 7"/>
          <p:cNvSpPr>
            <a:spLocks noGrp="1"/>
          </p:cNvSpPr>
          <p:nvPr>
            <p:ph type="body" sz="quarter" idx="16" hasCustomPrompt="1"/>
          </p:nvPr>
        </p:nvSpPr>
        <p:spPr>
          <a:xfrm>
            <a:off x="978707" y="1738114"/>
            <a:ext cx="10234586" cy="3729828"/>
          </a:xfrm>
          <a:prstGeom prst="rect">
            <a:avLst/>
          </a:prstGeom>
        </p:spPr>
        <p:txBody>
          <a:bodyPr vert="horz" anchor="ctr"/>
          <a:lstStyle>
            <a:lvl1pPr marL="514350" indent="-514350" algn="l">
              <a:lnSpc>
                <a:spcPct val="100000"/>
              </a:lnSpc>
              <a:spcBef>
                <a:spcPts val="0"/>
              </a:spcBef>
              <a:spcAft>
                <a:spcPts val="2500"/>
              </a:spcAft>
              <a:buFont typeface="+mj-lt"/>
              <a:buAutoNum type="arabicPeriod"/>
              <a:defRPr sz="28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kumimoji="1" lang="ja-JP" altLang="en-US"/>
              <a:t>目次がここに入ります。</a:t>
            </a:r>
            <a:endParaRPr kumimoji="1" lang="ja-JP" altLang="en-US"/>
          </a:p>
        </p:txBody>
      </p:sp>
      <p:sp>
        <p:nvSpPr>
          <p:cNvPr id="2" name="タイトル 2"/>
          <p:cNvSpPr>
            <a:spLocks noGrp="1"/>
          </p:cNvSpPr>
          <p:nvPr>
            <p:ph type="title" hasCustomPrompt="1"/>
          </p:nvPr>
        </p:nvSpPr>
        <p:spPr>
          <a:xfrm>
            <a:off x="333437" y="164164"/>
            <a:ext cx="11523600" cy="532800"/>
          </a:xfrm>
          <a:prstGeom prst="rect">
            <a:avLst/>
          </a:prstGeom>
        </p:spPr>
        <p:txBody>
          <a:bodyPr lIns="0" rIns="0" anchor="ctr" anchorCtr="0"/>
          <a:lstStyle>
            <a:lvl1pPr>
              <a:lnSpc>
                <a:spcPct val="100000"/>
              </a:lnSpc>
              <a:defRPr sz="2400"/>
            </a:lvl1pPr>
          </a:lstStyle>
          <a:p>
            <a:r>
              <a:rPr kumimoji="1" lang="en-US" altLang="ja-JP" dirty="0"/>
              <a:t>Title</a:t>
            </a:r>
            <a:r>
              <a:rPr kumimoji="1" lang="ja-JP" altLang="en-US" dirty="0"/>
              <a:t> タイトルがここに入ります。</a:t>
            </a:r>
            <a:endParaRPr lang="ja-JP" alt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タイトル&amp;TOPメッセー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タイトル 6"/>
          <p:cNvSpPr>
            <a:spLocks noGrp="1"/>
          </p:cNvSpPr>
          <p:nvPr>
            <p:ph type="title" hasCustomPrompt="1"/>
          </p:nvPr>
        </p:nvSpPr>
        <p:spPr>
          <a:xfrm>
            <a:off x="216000" y="180000"/>
            <a:ext cx="11520000" cy="540000"/>
          </a:xfrm>
          <a:prstGeom prst="rect">
            <a:avLst/>
          </a:prstGeom>
        </p:spPr>
        <p:txBody>
          <a:bodyPr anchor="ctr"/>
          <a:lstStyle>
            <a:lvl1pPr algn="l">
              <a:defRPr sz="2400"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kumimoji="1" lang="en-US" altLang="ja-JP" dirty="0"/>
              <a:t>Title </a:t>
            </a:r>
            <a:r>
              <a:rPr kumimoji="1" lang="zh-CN" altLang="en-US" dirty="0"/>
              <a:t>标题</a:t>
            </a:r>
            <a:endParaRPr lang="ja-JP" altLang="en-US" dirty="0"/>
          </a:p>
        </p:txBody>
      </p:sp>
      <p:cxnSp>
        <p:nvCxnSpPr>
          <p:cNvPr id="8" name="直線コネクタ 8"/>
          <p:cNvCxnSpPr/>
          <p:nvPr userDrawn="1"/>
        </p:nvCxnSpPr>
        <p:spPr>
          <a:xfrm>
            <a:off x="0" y="804699"/>
            <a:ext cx="12192000" cy="0"/>
          </a:xfrm>
          <a:prstGeom prst="line">
            <a:avLst/>
          </a:prstGeom>
          <a:ln w="15875">
            <a:solidFill>
              <a:srgbClr val="BFBFBF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テキスト プレースホルダー 7"/>
          <p:cNvSpPr>
            <a:spLocks noGrp="1"/>
          </p:cNvSpPr>
          <p:nvPr>
            <p:ph type="body" sz="quarter" idx="31" hasCustomPrompt="1"/>
          </p:nvPr>
        </p:nvSpPr>
        <p:spPr>
          <a:xfrm>
            <a:off x="334963" y="821268"/>
            <a:ext cx="11522075" cy="792000"/>
          </a:xfrm>
          <a:prstGeom prst="rect">
            <a:avLst/>
          </a:prstGeom>
        </p:spPr>
        <p:txBody>
          <a:bodyPr vert="horz" lIns="72000" tIns="36000" rIns="72000" bIns="36000" anchor="t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400" b="1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lvl="0"/>
            <a:r>
              <a:rPr kumimoji="1" lang="en-US" altLang="ja-JP" dirty="0"/>
              <a:t>Key message </a:t>
            </a:r>
            <a:r>
              <a:rPr kumimoji="1" lang="zh-CN" altLang="en-US" dirty="0"/>
              <a:t>文本</a:t>
            </a:r>
            <a:endParaRPr kumimoji="1" lang="en-US" altLang="ja-JP" dirty="0"/>
          </a:p>
        </p:txBody>
      </p:sp>
    </p:spTree>
  </p:cSld>
  <p:clrMapOvr>
    <a:masterClrMapping/>
  </p:clrMapOvr>
  <p:hf hd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标题&amp;描述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テキスト プレースホルダー 7"/>
          <p:cNvSpPr>
            <a:spLocks noGrp="1"/>
          </p:cNvSpPr>
          <p:nvPr>
            <p:ph type="body" sz="quarter" idx="11" hasCustomPrompt="1"/>
          </p:nvPr>
        </p:nvSpPr>
        <p:spPr>
          <a:xfrm>
            <a:off x="228006" y="164164"/>
            <a:ext cx="10084393" cy="533929"/>
          </a:xfrm>
          <a:prstGeom prst="rect">
            <a:avLst/>
          </a:prstGeom>
        </p:spPr>
        <p:txBody>
          <a:bodyPr vert="horz"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lvl="0"/>
            <a:r>
              <a:rPr kumimoji="1" lang="ja-JP" altLang="en-US" dirty="0"/>
              <a:t>标题标题标题</a:t>
            </a:r>
            <a:endParaRPr kumimoji="1" lang="ja-JP" altLang="en-US" dirty="0"/>
          </a:p>
        </p:txBody>
      </p:sp>
      <p:cxnSp>
        <p:nvCxnSpPr>
          <p:cNvPr id="9" name="直線コネクタ 8"/>
          <p:cNvCxnSpPr/>
          <p:nvPr/>
        </p:nvCxnSpPr>
        <p:spPr>
          <a:xfrm>
            <a:off x="0" y="804699"/>
            <a:ext cx="12192000" cy="0"/>
          </a:xfrm>
          <a:prstGeom prst="line">
            <a:avLst/>
          </a:prstGeom>
          <a:ln w="15875">
            <a:solidFill>
              <a:srgbClr val="BFBFBF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テキスト プレースホルダー 7"/>
          <p:cNvSpPr>
            <a:spLocks noGrp="1"/>
          </p:cNvSpPr>
          <p:nvPr>
            <p:ph type="body" sz="quarter" idx="31" hasCustomPrompt="1"/>
          </p:nvPr>
        </p:nvSpPr>
        <p:spPr>
          <a:xfrm>
            <a:off x="647700" y="821268"/>
            <a:ext cx="10896600" cy="1126067"/>
          </a:xfrm>
          <a:prstGeom prst="rect">
            <a:avLst/>
          </a:prstGeom>
        </p:spPr>
        <p:txBody>
          <a:bodyPr vert="horz" tIns="0" anchor="ctr"/>
          <a:lstStyle>
            <a:lvl1pPr marL="0" indent="0" algn="ctr">
              <a:lnSpc>
                <a:spcPct val="120000"/>
              </a:lnSpc>
              <a:spcBef>
                <a:spcPts val="0"/>
              </a:spcBef>
              <a:buNone/>
              <a:defRPr sz="2400" b="1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lvl="0"/>
            <a:r>
              <a:rPr kumimoji="1" lang="ja-JP" altLang="en-US" dirty="0"/>
              <a:t>标题标题标题</a:t>
            </a:r>
            <a:endParaRPr kumimoji="1" lang="ja-JP" altLang="en-US" dirty="0"/>
          </a:p>
        </p:txBody>
      </p:sp>
      <p:sp>
        <p:nvSpPr>
          <p:cNvPr id="2" name="テキスト ボックス 8"/>
          <p:cNvSpPr txBox="1"/>
          <p:nvPr userDrawn="1"/>
        </p:nvSpPr>
        <p:spPr>
          <a:xfrm>
            <a:off x="131331" y="6544134"/>
            <a:ext cx="27432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1" lang="en-US" altLang="ja-JP" sz="10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eiryo UI"/>
                <a:ea typeface="Meiryo UI"/>
                <a:cs typeface="+mn-cs"/>
              </a:rPr>
              <a:t>Confidential B</a:t>
            </a:r>
            <a:endParaRPr kumimoji="1" lang="ja-JP" altLang="en-US" sz="10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eiryo UI"/>
              <a:ea typeface="Meiryo UI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>
  <p:cSld name="表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オブジェクト 1" hidden="1"/>
          <p:cNvGraphicFramePr>
            <a:graphicFrameLocks noChangeAspect="1"/>
          </p:cNvGraphicFramePr>
          <p:nvPr>
            <p:custDataLst>
              <p:tags r:id="rId2"/>
            </p:custDataLst>
          </p:nvPr>
        </p:nvGraphicFramePr>
        <p:xfrm>
          <a:off x="1958" y="1590"/>
          <a:ext cx="1953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0" name="think-cell スライド" r:id="rId3" imgW="12700" imgH="12700" progId="TCLayout.ActiveDocument.1">
                  <p:embed/>
                </p:oleObj>
              </mc:Choice>
              <mc:Fallback>
                <p:oleObj name="think-cell スライド" r:id="rId3" imgW="12700" imgH="12700" progId="TCLayout.ActiveDocument.1">
                  <p:embed/>
                  <p:pic>
                    <p:nvPicPr>
                      <p:cNvPr id="0" name="オブジェクト 1" hidden="1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958" y="1590"/>
                        <a:ext cx="1953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10" name="直線コネクタ 9"/>
          <p:cNvCxnSpPr/>
          <p:nvPr/>
        </p:nvCxnSpPr>
        <p:spPr>
          <a:xfrm>
            <a:off x="0" y="3886564"/>
            <a:ext cx="12192000" cy="0"/>
          </a:xfrm>
          <a:prstGeom prst="line">
            <a:avLst/>
          </a:prstGeom>
          <a:ln w="15875">
            <a:solidFill>
              <a:srgbClr val="BFBFBF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7" name="テキスト プレースホルダー 7"/>
          <p:cNvSpPr>
            <a:spLocks noGrp="1"/>
          </p:cNvSpPr>
          <p:nvPr>
            <p:ph type="body" sz="quarter" idx="13" hasCustomPrompt="1"/>
          </p:nvPr>
        </p:nvSpPr>
        <p:spPr>
          <a:xfrm>
            <a:off x="978707" y="4391300"/>
            <a:ext cx="10248093" cy="1785277"/>
          </a:xfrm>
          <a:prstGeom prst="rect">
            <a:avLst/>
          </a:prstGeom>
        </p:spPr>
        <p:txBody>
          <a:bodyPr vert="horz" anchor="t"/>
          <a:lstStyle>
            <a:lvl1pPr marL="0" indent="0" algn="l">
              <a:lnSpc>
                <a:spcPct val="90000"/>
              </a:lnSpc>
              <a:buFont typeface="Arial" panose="020B0604020202020204" pitchFamily="34" charset="0"/>
              <a:buNone/>
              <a:defRPr sz="2000" b="1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lvl="0"/>
            <a:r>
              <a:rPr kumimoji="1" lang="ja-JP" altLang="en-US" dirty="0"/>
              <a:t>会社名</a:t>
            </a:r>
            <a:br>
              <a:rPr kumimoji="1" lang="en-US" altLang="ja-JP" dirty="0"/>
            </a:br>
            <a:r>
              <a:rPr kumimoji="1" lang="ja-JP" altLang="en-US" dirty="0"/>
              <a:t>部門名</a:t>
            </a:r>
            <a:br>
              <a:rPr kumimoji="1" lang="en-US" altLang="ja-JP" dirty="0"/>
            </a:br>
            <a:r>
              <a:rPr kumimoji="1" lang="ja-JP" altLang="en-US" dirty="0"/>
              <a:t>担当者名</a:t>
            </a:r>
            <a:endParaRPr kumimoji="1" lang="ja-JP" altLang="en-US" dirty="0"/>
          </a:p>
        </p:txBody>
      </p:sp>
      <p:pic>
        <p:nvPicPr>
          <p:cNvPr id="14" name="図 13" descr="ロゴ&#10;&#10;自動的に生成された説明"/>
          <p:cNvPicPr>
            <a:picLocks noChangeAspect="1"/>
          </p:cNvPicPr>
          <p:nvPr/>
        </p:nvPicPr>
        <p:blipFill>
          <a:blip r:embed="rId5" cstate="screen"/>
          <a:stretch>
            <a:fillRect/>
          </a:stretch>
        </p:blipFill>
        <p:spPr>
          <a:xfrm>
            <a:off x="10430634" y="89401"/>
            <a:ext cx="1641514" cy="621964"/>
          </a:xfrm>
          <a:prstGeom prst="rect">
            <a:avLst/>
          </a:prstGeom>
        </p:spPr>
      </p:pic>
      <p:sp>
        <p:nvSpPr>
          <p:cNvPr id="11" name="TextBox 1"/>
          <p:cNvSpPr txBox="1"/>
          <p:nvPr/>
        </p:nvSpPr>
        <p:spPr>
          <a:xfrm>
            <a:off x="203557" y="6536189"/>
            <a:ext cx="1097558" cy="309957"/>
          </a:xfrm>
          <a:prstGeom prst="rect">
            <a:avLst/>
          </a:prstGeom>
          <a:noFill/>
        </p:spPr>
        <p:txBody>
          <a:bodyPr wrap="square" lIns="0" tIns="0" rIns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ts val="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1" lang="en-US" altLang="ja-JP" sz="1000" kern="1200">
              <a:solidFill>
                <a:schemeClr val="bg1">
                  <a:lumMod val="65000"/>
                </a:schemeClr>
              </a:solidFill>
              <a:latin typeface="Meiryo UI" panose="020B0604030504040204" pitchFamily="50" charset="-128"/>
              <a:ea typeface="Meiryo UI" panose="020B0604030504040204" pitchFamily="50" charset="-128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ts val="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1" lang="en-US" altLang="ja-JP" sz="1000" kern="1200">
              <a:solidFill>
                <a:schemeClr val="bg1">
                  <a:lumMod val="65000"/>
                </a:schemeClr>
              </a:solidFill>
              <a:latin typeface="Meiryo UI" panose="020B0604030504040204" pitchFamily="50" charset="-128"/>
              <a:ea typeface="Meiryo UI" panose="020B0604030504040204" pitchFamily="50" charset="-128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ts val="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1" lang="en-US" altLang="ja-JP" sz="1000" kern="1200">
                <a:solidFill>
                  <a:schemeClr val="bg1">
                    <a:lumMod val="6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+mn-cs"/>
              </a:rPr>
              <a:t>Confidential B</a:t>
            </a:r>
            <a:endParaRPr kumimoji="1" lang="ja-JP" altLang="en-US" sz="1000" kern="1200">
              <a:solidFill>
                <a:schemeClr val="bg1">
                  <a:lumMod val="65000"/>
                </a:schemeClr>
              </a:solidFill>
              <a:latin typeface="Meiryo UI" panose="020B0604030504040204" pitchFamily="50" charset="-128"/>
              <a:ea typeface="Meiryo UI" panose="020B0604030504040204" pitchFamily="50" charset="-128"/>
              <a:cs typeface="+mn-cs"/>
            </a:endParaRPr>
          </a:p>
          <a:p>
            <a:pPr marL="0" algn="l" defTabSz="914400" rtl="0" eaLnBrk="1" fontAlgn="auto" latinLnBrk="0" hangingPunct="1">
              <a:lnSpc>
                <a:spcPts val="500"/>
              </a:lnSpc>
              <a:spcBef>
                <a:spcPts val="0"/>
              </a:spcBef>
              <a:spcAft>
                <a:spcPts val="0"/>
              </a:spcAft>
              <a:defRPr/>
            </a:pPr>
            <a:endParaRPr kumimoji="1" lang="en-US" altLang="zh-CN" sz="1000" kern="1200">
              <a:solidFill>
                <a:schemeClr val="bg1">
                  <a:lumMod val="65000"/>
                </a:schemeClr>
              </a:solidFill>
              <a:latin typeface="Meiryo UI" panose="020B0604030504040204" pitchFamily="50" charset="-128"/>
              <a:ea typeface="Meiryo UI" panose="020B0604030504040204" pitchFamily="50" charset="-128"/>
              <a:cs typeface="+mn-cs"/>
              <a:sym typeface="Meiryo UI"/>
            </a:endParaRPr>
          </a:p>
        </p:txBody>
      </p:sp>
      <p:sp>
        <p:nvSpPr>
          <p:cNvPr id="12" name="スライド番号プレースホルダー 3"/>
          <p:cNvSpPr txBox="1"/>
          <p:nvPr/>
        </p:nvSpPr>
        <p:spPr>
          <a:xfrm>
            <a:off x="9221665" y="6489062"/>
            <a:ext cx="2844800" cy="254000"/>
          </a:xfrm>
          <a:prstGeom prst="rect">
            <a:avLst/>
          </a:prstGeom>
        </p:spPr>
        <p:txBody>
          <a:bodyPr/>
          <a:lstStyle>
            <a:defPPr>
              <a:defRPr lang="ja-JP"/>
            </a:defPPr>
            <a:lvl1pPr marL="0" algn="l" defTabSz="4572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fld id="{774D1EB4-E0C2-4F33-9B8B-9758672B2D13}" type="slidenum">
              <a:rPr kumimoji="1" lang="ja-JP" altLang="en-US" sz="1500" kern="1200" smtClean="0">
                <a:solidFill>
                  <a:schemeClr val="bg1">
                    <a:lumMod val="6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+mn-cs"/>
              </a:rPr>
            </a:fld>
            <a:endParaRPr kumimoji="1" lang="ja-JP" altLang="en-US" sz="1500" kern="1200">
              <a:solidFill>
                <a:schemeClr val="bg1">
                  <a:lumMod val="65000"/>
                </a:schemeClr>
              </a:solidFill>
              <a:latin typeface="Meiryo UI" panose="020B0604030504040204" pitchFamily="50" charset="-128"/>
              <a:ea typeface="Meiryo UI" panose="020B0604030504040204" pitchFamily="50" charset="-128"/>
              <a:cs typeface="+mn-cs"/>
            </a:endParaRPr>
          </a:p>
        </p:txBody>
      </p:sp>
      <p:sp>
        <p:nvSpPr>
          <p:cNvPr id="15" name="TextBox 1"/>
          <p:cNvSpPr txBox="1"/>
          <p:nvPr userDrawn="1"/>
        </p:nvSpPr>
        <p:spPr>
          <a:xfrm>
            <a:off x="9834828" y="6576939"/>
            <a:ext cx="1753685" cy="200055"/>
          </a:xfrm>
          <a:prstGeom prst="rect">
            <a:avLst/>
          </a:prstGeom>
          <a:noFill/>
        </p:spPr>
        <p:txBody>
          <a:bodyPr wrap="none" lIns="0" tIns="0" rIns="0">
            <a:spAutoFit/>
          </a:bodyPr>
          <a:lstStyle/>
          <a:p>
            <a:r>
              <a:rPr kumimoji="1" lang="en-US" altLang="ja-JP" sz="1000" kern="1200" dirty="0">
                <a:solidFill>
                  <a:schemeClr val="bg1">
                    <a:lumMod val="6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+mn-cs"/>
              </a:rPr>
              <a:t>©2024 OMRON Corporation</a:t>
            </a:r>
            <a:endParaRPr kumimoji="1" lang="ja-JP" altLang="en-US" sz="1000" kern="1200" dirty="0">
              <a:solidFill>
                <a:schemeClr val="bg1">
                  <a:lumMod val="65000"/>
                </a:schemeClr>
              </a:solidFill>
              <a:latin typeface="Meiryo UI" panose="020B0604030504040204" pitchFamily="50" charset="-128"/>
              <a:ea typeface="Meiryo UI" panose="020B0604030504040204" pitchFamily="50" charset="-128"/>
              <a:cs typeface="+mn-cs"/>
            </a:endParaRPr>
          </a:p>
        </p:txBody>
      </p:sp>
      <p:sp>
        <p:nvSpPr>
          <p:cNvPr id="3" name="タイトル 2"/>
          <p:cNvSpPr>
            <a:spLocks noGrp="1"/>
          </p:cNvSpPr>
          <p:nvPr>
            <p:ph type="title"/>
          </p:nvPr>
        </p:nvSpPr>
        <p:spPr>
          <a:xfrm>
            <a:off x="979200" y="2152800"/>
            <a:ext cx="10249200" cy="1231200"/>
          </a:xfrm>
          <a:prstGeom prst="rect">
            <a:avLst/>
          </a:prstGeom>
        </p:spPr>
        <p:txBody>
          <a:bodyPr/>
          <a:lstStyle>
            <a:lvl1pPr algn="l">
              <a:defRPr sz="3600" b="1"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r>
              <a:rPr kumimoji="1" lang="ja-JP" altLang="en-US" dirty="0"/>
              <a:t>マスター タイトルの書式設定</a:t>
            </a:r>
            <a:endParaRPr kumimoji="1" lang="ja-JP" altLang="en-US" dirty="0"/>
          </a:p>
        </p:txBody>
      </p:sp>
    </p:spTree>
  </p:cSld>
  <p:clrMapOvr>
    <a:masterClrMapping/>
  </p:clrMapOvr>
  <p:hf hd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タイトル&amp;TOPメッセー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コンテンツ プレースホルダー 2"/>
          <p:cNvSpPr>
            <a:spLocks noGrp="1"/>
          </p:cNvSpPr>
          <p:nvPr>
            <p:ph sz="quarter" idx="32"/>
          </p:nvPr>
        </p:nvSpPr>
        <p:spPr>
          <a:xfrm>
            <a:off x="648000" y="828000"/>
            <a:ext cx="10897200" cy="1126800"/>
          </a:xfrm>
          <a:prstGeom prst="rect">
            <a:avLst/>
          </a:prstGeom>
        </p:spPr>
        <p:txBody>
          <a:bodyPr anchor="t"/>
          <a:lstStyle>
            <a:lvl1pPr marL="0" indent="0" algn="ctr">
              <a:buNone/>
              <a:defRPr sz="2400" b="1"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  <a:lvl2pPr marL="457200" indent="0" algn="ctr">
              <a:buNone/>
              <a:defRPr sz="2000" b="1">
                <a:latin typeface="Meiryo UI" panose="020B0604030504040204" pitchFamily="50" charset="-128"/>
                <a:ea typeface="Meiryo UI" panose="020B0604030504040204" pitchFamily="50" charset="-128"/>
              </a:defRPr>
            </a:lvl2pPr>
            <a:lvl3pPr marL="914400" indent="0" algn="ctr">
              <a:buNone/>
              <a:defRPr sz="1800" b="1">
                <a:latin typeface="Meiryo UI" panose="020B0604030504040204" pitchFamily="50" charset="-128"/>
                <a:ea typeface="Meiryo UI" panose="020B0604030504040204" pitchFamily="50" charset="-128"/>
              </a:defRPr>
            </a:lvl3pPr>
            <a:lvl4pPr marL="1371600" indent="0" algn="ctr">
              <a:buNone/>
              <a:defRPr sz="1600" b="1">
                <a:latin typeface="Meiryo UI" panose="020B0604030504040204" pitchFamily="50" charset="-128"/>
                <a:ea typeface="Meiryo UI" panose="020B0604030504040204" pitchFamily="50" charset="-128"/>
              </a:defRPr>
            </a:lvl4pPr>
            <a:lvl5pPr marL="1828800" indent="0" algn="ctr">
              <a:buNone/>
              <a:defRPr sz="1600" b="1">
                <a:latin typeface="Meiryo UI" panose="020B0604030504040204" pitchFamily="50" charset="-128"/>
                <a:ea typeface="Meiryo UI" panose="020B0604030504040204" pitchFamily="50" charset="-128"/>
              </a:defRPr>
            </a:lvl5pPr>
          </a:lstStyle>
          <a:p>
            <a:pPr lvl="0"/>
            <a:r>
              <a:rPr kumimoji="1" lang="ja-JP" altLang="en-US"/>
              <a:t>マスター テキストの書式設定</a:t>
            </a:r>
            <a:endParaRPr kumimoji="1" lang="ja-JP" altLang="en-US"/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  <a:endParaRPr kumimoji="1" lang="ja-JP" altLang="en-US"/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  <a:endParaRPr kumimoji="1" lang="ja-JP" altLang="en-US"/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  <a:endParaRPr kumimoji="1" lang="ja-JP" altLang="en-US"/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  <a:endParaRPr kumimoji="1" lang="ja-JP" altLang="en-US" dirty="0"/>
          </a:p>
        </p:txBody>
      </p:sp>
      <p:sp>
        <p:nvSpPr>
          <p:cNvPr id="7" name="タイトル 6"/>
          <p:cNvSpPr>
            <a:spLocks noGrp="1"/>
          </p:cNvSpPr>
          <p:nvPr>
            <p:ph type="title"/>
          </p:nvPr>
        </p:nvSpPr>
        <p:spPr>
          <a:xfrm>
            <a:off x="216000" y="180000"/>
            <a:ext cx="11520000" cy="540000"/>
          </a:xfrm>
          <a:prstGeom prst="rect">
            <a:avLst/>
          </a:prstGeom>
        </p:spPr>
        <p:txBody>
          <a:bodyPr anchor="ctr"/>
          <a:lstStyle>
            <a:lvl1pPr algn="l">
              <a:defRPr sz="2400"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r>
              <a:rPr kumimoji="1" lang="ja-JP" altLang="en-US"/>
              <a:t>マスター タイトルの書式設定</a:t>
            </a:r>
            <a:endParaRPr kumimoji="1" lang="ja-JP" altLang="en-US"/>
          </a:p>
        </p:txBody>
      </p:sp>
    </p:spTree>
  </p:cSld>
  <p:clrMapOvr>
    <a:masterClrMapping/>
  </p:clrMapOvr>
  <p:hf hd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_タイトル&amp;TOPメッセー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コンテンツ プレースホルダー 2"/>
          <p:cNvSpPr>
            <a:spLocks noGrp="1"/>
          </p:cNvSpPr>
          <p:nvPr>
            <p:ph sz="quarter" idx="32"/>
          </p:nvPr>
        </p:nvSpPr>
        <p:spPr>
          <a:xfrm>
            <a:off x="648000" y="2865600"/>
            <a:ext cx="10897200" cy="1126800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3600" b="1"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  <a:lvl2pPr marL="457200" indent="0" algn="ctr">
              <a:buNone/>
              <a:defRPr sz="3200" b="1">
                <a:latin typeface="Meiryo UI" panose="020B0604030504040204" pitchFamily="50" charset="-128"/>
                <a:ea typeface="Meiryo UI" panose="020B0604030504040204" pitchFamily="50" charset="-128"/>
              </a:defRPr>
            </a:lvl2pPr>
            <a:lvl3pPr marL="914400" indent="0" algn="ctr">
              <a:buNone/>
              <a:defRPr sz="2800" b="1">
                <a:latin typeface="Meiryo UI" panose="020B0604030504040204" pitchFamily="50" charset="-128"/>
                <a:ea typeface="Meiryo UI" panose="020B0604030504040204" pitchFamily="50" charset="-128"/>
              </a:defRPr>
            </a:lvl3pPr>
            <a:lvl4pPr marL="1371600" indent="0" algn="ctr">
              <a:buNone/>
              <a:defRPr sz="2400" b="1">
                <a:latin typeface="Meiryo UI" panose="020B0604030504040204" pitchFamily="50" charset="-128"/>
                <a:ea typeface="Meiryo UI" panose="020B0604030504040204" pitchFamily="50" charset="-128"/>
              </a:defRPr>
            </a:lvl4pPr>
            <a:lvl5pPr marL="1828800" indent="0" algn="ctr">
              <a:buNone/>
              <a:defRPr sz="2400" b="1">
                <a:latin typeface="Meiryo UI" panose="020B0604030504040204" pitchFamily="50" charset="-128"/>
                <a:ea typeface="Meiryo UI" panose="020B0604030504040204" pitchFamily="50" charset="-128"/>
              </a:defRPr>
            </a:lvl5pPr>
          </a:lstStyle>
          <a:p>
            <a:pPr lvl="0"/>
            <a:r>
              <a:rPr kumimoji="1" lang="ja-JP" altLang="en-US" dirty="0"/>
              <a:t>マスター テキストの書式設定</a:t>
            </a:r>
            <a:endParaRPr kumimoji="1" lang="ja-JP" altLang="en-US" dirty="0"/>
          </a:p>
          <a:p>
            <a:pPr lvl="1"/>
            <a:r>
              <a:rPr kumimoji="1" lang="ja-JP" altLang="en-US" dirty="0"/>
              <a:t>第 </a:t>
            </a:r>
            <a:r>
              <a:rPr kumimoji="1" lang="en-US" altLang="ja-JP" dirty="0"/>
              <a:t>2 </a:t>
            </a:r>
            <a:r>
              <a:rPr kumimoji="1" lang="ja-JP" altLang="en-US" dirty="0"/>
              <a:t>レベル</a:t>
            </a:r>
            <a:endParaRPr kumimoji="1" lang="ja-JP" altLang="en-US" dirty="0"/>
          </a:p>
          <a:p>
            <a:pPr lvl="2"/>
            <a:r>
              <a:rPr kumimoji="1" lang="ja-JP" altLang="en-US" dirty="0"/>
              <a:t>第 </a:t>
            </a:r>
            <a:r>
              <a:rPr kumimoji="1" lang="en-US" altLang="ja-JP" dirty="0"/>
              <a:t>3 </a:t>
            </a:r>
            <a:r>
              <a:rPr kumimoji="1" lang="ja-JP" altLang="en-US" dirty="0"/>
              <a:t>レベル</a:t>
            </a:r>
            <a:endParaRPr kumimoji="1" lang="ja-JP" altLang="en-US" dirty="0"/>
          </a:p>
          <a:p>
            <a:pPr lvl="3"/>
            <a:r>
              <a:rPr kumimoji="1" lang="ja-JP" altLang="en-US" dirty="0"/>
              <a:t>第 </a:t>
            </a:r>
            <a:r>
              <a:rPr kumimoji="1" lang="en-US" altLang="ja-JP" dirty="0"/>
              <a:t>4 </a:t>
            </a:r>
            <a:r>
              <a:rPr kumimoji="1" lang="ja-JP" altLang="en-US" dirty="0"/>
              <a:t>レベル</a:t>
            </a:r>
            <a:endParaRPr kumimoji="1" lang="ja-JP" altLang="en-US" dirty="0"/>
          </a:p>
          <a:p>
            <a:pPr lvl="4"/>
            <a:r>
              <a:rPr kumimoji="1" lang="ja-JP" altLang="en-US" dirty="0"/>
              <a:t>第 </a:t>
            </a:r>
            <a:r>
              <a:rPr kumimoji="1" lang="en-US" altLang="ja-JP" dirty="0"/>
              <a:t>5 </a:t>
            </a:r>
            <a:r>
              <a:rPr kumimoji="1" lang="ja-JP" altLang="en-US" dirty="0"/>
              <a:t>レベル</a:t>
            </a:r>
            <a:endParaRPr kumimoji="1" lang="ja-JP" altLang="en-US" dirty="0"/>
          </a:p>
        </p:txBody>
      </p:sp>
      <p:sp>
        <p:nvSpPr>
          <p:cNvPr id="7" name="タイトル 6"/>
          <p:cNvSpPr>
            <a:spLocks noGrp="1"/>
          </p:cNvSpPr>
          <p:nvPr>
            <p:ph type="title"/>
          </p:nvPr>
        </p:nvSpPr>
        <p:spPr>
          <a:xfrm>
            <a:off x="216000" y="180000"/>
            <a:ext cx="11520000" cy="540000"/>
          </a:xfrm>
          <a:prstGeom prst="rect">
            <a:avLst/>
          </a:prstGeom>
        </p:spPr>
        <p:txBody>
          <a:bodyPr anchor="ctr"/>
          <a:lstStyle>
            <a:lvl1pPr algn="l">
              <a:defRPr sz="2400"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r>
              <a:rPr kumimoji="1" lang="ja-JP" altLang="en-US"/>
              <a:t>マスター タイトルの書式設定</a:t>
            </a:r>
            <a:endParaRPr kumimoji="1" lang="ja-JP" altLang="en-US"/>
          </a:p>
        </p:txBody>
      </p:sp>
    </p:spTree>
  </p:cSld>
  <p:clrMapOvr>
    <a:masterClrMapping/>
  </p:clrMapOvr>
  <p:hf hdr="0" dt="0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タイトル&amp;TOPメッセー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6"/>
          <p:cNvSpPr>
            <a:spLocks noGrp="1"/>
          </p:cNvSpPr>
          <p:nvPr>
            <p:ph type="title"/>
          </p:nvPr>
        </p:nvSpPr>
        <p:spPr>
          <a:xfrm>
            <a:off x="216000" y="180000"/>
            <a:ext cx="11520000" cy="540000"/>
          </a:xfrm>
          <a:prstGeom prst="rect">
            <a:avLst/>
          </a:prstGeom>
        </p:spPr>
        <p:txBody>
          <a:bodyPr anchor="ctr"/>
          <a:lstStyle>
            <a:lvl1pPr algn="l">
              <a:defRPr sz="2400"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r>
              <a:rPr kumimoji="1" lang="ja-JP" altLang="en-US"/>
              <a:t>マスター タイトルの書式設定</a:t>
            </a:r>
            <a:endParaRPr kumimoji="1" lang="ja-JP" altLang="en-US"/>
          </a:p>
        </p:txBody>
      </p:sp>
    </p:spTree>
  </p:cSld>
  <p:clrMapOvr>
    <a:masterClrMapping/>
  </p:clrMapOvr>
  <p:hf hdr="0" dt="0"/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0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9" Type="http://schemas.openxmlformats.org/officeDocument/2006/relationships/theme" Target="../theme/theme2.xml"/><Relationship Id="rId8" Type="http://schemas.openxmlformats.org/officeDocument/2006/relationships/vmlDrawing" Target="../drawings/vmlDrawing3.vml"/><Relationship Id="rId7" Type="http://schemas.openxmlformats.org/officeDocument/2006/relationships/image" Target="../media/image3.emf"/><Relationship Id="rId6" Type="http://schemas.openxmlformats.org/officeDocument/2006/relationships/oleObject" Target="../embeddings/oleObject3.bin"/><Relationship Id="rId5" Type="http://schemas.openxmlformats.org/officeDocument/2006/relationships/tags" Target="../tags/tag3.xml"/><Relationship Id="rId4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1.xml"/><Relationship Id="rId1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テキスト ボックス 8"/>
          <p:cNvSpPr txBox="1"/>
          <p:nvPr userDrawn="1"/>
        </p:nvSpPr>
        <p:spPr>
          <a:xfrm>
            <a:off x="131331" y="6544134"/>
            <a:ext cx="27432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1000" dirty="0">
                <a:solidFill>
                  <a:schemeClr val="bg1">
                    <a:lumMod val="65000"/>
                  </a:schemeClr>
                </a:solidFill>
                <a:latin typeface="+mj-ea"/>
                <a:ea typeface="+mj-ea"/>
              </a:rPr>
              <a:t>Confidential B</a:t>
            </a:r>
            <a:endParaRPr lang="ja-JP" altLang="en-US" sz="1000" dirty="0">
              <a:solidFill>
                <a:schemeClr val="bg1">
                  <a:lumMod val="6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5" name="テキスト ボックス 15"/>
          <p:cNvSpPr txBox="1"/>
          <p:nvPr userDrawn="1"/>
        </p:nvSpPr>
        <p:spPr>
          <a:xfrm>
            <a:off x="8585957" y="6560859"/>
            <a:ext cx="27432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ja-JP" sz="1000" dirty="0">
                <a:solidFill>
                  <a:schemeClr val="bg1">
                    <a:lumMod val="65000"/>
                  </a:schemeClr>
                </a:solidFill>
                <a:latin typeface="+mj-ea"/>
                <a:ea typeface="+mj-ea"/>
              </a:rPr>
              <a:t>©OMRON Corporation 2025</a:t>
            </a:r>
            <a:endParaRPr lang="en-US" altLang="ja-JP" sz="1000" dirty="0">
              <a:solidFill>
                <a:schemeClr val="bg1">
                  <a:lumMod val="6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4" name="スライド番号プレースホルダー 3"/>
          <p:cNvSpPr txBox="1"/>
          <p:nvPr userDrawn="1"/>
        </p:nvSpPr>
        <p:spPr>
          <a:xfrm>
            <a:off x="9221665" y="6489062"/>
            <a:ext cx="2844800" cy="254000"/>
          </a:xfrm>
          <a:prstGeom prst="rect">
            <a:avLst/>
          </a:prstGeom>
        </p:spPr>
        <p:txBody>
          <a:bodyPr/>
          <a:lstStyle>
            <a:defPPr>
              <a:defRPr lang="ja-JP"/>
            </a:defPPr>
            <a:lvl1pPr marL="0" algn="l" defTabSz="4572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fld id="{774D1EB4-E0C2-4F33-9B8B-9758672B2D13}" type="slidenum">
              <a:rPr kumimoji="1" lang="ja-JP" altLang="en-US" sz="1500" kern="1200" smtClean="0">
                <a:solidFill>
                  <a:schemeClr val="bg1">
                    <a:lumMod val="6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+mn-cs"/>
              </a:rPr>
            </a:fld>
            <a:endParaRPr kumimoji="1" lang="ja-JP" altLang="en-US" sz="1500" kern="1200" dirty="0">
              <a:solidFill>
                <a:schemeClr val="bg1">
                  <a:lumMod val="65000"/>
                </a:schemeClr>
              </a:solidFill>
              <a:latin typeface="Meiryo UI" panose="020B0604030504040204" pitchFamily="50" charset="-128"/>
              <a:ea typeface="Meiryo UI" panose="020B0604030504040204" pitchFamily="50" charset="-128"/>
              <a:cs typeface="+mn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オブジェクト 1" hidden="1"/>
          <p:cNvGraphicFramePr>
            <a:graphicFrameLocks noChangeAspect="1"/>
          </p:cNvGraphicFramePr>
          <p:nvPr>
            <p:custDataLst>
              <p:tags r:id="rId5"/>
            </p:custDataLst>
          </p:nvPr>
        </p:nvGraphicFramePr>
        <p:xfrm>
          <a:off x="1955" y="1589"/>
          <a:ext cx="1953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0" name="think-cell スライド" r:id="rId6" imgW="5715" imgH="5715" progId="TCLayout.ActiveDocument.1">
                  <p:embed/>
                </p:oleObj>
              </mc:Choice>
              <mc:Fallback>
                <p:oleObj name="think-cell スライド" r:id="rId6" imgW="5715" imgH="5715" progId="TCLayout.ActiveDocument.1">
                  <p:embed/>
                  <p:pic>
                    <p:nvPicPr>
                      <p:cNvPr id="0" name="オブジェクト 1" hidden="1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1955" y="1589"/>
                        <a:ext cx="1953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TextBox 1"/>
          <p:cNvSpPr txBox="1"/>
          <p:nvPr userDrawn="1"/>
        </p:nvSpPr>
        <p:spPr>
          <a:xfrm>
            <a:off x="203557" y="6536189"/>
            <a:ext cx="1097558" cy="309957"/>
          </a:xfrm>
          <a:prstGeom prst="rect">
            <a:avLst/>
          </a:prstGeom>
          <a:noFill/>
        </p:spPr>
        <p:txBody>
          <a:bodyPr wrap="square" lIns="0" tIns="0" rIns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ts val="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1" lang="en-US" altLang="ja-JP" sz="1000" kern="1200" dirty="0">
              <a:solidFill>
                <a:schemeClr val="bg1">
                  <a:lumMod val="65000"/>
                </a:schemeClr>
              </a:solidFill>
              <a:latin typeface="Meiryo UI" panose="020B0604030504040204" pitchFamily="50" charset="-128"/>
              <a:ea typeface="Meiryo UI" panose="020B0604030504040204" pitchFamily="50" charset="-128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ts val="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1" lang="en-US" altLang="ja-JP" sz="1000" kern="1200" dirty="0">
              <a:solidFill>
                <a:schemeClr val="bg1">
                  <a:lumMod val="65000"/>
                </a:schemeClr>
              </a:solidFill>
              <a:latin typeface="Meiryo UI" panose="020B0604030504040204" pitchFamily="50" charset="-128"/>
              <a:ea typeface="Meiryo UI" panose="020B0604030504040204" pitchFamily="50" charset="-128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ts val="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1" lang="en-US" altLang="ja-JP" sz="1000" kern="1200" dirty="0">
                <a:solidFill>
                  <a:schemeClr val="bg1">
                    <a:lumMod val="6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+mn-cs"/>
              </a:rPr>
              <a:t>Confidential B</a:t>
            </a:r>
            <a:endParaRPr kumimoji="1" lang="ja-JP" altLang="en-US" sz="1000" kern="1200" dirty="0">
              <a:solidFill>
                <a:schemeClr val="bg1">
                  <a:lumMod val="65000"/>
                </a:schemeClr>
              </a:solidFill>
              <a:latin typeface="Meiryo UI" panose="020B0604030504040204" pitchFamily="50" charset="-128"/>
              <a:ea typeface="Meiryo UI" panose="020B0604030504040204" pitchFamily="50" charset="-128"/>
              <a:cs typeface="+mn-cs"/>
            </a:endParaRPr>
          </a:p>
          <a:p>
            <a:pPr marL="0" algn="l" defTabSz="914400" rtl="0" eaLnBrk="1" fontAlgn="auto" latinLnBrk="0" hangingPunct="1">
              <a:lnSpc>
                <a:spcPts val="500"/>
              </a:lnSpc>
              <a:spcBef>
                <a:spcPts val="0"/>
              </a:spcBef>
              <a:spcAft>
                <a:spcPts val="0"/>
              </a:spcAft>
              <a:defRPr/>
            </a:pPr>
            <a:endParaRPr kumimoji="1" lang="en-US" altLang="zh-CN" sz="1000" kern="1200" dirty="0">
              <a:solidFill>
                <a:schemeClr val="bg1">
                  <a:lumMod val="65000"/>
                </a:schemeClr>
              </a:solidFill>
              <a:latin typeface="Meiryo UI" panose="020B0604030504040204" pitchFamily="50" charset="-128"/>
              <a:ea typeface="Meiryo UI" panose="020B0604030504040204" pitchFamily="50" charset="-128"/>
              <a:cs typeface="+mn-cs"/>
              <a:sym typeface="Meiryo UI"/>
            </a:endParaRPr>
          </a:p>
        </p:txBody>
      </p:sp>
      <p:sp>
        <p:nvSpPr>
          <p:cNvPr id="8" name="スライド番号プレースホルダー 3"/>
          <p:cNvSpPr txBox="1"/>
          <p:nvPr userDrawn="1"/>
        </p:nvSpPr>
        <p:spPr>
          <a:xfrm>
            <a:off x="9221665" y="6489062"/>
            <a:ext cx="2844800" cy="254000"/>
          </a:xfrm>
          <a:prstGeom prst="rect">
            <a:avLst/>
          </a:prstGeom>
        </p:spPr>
        <p:txBody>
          <a:bodyPr/>
          <a:lstStyle>
            <a:defPPr>
              <a:defRPr lang="ja-JP"/>
            </a:defPPr>
            <a:lvl1pPr marL="0" algn="l" defTabSz="4572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fld id="{774D1EB4-E0C2-4F33-9B8B-9758672B2D13}" type="slidenum">
              <a:rPr kumimoji="1" lang="ja-JP" altLang="en-US" sz="1500" kern="1200" smtClean="0">
                <a:solidFill>
                  <a:schemeClr val="bg1">
                    <a:lumMod val="6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+mn-cs"/>
              </a:rPr>
            </a:fld>
            <a:endParaRPr kumimoji="1" lang="ja-JP" altLang="en-US" sz="1500" kern="1200" dirty="0">
              <a:solidFill>
                <a:schemeClr val="bg1">
                  <a:lumMod val="65000"/>
                </a:schemeClr>
              </a:solidFill>
              <a:latin typeface="Meiryo UI" panose="020B0604030504040204" pitchFamily="50" charset="-128"/>
              <a:ea typeface="Meiryo UI" panose="020B0604030504040204" pitchFamily="50" charset="-128"/>
              <a:cs typeface="+mn-cs"/>
            </a:endParaRPr>
          </a:p>
        </p:txBody>
      </p:sp>
      <p:sp>
        <p:nvSpPr>
          <p:cNvPr id="9" name="TextBox 1"/>
          <p:cNvSpPr txBox="1"/>
          <p:nvPr userDrawn="1"/>
        </p:nvSpPr>
        <p:spPr>
          <a:xfrm>
            <a:off x="9834828" y="6576939"/>
            <a:ext cx="1753685" cy="200055"/>
          </a:xfrm>
          <a:prstGeom prst="rect">
            <a:avLst/>
          </a:prstGeom>
          <a:noFill/>
        </p:spPr>
        <p:txBody>
          <a:bodyPr wrap="none" lIns="0" tIns="0" rIns="0">
            <a:spAutoFit/>
          </a:bodyPr>
          <a:lstStyle/>
          <a:p>
            <a:r>
              <a:rPr kumimoji="1" lang="en-US" altLang="ja-JP" sz="1000" kern="1200" dirty="0">
                <a:solidFill>
                  <a:schemeClr val="bg1">
                    <a:lumMod val="6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+mn-cs"/>
              </a:rPr>
              <a:t>©2024 OMRON Corporation</a:t>
            </a:r>
            <a:endParaRPr kumimoji="1" lang="ja-JP" altLang="en-US" sz="1000" kern="1200" dirty="0">
              <a:solidFill>
                <a:schemeClr val="bg1">
                  <a:lumMod val="65000"/>
                </a:schemeClr>
              </a:solidFill>
              <a:latin typeface="Meiryo UI" panose="020B0604030504040204" pitchFamily="50" charset="-128"/>
              <a:ea typeface="Meiryo UI" panose="020B0604030504040204" pitchFamily="50" charset="-128"/>
              <a:cs typeface="+mn-cs"/>
            </a:endParaRPr>
          </a:p>
        </p:txBody>
      </p:sp>
      <p:cxnSp>
        <p:nvCxnSpPr>
          <p:cNvPr id="7" name="直線コネクタ 6"/>
          <p:cNvCxnSpPr/>
          <p:nvPr/>
        </p:nvCxnSpPr>
        <p:spPr>
          <a:xfrm>
            <a:off x="0" y="804699"/>
            <a:ext cx="12192000" cy="0"/>
          </a:xfrm>
          <a:prstGeom prst="line">
            <a:avLst/>
          </a:prstGeom>
          <a:ln w="15875">
            <a:solidFill>
              <a:srgbClr val="BFBFBF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9" r:id="rId1"/>
    <p:sldLayoutId id="2147483660" r:id="rId2"/>
    <p:sldLayoutId id="2147483661" r:id="rId3"/>
    <p:sldLayoutId id="2147483662" r:id="rId4"/>
  </p:sldLayoutIdLst>
  <p:hf hdr="0" dt="0"/>
  <p:txStyles>
    <p:titleStyle>
      <a:lvl1pPr algn="ctr" defTabSz="457200" rtl="0" eaLnBrk="1" latinLnBrk="0" hangingPunct="1"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 panose="020B0604020202020204"/>
        <a:buChar char="•"/>
        <a:defRPr kumimoji="1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 panose="020B0604020202020204"/>
        <a:buChar char="–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 panose="020B0604020202020204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 panose="020B0604020202020204"/>
        <a:buChar char="–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 panose="020B0604020202020204"/>
        <a:buChar char="»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 panose="020B0604020202020204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 panose="020B0604020202020204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 panose="020B0604020202020204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 panose="020B0604020202020204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6.xml"/><Relationship Id="rId1" Type="http://schemas.openxmlformats.org/officeDocument/2006/relationships/image" Target="../media/image4.jpe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6.xml"/><Relationship Id="rId1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8.xml"/><Relationship Id="rId8" Type="http://schemas.openxmlformats.org/officeDocument/2006/relationships/image" Target="../media/image13.png"/><Relationship Id="rId7" Type="http://schemas.openxmlformats.org/officeDocument/2006/relationships/image" Target="../media/image12.png"/><Relationship Id="rId6" Type="http://schemas.openxmlformats.org/officeDocument/2006/relationships/image" Target="../media/image11.png"/><Relationship Id="rId5" Type="http://schemas.openxmlformats.org/officeDocument/2006/relationships/image" Target="../media/image10.jpeg"/><Relationship Id="rId4" Type="http://schemas.openxmlformats.org/officeDocument/2006/relationships/image" Target="../media/image9.png"/><Relationship Id="rId3" Type="http://schemas.openxmlformats.org/officeDocument/2006/relationships/image" Target="../media/image8.png"/><Relationship Id="rId2" Type="http://schemas.microsoft.com/office/2007/relationships/hdphoto" Target="../media/image7.wdp"/><Relationship Id="rId1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9" Type="http://schemas.openxmlformats.org/officeDocument/2006/relationships/image" Target="../media/image22.GIF"/><Relationship Id="rId8" Type="http://schemas.openxmlformats.org/officeDocument/2006/relationships/image" Target="../media/image21.png"/><Relationship Id="rId7" Type="http://schemas.openxmlformats.org/officeDocument/2006/relationships/image" Target="../media/image20.png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17.png"/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0" Type="http://schemas.openxmlformats.org/officeDocument/2006/relationships/slideLayout" Target="../slideLayouts/slideLayout6.xml"/><Relationship Id="rId1" Type="http://schemas.openxmlformats.org/officeDocument/2006/relationships/image" Target="../media/image14.png"/></Relationships>
</file>

<file path=ppt/slides/_rels/slide6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6.xml"/><Relationship Id="rId8" Type="http://schemas.openxmlformats.org/officeDocument/2006/relationships/image" Target="../media/image30.jpeg"/><Relationship Id="rId7" Type="http://schemas.openxmlformats.org/officeDocument/2006/relationships/image" Target="../media/image29.jpeg"/><Relationship Id="rId6" Type="http://schemas.openxmlformats.org/officeDocument/2006/relationships/image" Target="../media/image28.png"/><Relationship Id="rId5" Type="http://schemas.openxmlformats.org/officeDocument/2006/relationships/image" Target="../media/image27.png"/><Relationship Id="rId4" Type="http://schemas.openxmlformats.org/officeDocument/2006/relationships/image" Target="../media/image26.png"/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0" Type="http://schemas.openxmlformats.org/officeDocument/2006/relationships/notesSlide" Target="../notesSlides/notesSlide1.xml"/><Relationship Id="rId1" Type="http://schemas.openxmlformats.org/officeDocument/2006/relationships/image" Target="../media/image23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6.xml"/><Relationship Id="rId1" Type="http://schemas.openxmlformats.org/officeDocument/2006/relationships/image" Target="../media/image31.jpeg"/></Relationships>
</file>

<file path=ppt/slides/_rels/slide8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6.xml"/><Relationship Id="rId4" Type="http://schemas.openxmlformats.org/officeDocument/2006/relationships/image" Target="../media/image34.jpeg"/><Relationship Id="rId3" Type="http://schemas.openxmlformats.org/officeDocument/2006/relationships/image" Target="../media/image33.jpeg"/><Relationship Id="rId2" Type="http://schemas.openxmlformats.org/officeDocument/2006/relationships/image" Target="../media/image32.png"/><Relationship Id="rId1" Type="http://schemas.openxmlformats.org/officeDocument/2006/relationships/chart" Target="../charts/chart1.xml"/></Relationships>
</file>

<file path=ppt/slides/_rels/slide9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8.xml"/><Relationship Id="rId5" Type="http://schemas.openxmlformats.org/officeDocument/2006/relationships/image" Target="../media/image22.GIF"/><Relationship Id="rId4" Type="http://schemas.openxmlformats.org/officeDocument/2006/relationships/image" Target="../media/image28.png"/><Relationship Id="rId3" Type="http://schemas.openxmlformats.org/officeDocument/2006/relationships/image" Target="../media/image36.jpeg"/><Relationship Id="rId2" Type="http://schemas.openxmlformats.org/officeDocument/2006/relationships/image" Target="../media/image35.jpeg"/><Relationship Id="rId1" Type="http://schemas.openxmlformats.org/officeDocument/2006/relationships/image" Target="../media/image5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9" Type="http://schemas.openxmlformats.org/officeDocument/2006/relationships/image" Target="../media/image45.jpeg"/><Relationship Id="rId8" Type="http://schemas.openxmlformats.org/officeDocument/2006/relationships/image" Target="../media/image44.jpeg"/><Relationship Id="rId7" Type="http://schemas.openxmlformats.org/officeDocument/2006/relationships/image" Target="../media/image43.jpeg"/><Relationship Id="rId6" Type="http://schemas.openxmlformats.org/officeDocument/2006/relationships/image" Target="../media/image42.jpeg"/><Relationship Id="rId5" Type="http://schemas.openxmlformats.org/officeDocument/2006/relationships/image" Target="../media/image41.jpeg"/><Relationship Id="rId4" Type="http://schemas.openxmlformats.org/officeDocument/2006/relationships/image" Target="../media/image40.jpeg"/><Relationship Id="rId3" Type="http://schemas.openxmlformats.org/officeDocument/2006/relationships/image" Target="../media/image39.jpeg"/><Relationship Id="rId2" Type="http://schemas.openxmlformats.org/officeDocument/2006/relationships/image" Target="../media/image38.jpeg"/><Relationship Id="rId19" Type="http://schemas.openxmlformats.org/officeDocument/2006/relationships/notesSlide" Target="../notesSlides/notesSlide2.xml"/><Relationship Id="rId18" Type="http://schemas.openxmlformats.org/officeDocument/2006/relationships/slideLayout" Target="../slideLayouts/slideLayout8.xml"/><Relationship Id="rId17" Type="http://schemas.openxmlformats.org/officeDocument/2006/relationships/image" Target="../media/image53.jpeg"/><Relationship Id="rId16" Type="http://schemas.openxmlformats.org/officeDocument/2006/relationships/image" Target="../media/image52.jpeg"/><Relationship Id="rId15" Type="http://schemas.openxmlformats.org/officeDocument/2006/relationships/image" Target="../media/image51.jpeg"/><Relationship Id="rId14" Type="http://schemas.openxmlformats.org/officeDocument/2006/relationships/image" Target="../media/image50.jpeg"/><Relationship Id="rId13" Type="http://schemas.openxmlformats.org/officeDocument/2006/relationships/image" Target="../media/image49.jpeg"/><Relationship Id="rId12" Type="http://schemas.openxmlformats.org/officeDocument/2006/relationships/image" Target="../media/image48.jpeg"/><Relationship Id="rId11" Type="http://schemas.openxmlformats.org/officeDocument/2006/relationships/image" Target="../media/image47.jpeg"/><Relationship Id="rId10" Type="http://schemas.openxmlformats.org/officeDocument/2006/relationships/image" Target="../media/image46.jpeg"/><Relationship Id="rId1" Type="http://schemas.openxmlformats.org/officeDocument/2006/relationships/image" Target="../media/image37.jpeg"/></Relationships>
</file>

<file path=ppt/slides/_rels/slide12.xml.rels><?xml version="1.0" encoding="UTF-8" standalone="yes"?>
<Relationships xmlns="http://schemas.openxmlformats.org/package/2006/relationships"><Relationship Id="rId9" Type="http://schemas.openxmlformats.org/officeDocument/2006/relationships/image" Target="../media/image62.png"/><Relationship Id="rId8" Type="http://schemas.openxmlformats.org/officeDocument/2006/relationships/image" Target="../media/image61.png"/><Relationship Id="rId7" Type="http://schemas.openxmlformats.org/officeDocument/2006/relationships/image" Target="../media/image60.jpeg"/><Relationship Id="rId6" Type="http://schemas.openxmlformats.org/officeDocument/2006/relationships/image" Target="../media/image59.png"/><Relationship Id="rId5" Type="http://schemas.openxmlformats.org/officeDocument/2006/relationships/image" Target="../media/image58.png"/><Relationship Id="rId4" Type="http://schemas.openxmlformats.org/officeDocument/2006/relationships/image" Target="../media/image57.jpeg"/><Relationship Id="rId3" Type="http://schemas.microsoft.com/office/2007/relationships/hdphoto" Target="../media/image56.wdp"/><Relationship Id="rId2" Type="http://schemas.openxmlformats.org/officeDocument/2006/relationships/image" Target="../media/image55.png"/><Relationship Id="rId13" Type="http://schemas.openxmlformats.org/officeDocument/2006/relationships/notesSlide" Target="../notesSlides/notesSlide3.xml"/><Relationship Id="rId12" Type="http://schemas.openxmlformats.org/officeDocument/2006/relationships/slideLayout" Target="../slideLayouts/slideLayout8.xml"/><Relationship Id="rId11" Type="http://schemas.openxmlformats.org/officeDocument/2006/relationships/image" Target="../media/image64.png"/><Relationship Id="rId10" Type="http://schemas.openxmlformats.org/officeDocument/2006/relationships/image" Target="../media/image63.jpeg"/><Relationship Id="rId1" Type="http://schemas.openxmlformats.org/officeDocument/2006/relationships/image" Target="../media/image54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4.xml"/><Relationship Id="rId7" Type="http://schemas.openxmlformats.org/officeDocument/2006/relationships/slideLayout" Target="../slideLayouts/slideLayout8.xml"/><Relationship Id="rId6" Type="http://schemas.openxmlformats.org/officeDocument/2006/relationships/image" Target="../media/image70.png"/><Relationship Id="rId5" Type="http://schemas.openxmlformats.org/officeDocument/2006/relationships/image" Target="../media/image69.png"/><Relationship Id="rId4" Type="http://schemas.openxmlformats.org/officeDocument/2006/relationships/image" Target="../media/image68.png"/><Relationship Id="rId3" Type="http://schemas.openxmlformats.org/officeDocument/2006/relationships/image" Target="../media/image67.png"/><Relationship Id="rId2" Type="http://schemas.openxmlformats.org/officeDocument/2006/relationships/image" Target="../media/image66.png"/><Relationship Id="rId1" Type="http://schemas.openxmlformats.org/officeDocument/2006/relationships/image" Target="../media/image65.pn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9" Type="http://schemas.openxmlformats.org/officeDocument/2006/relationships/image" Target="../media/image77.png"/><Relationship Id="rId8" Type="http://schemas.openxmlformats.org/officeDocument/2006/relationships/image" Target="../media/image76.jpeg"/><Relationship Id="rId7" Type="http://schemas.openxmlformats.org/officeDocument/2006/relationships/image" Target="../media/image75.jpeg"/><Relationship Id="rId6" Type="http://schemas.openxmlformats.org/officeDocument/2006/relationships/image" Target="../media/image74.jpeg"/><Relationship Id="rId5" Type="http://schemas.openxmlformats.org/officeDocument/2006/relationships/image" Target="../media/image73.jpeg"/><Relationship Id="rId4" Type="http://schemas.openxmlformats.org/officeDocument/2006/relationships/image" Target="../media/image72.png"/><Relationship Id="rId3" Type="http://schemas.openxmlformats.org/officeDocument/2006/relationships/oleObject" Target="../embeddings/oleObject5.bin"/><Relationship Id="rId2" Type="http://schemas.openxmlformats.org/officeDocument/2006/relationships/image" Target="../media/image71.png"/><Relationship Id="rId13" Type="http://schemas.openxmlformats.org/officeDocument/2006/relationships/vmlDrawing" Target="../drawings/vmlDrawing4.vml"/><Relationship Id="rId12" Type="http://schemas.openxmlformats.org/officeDocument/2006/relationships/slideLayout" Target="../slideLayouts/slideLayout2.xml"/><Relationship Id="rId11" Type="http://schemas.openxmlformats.org/officeDocument/2006/relationships/image" Target="../media/image79.png"/><Relationship Id="rId10" Type="http://schemas.openxmlformats.org/officeDocument/2006/relationships/image" Target="../media/image78.png"/><Relationship Id="rId1" Type="http://schemas.openxmlformats.org/officeDocument/2006/relationships/oleObject" Target="../embeddings/oleObject4.bin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.xml"/><Relationship Id="rId7" Type="http://schemas.openxmlformats.org/officeDocument/2006/relationships/image" Target="../media/image86.png"/><Relationship Id="rId6" Type="http://schemas.openxmlformats.org/officeDocument/2006/relationships/image" Target="../media/image85.png"/><Relationship Id="rId5" Type="http://schemas.openxmlformats.org/officeDocument/2006/relationships/image" Target="../media/image84.png"/><Relationship Id="rId4" Type="http://schemas.openxmlformats.org/officeDocument/2006/relationships/image" Target="../media/image83.png"/><Relationship Id="rId3" Type="http://schemas.openxmlformats.org/officeDocument/2006/relationships/image" Target="../media/image82.png"/><Relationship Id="rId2" Type="http://schemas.openxmlformats.org/officeDocument/2006/relationships/image" Target="../media/image81.png"/><Relationship Id="rId1" Type="http://schemas.openxmlformats.org/officeDocument/2006/relationships/image" Target="../media/image80.png"/></Relationships>
</file>

<file path=ppt/slides/_rels/slide17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2.xml"/><Relationship Id="rId4" Type="http://schemas.openxmlformats.org/officeDocument/2006/relationships/image" Target="../media/image90.png"/><Relationship Id="rId3" Type="http://schemas.openxmlformats.org/officeDocument/2006/relationships/image" Target="../media/image89.png"/><Relationship Id="rId2" Type="http://schemas.openxmlformats.org/officeDocument/2006/relationships/image" Target="../media/image88.png"/><Relationship Id="rId1" Type="http://schemas.openxmlformats.org/officeDocument/2006/relationships/image" Target="../media/image87.png"/></Relationships>
</file>

<file path=ppt/slides/_rels/slide18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2.xml"/><Relationship Id="rId5" Type="http://schemas.openxmlformats.org/officeDocument/2006/relationships/image" Target="../media/image95.png"/><Relationship Id="rId4" Type="http://schemas.openxmlformats.org/officeDocument/2006/relationships/image" Target="../media/image94.png"/><Relationship Id="rId3" Type="http://schemas.openxmlformats.org/officeDocument/2006/relationships/image" Target="../media/image93.png"/><Relationship Id="rId2" Type="http://schemas.openxmlformats.org/officeDocument/2006/relationships/image" Target="../media/image92.jpeg"/><Relationship Id="rId1" Type="http://schemas.openxmlformats.org/officeDocument/2006/relationships/image" Target="../media/image91.png"/></Relationships>
</file>

<file path=ppt/slides/_rels/slide19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2.xml"/><Relationship Id="rId5" Type="http://schemas.openxmlformats.org/officeDocument/2006/relationships/image" Target="../media/image100.png"/><Relationship Id="rId4" Type="http://schemas.openxmlformats.org/officeDocument/2006/relationships/image" Target="../media/image99.png"/><Relationship Id="rId3" Type="http://schemas.openxmlformats.org/officeDocument/2006/relationships/image" Target="../media/image98.png"/><Relationship Id="rId2" Type="http://schemas.openxmlformats.org/officeDocument/2006/relationships/image" Target="../media/image97.png"/><Relationship Id="rId1" Type="http://schemas.openxmlformats.org/officeDocument/2006/relationships/image" Target="../media/image96.png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.xml"/><Relationship Id="rId7" Type="http://schemas.openxmlformats.org/officeDocument/2006/relationships/image" Target="../media/image104.png"/><Relationship Id="rId6" Type="http://schemas.openxmlformats.org/officeDocument/2006/relationships/tags" Target="../tags/tag6.xml"/><Relationship Id="rId5" Type="http://schemas.openxmlformats.org/officeDocument/2006/relationships/image" Target="../media/image103.png"/><Relationship Id="rId4" Type="http://schemas.openxmlformats.org/officeDocument/2006/relationships/tags" Target="../tags/tag5.xml"/><Relationship Id="rId3" Type="http://schemas.openxmlformats.org/officeDocument/2006/relationships/image" Target="../media/image102.png"/><Relationship Id="rId2" Type="http://schemas.openxmlformats.org/officeDocument/2006/relationships/image" Target="../media/image101.png"/><Relationship Id="rId1" Type="http://schemas.openxmlformats.org/officeDocument/2006/relationships/tags" Target="../tags/tag4.xml"/></Relationships>
</file>

<file path=ppt/slides/_rels/slide22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5.xml"/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106.png"/><Relationship Id="rId1" Type="http://schemas.openxmlformats.org/officeDocument/2006/relationships/image" Target="../media/image105.png"/></Relationships>
</file>

<file path=ppt/slides/_rels/slide23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7.xml"/><Relationship Id="rId4" Type="http://schemas.openxmlformats.org/officeDocument/2006/relationships/image" Target="../media/image110.png"/><Relationship Id="rId3" Type="http://schemas.openxmlformats.org/officeDocument/2006/relationships/image" Target="../media/image109.jpeg"/><Relationship Id="rId2" Type="http://schemas.openxmlformats.org/officeDocument/2006/relationships/image" Target="../media/image108.jpeg"/><Relationship Id="rId1" Type="http://schemas.openxmlformats.org/officeDocument/2006/relationships/image" Target="../media/image107.png"/></Relationships>
</file>

<file path=ppt/slides/_rels/slide24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6.xml"/><Relationship Id="rId5" Type="http://schemas.openxmlformats.org/officeDocument/2006/relationships/slideLayout" Target="../slideLayouts/slideLayout7.xml"/><Relationship Id="rId4" Type="http://schemas.openxmlformats.org/officeDocument/2006/relationships/image" Target="../media/image114.jpeg"/><Relationship Id="rId3" Type="http://schemas.openxmlformats.org/officeDocument/2006/relationships/image" Target="../media/image113.jpeg"/><Relationship Id="rId2" Type="http://schemas.openxmlformats.org/officeDocument/2006/relationships/image" Target="../media/image112.jpeg"/><Relationship Id="rId1" Type="http://schemas.openxmlformats.org/officeDocument/2006/relationships/image" Target="../media/image111.jpeg"/></Relationships>
</file>

<file path=ppt/slides/_rels/slide25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7.xml"/><Relationship Id="rId4" Type="http://schemas.openxmlformats.org/officeDocument/2006/relationships/slideLayout" Target="../slideLayouts/slideLayout7.xml"/><Relationship Id="rId3" Type="http://schemas.openxmlformats.org/officeDocument/2006/relationships/image" Target="../media/image116.png"/><Relationship Id="rId2" Type="http://schemas.openxmlformats.org/officeDocument/2006/relationships/image" Target="../media/image115.png"/><Relationship Id="rId1" Type="http://schemas.openxmlformats.org/officeDocument/2006/relationships/tags" Target="../tags/tag7.xml"/></Relationships>
</file>

<file path=ppt/slides/_rels/slide26.xml.rels><?xml version="1.0" encoding="UTF-8" standalone="yes"?>
<Relationships xmlns="http://schemas.openxmlformats.org/package/2006/relationships"><Relationship Id="rId9" Type="http://schemas.openxmlformats.org/officeDocument/2006/relationships/image" Target="../media/image125.png"/><Relationship Id="rId8" Type="http://schemas.openxmlformats.org/officeDocument/2006/relationships/image" Target="../media/image124.jpeg"/><Relationship Id="rId7" Type="http://schemas.openxmlformats.org/officeDocument/2006/relationships/image" Target="../media/image123.jpeg"/><Relationship Id="rId6" Type="http://schemas.openxmlformats.org/officeDocument/2006/relationships/image" Target="../media/image122.png"/><Relationship Id="rId5" Type="http://schemas.openxmlformats.org/officeDocument/2006/relationships/image" Target="../media/image121.png"/><Relationship Id="rId4" Type="http://schemas.openxmlformats.org/officeDocument/2006/relationships/image" Target="../media/image120.png"/><Relationship Id="rId3" Type="http://schemas.openxmlformats.org/officeDocument/2006/relationships/image" Target="../media/image119.png"/><Relationship Id="rId2" Type="http://schemas.openxmlformats.org/officeDocument/2006/relationships/image" Target="../media/image118.jpeg"/><Relationship Id="rId10" Type="http://schemas.openxmlformats.org/officeDocument/2006/relationships/slideLayout" Target="../slideLayouts/slideLayout7.xml"/><Relationship Id="rId1" Type="http://schemas.openxmlformats.org/officeDocument/2006/relationships/image" Target="../media/image117.png"/></Relationships>
</file>

<file path=ppt/slides/_rels/slide27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128.png"/><Relationship Id="rId2" Type="http://schemas.openxmlformats.org/officeDocument/2006/relationships/image" Target="../media/image127.png"/><Relationship Id="rId1" Type="http://schemas.openxmlformats.org/officeDocument/2006/relationships/image" Target="../media/image126.png"/></Relationships>
</file>

<file path=ppt/slides/_rels/slide28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8.xml"/><Relationship Id="rId6" Type="http://schemas.openxmlformats.org/officeDocument/2006/relationships/slideLayout" Target="../slideLayouts/slideLayout9.xml"/><Relationship Id="rId5" Type="http://schemas.openxmlformats.org/officeDocument/2006/relationships/image" Target="../media/image133.jpeg"/><Relationship Id="rId4" Type="http://schemas.openxmlformats.org/officeDocument/2006/relationships/image" Target="../media/image132.png"/><Relationship Id="rId3" Type="http://schemas.openxmlformats.org/officeDocument/2006/relationships/image" Target="../media/image131.png"/><Relationship Id="rId2" Type="http://schemas.openxmlformats.org/officeDocument/2006/relationships/image" Target="../media/image130.png"/><Relationship Id="rId1" Type="http://schemas.openxmlformats.org/officeDocument/2006/relationships/image" Target="../media/image129.png"/></Relationships>
</file>

<file path=ppt/slides/_rels/slide29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9.xml"/><Relationship Id="rId5" Type="http://schemas.openxmlformats.org/officeDocument/2006/relationships/slideLayout" Target="../slideLayouts/slideLayout7.xml"/><Relationship Id="rId4" Type="http://schemas.openxmlformats.org/officeDocument/2006/relationships/image" Target="../media/image136.png"/><Relationship Id="rId3" Type="http://schemas.openxmlformats.org/officeDocument/2006/relationships/image" Target="../media/image135.png"/><Relationship Id="rId2" Type="http://schemas.openxmlformats.org/officeDocument/2006/relationships/image" Target="../media/image134.png"/><Relationship Id="rId1" Type="http://schemas.openxmlformats.org/officeDocument/2006/relationships/tags" Target="../tags/tag8.xml"/></Relationships>
</file>

<file path=ppt/slides/_rels/slide30.xml.rels><?xml version="1.0" encoding="UTF-8" standalone="yes"?>
<Relationships xmlns="http://schemas.openxmlformats.org/package/2006/relationships"><Relationship Id="rId9" Type="http://schemas.openxmlformats.org/officeDocument/2006/relationships/image" Target="../media/image145.png"/><Relationship Id="rId8" Type="http://schemas.openxmlformats.org/officeDocument/2006/relationships/image" Target="../media/image144.png"/><Relationship Id="rId7" Type="http://schemas.openxmlformats.org/officeDocument/2006/relationships/image" Target="../media/image143.png"/><Relationship Id="rId6" Type="http://schemas.openxmlformats.org/officeDocument/2006/relationships/image" Target="../media/image142.jpeg"/><Relationship Id="rId5" Type="http://schemas.openxmlformats.org/officeDocument/2006/relationships/image" Target="../media/image141.png"/><Relationship Id="rId4" Type="http://schemas.openxmlformats.org/officeDocument/2006/relationships/image" Target="../media/image140.png"/><Relationship Id="rId3" Type="http://schemas.openxmlformats.org/officeDocument/2006/relationships/image" Target="../media/image139.png"/><Relationship Id="rId2" Type="http://schemas.openxmlformats.org/officeDocument/2006/relationships/image" Target="../media/image138.png"/><Relationship Id="rId15" Type="http://schemas.openxmlformats.org/officeDocument/2006/relationships/slideLayout" Target="../slideLayouts/slideLayout2.xml"/><Relationship Id="rId14" Type="http://schemas.openxmlformats.org/officeDocument/2006/relationships/image" Target="../media/image150.png"/><Relationship Id="rId13" Type="http://schemas.openxmlformats.org/officeDocument/2006/relationships/image" Target="../media/image149.png"/><Relationship Id="rId12" Type="http://schemas.openxmlformats.org/officeDocument/2006/relationships/image" Target="../media/image148.png"/><Relationship Id="rId11" Type="http://schemas.openxmlformats.org/officeDocument/2006/relationships/image" Target="../media/image147.png"/><Relationship Id="rId10" Type="http://schemas.openxmlformats.org/officeDocument/2006/relationships/image" Target="../media/image146.png"/><Relationship Id="rId1" Type="http://schemas.openxmlformats.org/officeDocument/2006/relationships/image" Target="../media/image137.png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1" Type="http://schemas.openxmlformats.org/officeDocument/2006/relationships/image" Target="../media/image151.emf"/></Relationships>
</file>

<file path=ppt/slides/_rels/slide32.xml.rels><?xml version="1.0" encoding="UTF-8" standalone="yes"?>
<Relationships xmlns="http://schemas.openxmlformats.org/package/2006/relationships"><Relationship Id="rId9" Type="http://schemas.openxmlformats.org/officeDocument/2006/relationships/image" Target="../media/image156.jpeg"/><Relationship Id="rId8" Type="http://schemas.openxmlformats.org/officeDocument/2006/relationships/image" Target="../media/image155.png"/><Relationship Id="rId7" Type="http://schemas.openxmlformats.org/officeDocument/2006/relationships/image" Target="../media/image154.png"/><Relationship Id="rId6" Type="http://schemas.openxmlformats.org/officeDocument/2006/relationships/image" Target="../media/image153.png"/><Relationship Id="rId5" Type="http://schemas.microsoft.com/office/2007/relationships/media" Target="../media/media2.mp4"/><Relationship Id="rId4" Type="http://schemas.openxmlformats.org/officeDocument/2006/relationships/video" Target="../media/media2.mp4"/><Relationship Id="rId3" Type="http://schemas.openxmlformats.org/officeDocument/2006/relationships/image" Target="../media/image152.png"/><Relationship Id="rId2" Type="http://schemas.microsoft.com/office/2007/relationships/media" Target="../media/media1.mp4"/><Relationship Id="rId11" Type="http://schemas.openxmlformats.org/officeDocument/2006/relationships/slideLayout" Target="../slideLayouts/slideLayout4.xml"/><Relationship Id="rId10" Type="http://schemas.openxmlformats.org/officeDocument/2006/relationships/image" Target="../media/image157.jpeg"/><Relationship Id="rId1" Type="http://schemas.openxmlformats.org/officeDocument/2006/relationships/video" Target="../media/media1.mp4"/></Relationships>
</file>

<file path=ppt/slides/_rels/slide33.xml.rels><?xml version="1.0" encoding="UTF-8" standalone="yes"?>
<Relationships xmlns="http://schemas.openxmlformats.org/package/2006/relationships"><Relationship Id="rId9" Type="http://schemas.openxmlformats.org/officeDocument/2006/relationships/diagramColors" Target="../diagrams/colors2.xml"/><Relationship Id="rId8" Type="http://schemas.openxmlformats.org/officeDocument/2006/relationships/diagramQuickStyle" Target="../diagrams/quickStyle2.xml"/><Relationship Id="rId7" Type="http://schemas.openxmlformats.org/officeDocument/2006/relationships/diagramLayout" Target="../diagrams/layout2.xml"/><Relationship Id="rId6" Type="http://schemas.openxmlformats.org/officeDocument/2006/relationships/diagramData" Target="../diagrams/data2.xml"/><Relationship Id="rId5" Type="http://schemas.microsoft.com/office/2007/relationships/diagramDrawing" Target="../diagrams/drawing1.xml"/><Relationship Id="rId4" Type="http://schemas.openxmlformats.org/officeDocument/2006/relationships/diagramColors" Target="../diagrams/colors1.xml"/><Relationship Id="rId3" Type="http://schemas.openxmlformats.org/officeDocument/2006/relationships/diagramQuickStyle" Target="../diagrams/quickStyle1.xml"/><Relationship Id="rId2" Type="http://schemas.openxmlformats.org/officeDocument/2006/relationships/diagramLayout" Target="../diagrams/layout1.xml"/><Relationship Id="rId12" Type="http://schemas.openxmlformats.org/officeDocument/2006/relationships/notesSlide" Target="../notesSlides/notesSlide10.xml"/><Relationship Id="rId11" Type="http://schemas.openxmlformats.org/officeDocument/2006/relationships/slideLayout" Target="../slideLayouts/slideLayout4.xml"/><Relationship Id="rId10" Type="http://schemas.microsoft.com/office/2007/relationships/diagramDrawing" Target="../diagrams/drawing2.xml"/><Relationship Id="rId1" Type="http://schemas.openxmlformats.org/officeDocument/2006/relationships/diagramData" Target="../diagrams/data1.xml"/></Relationships>
</file>

<file path=ppt/slides/_rels/slide3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.xml"/><Relationship Id="rId7" Type="http://schemas.openxmlformats.org/officeDocument/2006/relationships/image" Target="../media/image164.jpeg"/><Relationship Id="rId6" Type="http://schemas.openxmlformats.org/officeDocument/2006/relationships/image" Target="../media/image163.png"/><Relationship Id="rId5" Type="http://schemas.openxmlformats.org/officeDocument/2006/relationships/image" Target="../media/image162.jpeg"/><Relationship Id="rId4" Type="http://schemas.microsoft.com/office/2007/relationships/hdphoto" Target="../media/image161.wdp"/><Relationship Id="rId3" Type="http://schemas.openxmlformats.org/officeDocument/2006/relationships/image" Target="../media/image160.png"/><Relationship Id="rId2" Type="http://schemas.openxmlformats.org/officeDocument/2006/relationships/image" Target="../media/image159.png"/><Relationship Id="rId1" Type="http://schemas.openxmlformats.org/officeDocument/2006/relationships/image" Target="../media/image158.png"/></Relationships>
</file>

<file path=ppt/slides/_rels/slide35.xml.rels><?xml version="1.0" encoding="UTF-8" standalone="yes"?>
<Relationships xmlns="http://schemas.openxmlformats.org/package/2006/relationships"><Relationship Id="rId9" Type="http://schemas.openxmlformats.org/officeDocument/2006/relationships/diagramColors" Target="../diagrams/colors4.xml"/><Relationship Id="rId8" Type="http://schemas.openxmlformats.org/officeDocument/2006/relationships/diagramQuickStyle" Target="../diagrams/quickStyle4.xml"/><Relationship Id="rId7" Type="http://schemas.openxmlformats.org/officeDocument/2006/relationships/diagramLayout" Target="../diagrams/layout4.xml"/><Relationship Id="rId6" Type="http://schemas.openxmlformats.org/officeDocument/2006/relationships/diagramData" Target="../diagrams/data4.xml"/><Relationship Id="rId5" Type="http://schemas.microsoft.com/office/2007/relationships/diagramDrawing" Target="../diagrams/drawing3.xml"/><Relationship Id="rId4" Type="http://schemas.openxmlformats.org/officeDocument/2006/relationships/diagramColors" Target="../diagrams/colors3.xml"/><Relationship Id="rId3" Type="http://schemas.openxmlformats.org/officeDocument/2006/relationships/diagramQuickStyle" Target="../diagrams/quickStyle3.xml"/><Relationship Id="rId2" Type="http://schemas.openxmlformats.org/officeDocument/2006/relationships/diagramLayout" Target="../diagrams/layout3.xml"/><Relationship Id="rId12" Type="http://schemas.openxmlformats.org/officeDocument/2006/relationships/notesSlide" Target="../notesSlides/notesSlide11.xml"/><Relationship Id="rId11" Type="http://schemas.openxmlformats.org/officeDocument/2006/relationships/slideLayout" Target="../slideLayouts/slideLayout4.xml"/><Relationship Id="rId10" Type="http://schemas.microsoft.com/office/2007/relationships/diagramDrawing" Target="../diagrams/drawing4.xml"/><Relationship Id="rId1" Type="http://schemas.openxmlformats.org/officeDocument/2006/relationships/diagramData" Target="../diagrams/data3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65.png"/></Relationships>
</file>

<file path=ppt/slides/_rels/slide3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.xml"/><Relationship Id="rId7" Type="http://schemas.openxmlformats.org/officeDocument/2006/relationships/image" Target="../media/image172.png"/><Relationship Id="rId6" Type="http://schemas.openxmlformats.org/officeDocument/2006/relationships/image" Target="../media/image171.png"/><Relationship Id="rId5" Type="http://schemas.openxmlformats.org/officeDocument/2006/relationships/image" Target="../media/image170.png"/><Relationship Id="rId4" Type="http://schemas.openxmlformats.org/officeDocument/2006/relationships/image" Target="../media/image169.png"/><Relationship Id="rId3" Type="http://schemas.openxmlformats.org/officeDocument/2006/relationships/image" Target="../media/image168.png"/><Relationship Id="rId2" Type="http://schemas.openxmlformats.org/officeDocument/2006/relationships/image" Target="../media/image167.png"/><Relationship Id="rId1" Type="http://schemas.openxmlformats.org/officeDocument/2006/relationships/image" Target="../media/image166.png"/></Relationships>
</file>

<file path=ppt/slides/_rels/slide3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.xml"/><Relationship Id="rId7" Type="http://schemas.openxmlformats.org/officeDocument/2006/relationships/image" Target="../media/image179.png"/><Relationship Id="rId6" Type="http://schemas.openxmlformats.org/officeDocument/2006/relationships/image" Target="../media/image178.png"/><Relationship Id="rId5" Type="http://schemas.openxmlformats.org/officeDocument/2006/relationships/image" Target="../media/image177.png"/><Relationship Id="rId4" Type="http://schemas.openxmlformats.org/officeDocument/2006/relationships/image" Target="../media/image176.png"/><Relationship Id="rId3" Type="http://schemas.openxmlformats.org/officeDocument/2006/relationships/image" Target="../media/image175.png"/><Relationship Id="rId2" Type="http://schemas.openxmlformats.org/officeDocument/2006/relationships/image" Target="../media/image174.png"/><Relationship Id="rId1" Type="http://schemas.openxmlformats.org/officeDocument/2006/relationships/image" Target="../media/image173.png"/></Relationships>
</file>

<file path=ppt/slides/_rels/slide39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12.xml"/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182.png"/><Relationship Id="rId2" Type="http://schemas.openxmlformats.org/officeDocument/2006/relationships/image" Target="../media/image181.png"/><Relationship Id="rId1" Type="http://schemas.openxmlformats.org/officeDocument/2006/relationships/image" Target="../media/image180.png"/></Relationships>
</file>

<file path=ppt/slides/_rels/slide40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13.xml"/><Relationship Id="rId6" Type="http://schemas.openxmlformats.org/officeDocument/2006/relationships/slideLayout" Target="../slideLayouts/slideLayout2.xml"/><Relationship Id="rId5" Type="http://schemas.openxmlformats.org/officeDocument/2006/relationships/image" Target="../media/image187.png"/><Relationship Id="rId4" Type="http://schemas.openxmlformats.org/officeDocument/2006/relationships/image" Target="../media/image186.png"/><Relationship Id="rId3" Type="http://schemas.openxmlformats.org/officeDocument/2006/relationships/image" Target="../media/image185.png"/><Relationship Id="rId2" Type="http://schemas.openxmlformats.org/officeDocument/2006/relationships/image" Target="../media/image184.png"/><Relationship Id="rId1" Type="http://schemas.openxmlformats.org/officeDocument/2006/relationships/image" Target="../media/image183.png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占位符 2"/>
          <p:cNvSpPr>
            <a:spLocks noGrp="1"/>
          </p:cNvSpPr>
          <p:nvPr>
            <p:ph type="body" sz="quarter" idx="12"/>
          </p:nvPr>
        </p:nvSpPr>
        <p:spPr>
          <a:xfrm>
            <a:off x="971953" y="2147530"/>
            <a:ext cx="10248093" cy="1229359"/>
          </a:xfrm>
        </p:spPr>
        <p:txBody>
          <a:bodyPr/>
          <a:lstStyle/>
          <a:p>
            <a:r>
              <a:rPr lang="en-US" altLang="zh-CN" dirty="0"/>
              <a:t>FY25 COMPO</a:t>
            </a:r>
            <a:r>
              <a:rPr lang="zh-CN" altLang="en-US" dirty="0"/>
              <a:t>重点商品说明</a:t>
            </a:r>
            <a:endParaRPr lang="zh-CN" altLang="en-US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zh-CN" altLang="en-US" sz="28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开关电源</a:t>
            </a:r>
            <a:r>
              <a:rPr lang="en-US" altLang="zh-CN" sz="28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S8VK-N 4</a:t>
            </a:r>
            <a:r>
              <a:rPr lang="zh-CN" altLang="en-US" sz="28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大特征</a:t>
            </a:r>
            <a:endParaRPr lang="zh-CN" altLang="en-US" sz="28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" name="文本占位符 2"/>
          <p:cNvSpPr>
            <a:spLocks noGrp="1"/>
          </p:cNvSpPr>
          <p:nvPr>
            <p:ph type="body" sz="quarter" idx="16"/>
          </p:nvPr>
        </p:nvSpPr>
        <p:spPr>
          <a:xfrm>
            <a:off x="514764" y="1607803"/>
            <a:ext cx="10234586" cy="3729828"/>
          </a:xfrm>
        </p:spPr>
        <p:txBody>
          <a:bodyPr/>
          <a:lstStyle/>
          <a:p>
            <a:pPr marL="457200" indent="-457200">
              <a:buFont typeface="Wingdings" panose="05000000000000000000" pitchFamily="2" charset="2"/>
              <a:buChar char="p"/>
            </a:pPr>
            <a:r>
              <a:rPr lang="zh-CN" altLang="en-US" dirty="0"/>
              <a:t>小型化</a:t>
            </a:r>
            <a:endParaRPr lang="en-US" altLang="zh-CN" dirty="0"/>
          </a:p>
          <a:p>
            <a:pPr marL="457200" indent="-457200">
              <a:buFont typeface="Wingdings" panose="05000000000000000000" pitchFamily="2" charset="2"/>
              <a:buChar char="p"/>
            </a:pPr>
            <a:r>
              <a:rPr lang="zh-CN" altLang="en-US" dirty="0"/>
              <a:t>便利性</a:t>
            </a:r>
            <a:endParaRPr lang="en-US" altLang="zh-CN" dirty="0"/>
          </a:p>
          <a:p>
            <a:pPr marL="457200" indent="-457200">
              <a:buFont typeface="Wingdings" panose="05000000000000000000" pitchFamily="2" charset="2"/>
              <a:buChar char="p"/>
            </a:pPr>
            <a:r>
              <a:rPr lang="zh-CN" altLang="en-US" dirty="0"/>
              <a:t>耐环境</a:t>
            </a:r>
            <a:endParaRPr lang="en-US" altLang="zh-CN" dirty="0"/>
          </a:p>
          <a:p>
            <a:pPr marL="457200" indent="-457200">
              <a:buFont typeface="Wingdings" panose="05000000000000000000" pitchFamily="2" charset="2"/>
              <a:buChar char="p"/>
            </a:pPr>
            <a:r>
              <a:rPr lang="zh-CN" altLang="en-US" dirty="0"/>
              <a:t>碳中和</a:t>
            </a:r>
            <a:endParaRPr lang="en-US" altLang="zh-CN" dirty="0"/>
          </a:p>
        </p:txBody>
      </p:sp>
      <p:pic>
        <p:nvPicPr>
          <p:cNvPr id="12" name="图片 11" descr="图片包含 文本&#10;&#10;描述已自动生成"/>
          <p:cNvPicPr>
            <a:picLocks noChangeAspect="1"/>
          </p:cNvPicPr>
          <p:nvPr/>
        </p:nvPicPr>
        <p:blipFill>
          <a:blip r:embed="rId1" cstate="screen"/>
          <a:stretch>
            <a:fillRect/>
          </a:stretch>
        </p:blipFill>
        <p:spPr>
          <a:xfrm>
            <a:off x="6397925" y="801036"/>
            <a:ext cx="4419600" cy="58928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椭圆 19"/>
          <p:cNvSpPr/>
          <p:nvPr/>
        </p:nvSpPr>
        <p:spPr>
          <a:xfrm>
            <a:off x="239377" y="4063171"/>
            <a:ext cx="7747101" cy="2550960"/>
          </a:xfrm>
          <a:prstGeom prst="ellipse">
            <a:avLst/>
          </a:prstGeom>
          <a:solidFill>
            <a:schemeClr val="accent5">
              <a:lumMod val="20000"/>
              <a:lumOff val="80000"/>
            </a:schemeClr>
          </a:solidFill>
          <a:ln w="19050">
            <a:noFill/>
            <a:headEnd type="none" w="med" len="med"/>
            <a:tailEnd type="none" w="med" len="med"/>
          </a:ln>
          <a:effectLst>
            <a:softEdge rad="63500"/>
          </a:effectLst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noAutofit/>
          </a:bodyPr>
          <a:lstStyle/>
          <a:p>
            <a:pPr algn="ctr"/>
            <a:endParaRPr kumimoji="1" lang="zh-CN" altLang="en-US" sz="1400" b="1" dirty="0">
              <a:solidFill>
                <a:srgbClr val="C00000"/>
              </a:solidFill>
              <a:highlight>
                <a:srgbClr val="FF0000"/>
              </a:highlight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2" name="文本占位符 1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zh-CN" altLang="en-US" sz="28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小型化</a:t>
            </a:r>
            <a:endParaRPr lang="zh-CN" altLang="en-US" sz="28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" name="文本占位符 2"/>
          <p:cNvSpPr>
            <a:spLocks noGrp="1"/>
          </p:cNvSpPr>
          <p:nvPr>
            <p:ph type="body" sz="quarter" idx="16"/>
          </p:nvPr>
        </p:nvSpPr>
        <p:spPr>
          <a:xfrm>
            <a:off x="577957" y="917903"/>
            <a:ext cx="11036085" cy="1015719"/>
          </a:xfrm>
        </p:spPr>
        <p:txBody>
          <a:bodyPr/>
          <a:lstStyle/>
          <a:p>
            <a:pPr marL="0" indent="0">
              <a:buNone/>
            </a:pPr>
            <a:r>
              <a:rPr lang="en-US" altLang="zh-CN" sz="2400" dirty="0"/>
              <a:t>S8VK-N</a:t>
            </a:r>
            <a:r>
              <a:rPr lang="zh-CN" altLang="en-US" sz="2400" dirty="0"/>
              <a:t>电源强化了在小型化设计，相对</a:t>
            </a:r>
            <a:r>
              <a:rPr lang="en-US" altLang="zh-CN" sz="2400" dirty="0"/>
              <a:t>S8VK-C</a:t>
            </a:r>
            <a:r>
              <a:rPr lang="zh-CN" altLang="en-US" sz="2400" dirty="0"/>
              <a:t>及主要竞合</a:t>
            </a:r>
            <a:r>
              <a:rPr lang="en-US" altLang="zh-CN" sz="2400" dirty="0"/>
              <a:t>M</a:t>
            </a:r>
            <a:r>
              <a:rPr lang="zh-CN" altLang="en-US" sz="2400" dirty="0"/>
              <a:t>社 </a:t>
            </a:r>
            <a:r>
              <a:rPr lang="en-US" altLang="zh-CN" sz="2400" dirty="0"/>
              <a:t>NDR</a:t>
            </a:r>
            <a:r>
              <a:rPr lang="zh-CN" altLang="en-US" sz="2400" dirty="0"/>
              <a:t>系列关键尺寸和体积大幅减少。</a:t>
            </a:r>
            <a:endParaRPr lang="zh-CN" altLang="en-US" sz="2400" dirty="0"/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 rotWithShape="1">
          <a:blip r:embed="rId1" cstate="screen"/>
          <a:srcRect r="31591"/>
          <a:stretch>
            <a:fillRect/>
          </a:stretch>
        </p:blipFill>
        <p:spPr>
          <a:xfrm>
            <a:off x="8172896" y="2048148"/>
            <a:ext cx="3357859" cy="4354686"/>
          </a:xfrm>
          <a:prstGeom prst="rect">
            <a:avLst/>
          </a:prstGeom>
        </p:spPr>
      </p:pic>
      <p:sp>
        <p:nvSpPr>
          <p:cNvPr id="5" name="立方体 4"/>
          <p:cNvSpPr/>
          <p:nvPr/>
        </p:nvSpPr>
        <p:spPr>
          <a:xfrm>
            <a:off x="4112928" y="2643624"/>
            <a:ext cx="1632197" cy="3412114"/>
          </a:xfrm>
          <a:prstGeom prst="cube">
            <a:avLst>
              <a:gd name="adj" fmla="val 39284"/>
            </a:avLst>
          </a:prstGeom>
          <a:solidFill>
            <a:schemeClr val="accent3">
              <a:alpha val="50000"/>
            </a:schemeClr>
          </a:solidFill>
          <a:ln w="19050">
            <a:solidFill>
              <a:schemeClr val="accent1"/>
            </a:solidFill>
            <a:prstDash val="sysDash"/>
            <a:headEnd type="none" w="med" len="med"/>
            <a:tailEnd type="non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noAutofit/>
          </a:bodyPr>
          <a:lstStyle/>
          <a:p>
            <a:pPr algn="ctr"/>
            <a:endParaRPr kumimoji="1" lang="zh-CN" altLang="en-US" sz="11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立方体 5"/>
          <p:cNvSpPr>
            <a:spLocks noChangeAspect="1"/>
          </p:cNvSpPr>
          <p:nvPr/>
        </p:nvSpPr>
        <p:spPr>
          <a:xfrm>
            <a:off x="2299412" y="2855700"/>
            <a:ext cx="1085310" cy="3193006"/>
          </a:xfrm>
          <a:prstGeom prst="cube">
            <a:avLst>
              <a:gd name="adj" fmla="val 40597"/>
            </a:avLst>
          </a:prstGeom>
          <a:solidFill>
            <a:schemeClr val="accent3">
              <a:alpha val="50000"/>
            </a:schemeClr>
          </a:solidFill>
          <a:ln w="19050">
            <a:solidFill>
              <a:schemeClr val="accent1"/>
            </a:solidFill>
            <a:prstDash val="sysDash"/>
            <a:headEnd type="none" w="med" len="med"/>
            <a:tailEnd type="non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noAutofit/>
          </a:bodyPr>
          <a:lstStyle/>
          <a:p>
            <a:pPr algn="ctr"/>
            <a:endParaRPr kumimoji="1" lang="zh-CN" altLang="en-US" sz="11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" name="立方体 6"/>
          <p:cNvSpPr/>
          <p:nvPr/>
        </p:nvSpPr>
        <p:spPr>
          <a:xfrm>
            <a:off x="2299412" y="2907710"/>
            <a:ext cx="787725" cy="3149032"/>
          </a:xfrm>
          <a:prstGeom prst="cube">
            <a:avLst>
              <a:gd name="adj" fmla="val 48850"/>
            </a:avLst>
          </a:prstGeom>
          <a:solidFill>
            <a:schemeClr val="accent1">
              <a:alpha val="50000"/>
            </a:schemeClr>
          </a:solidFill>
          <a:ln w="19050">
            <a:solidFill>
              <a:schemeClr val="accent1"/>
            </a:solidFill>
            <a:prstDash val="sysDash"/>
            <a:headEnd type="none" w="med" len="med"/>
            <a:tailEnd type="non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noAutofit/>
          </a:bodyPr>
          <a:lstStyle/>
          <a:p>
            <a:pPr algn="ctr"/>
            <a:endParaRPr lang="en-US" altLang="zh-CN" sz="11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/>
            <a:endParaRPr lang="en-US" altLang="zh-CN" sz="11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/>
            <a:endParaRPr kumimoji="1" lang="zh-CN" altLang="en-US" sz="11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" name="立方体 7"/>
          <p:cNvSpPr/>
          <p:nvPr/>
        </p:nvSpPr>
        <p:spPr>
          <a:xfrm>
            <a:off x="4112928" y="2892643"/>
            <a:ext cx="1050300" cy="3163095"/>
          </a:xfrm>
          <a:prstGeom prst="cube">
            <a:avLst>
              <a:gd name="adj" fmla="val 37292"/>
            </a:avLst>
          </a:prstGeom>
          <a:solidFill>
            <a:schemeClr val="accent1">
              <a:alpha val="50000"/>
            </a:schemeClr>
          </a:solidFill>
          <a:ln w="19050">
            <a:solidFill>
              <a:schemeClr val="accent1"/>
            </a:solidFill>
            <a:prstDash val="sysDash"/>
            <a:headEnd type="none" w="med" len="med"/>
            <a:tailEnd type="non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noAutofit/>
          </a:bodyPr>
          <a:lstStyle/>
          <a:p>
            <a:pPr algn="ctr"/>
            <a:endParaRPr kumimoji="1" lang="en-US" altLang="zh-CN" sz="11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3863397" y="3473135"/>
            <a:ext cx="1470421" cy="210218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txBody>
          <a:bodyPr wrap="square" lIns="0" tIns="0" rIns="0" bIns="0" rtlCol="0" anchor="t" anchorCtr="0">
            <a:noAutofit/>
          </a:bodyPr>
          <a:lstStyle/>
          <a:p>
            <a:pPr marL="0" marR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lang="en-US" altLang="zh-CN" sz="1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240W Type</a:t>
            </a:r>
            <a:endParaRPr kumimoji="1" lang="zh-CN" altLang="en-US" sz="14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1914301" y="3473135"/>
            <a:ext cx="1470421" cy="210218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txBody>
          <a:bodyPr wrap="square" lIns="0" tIns="0" rIns="0" bIns="0" rtlCol="0" anchor="t" anchorCtr="0">
            <a:noAutofit/>
          </a:bodyPr>
          <a:lstStyle/>
          <a:p>
            <a:pPr marL="0" marR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lang="en-US" altLang="zh-CN" sz="1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120W Type</a:t>
            </a:r>
            <a:endParaRPr kumimoji="1" lang="zh-CN" altLang="en-US" sz="14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7" name="文本框 16"/>
          <p:cNvSpPr txBox="1"/>
          <p:nvPr/>
        </p:nvSpPr>
        <p:spPr>
          <a:xfrm>
            <a:off x="2544788" y="2273440"/>
            <a:ext cx="2178294" cy="351557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 anchorCtr="0">
            <a:noAutofit/>
          </a:bodyPr>
          <a:lstStyle/>
          <a:p>
            <a:pPr marL="0" marR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lang="zh-CN" altLang="en-US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尺寸对比效果</a:t>
            </a:r>
            <a:endParaRPr kumimoji="1" lang="zh-CN" altLang="en-US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8" name="文本占位符 2"/>
          <p:cNvSpPr txBox="1"/>
          <p:nvPr/>
        </p:nvSpPr>
        <p:spPr>
          <a:xfrm>
            <a:off x="661245" y="3841821"/>
            <a:ext cx="2243071" cy="1506356"/>
          </a:xfrm>
          <a:prstGeom prst="rect">
            <a:avLst/>
          </a:prstGeom>
        </p:spPr>
        <p:txBody>
          <a:bodyPr/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 panose="020B0604020202020204"/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 panose="020B0604020202020204"/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 panose="020B0604020202020204"/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 panose="020B0604020202020204"/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 panose="020B0604020202020204"/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 panose="020B0604020202020204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 panose="020B0604020202020204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 panose="020B0604020202020204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 panose="020B0604020202020204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相比</a:t>
            </a:r>
            <a:r>
              <a: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S8VK-C</a:t>
            </a:r>
            <a:endParaRPr lang="en-US" altLang="zh-CN" sz="20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0" indent="0">
              <a:buNone/>
            </a:pP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体积减少</a:t>
            </a:r>
            <a:endParaRPr lang="en-US" altLang="zh-CN" sz="20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0" indent="0">
              <a:buNone/>
            </a:pPr>
            <a:r>
              <a:rPr lang="en-US" altLang="zh-CN" sz="36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27.5%</a:t>
            </a:r>
            <a:endParaRPr lang="zh-CN" altLang="en-US" sz="3600" b="1" dirty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9" name="文本占位符 2"/>
          <p:cNvSpPr txBox="1"/>
          <p:nvPr/>
        </p:nvSpPr>
        <p:spPr>
          <a:xfrm>
            <a:off x="5781668" y="3843361"/>
            <a:ext cx="2281462" cy="1015719"/>
          </a:xfrm>
          <a:prstGeom prst="rect">
            <a:avLst/>
          </a:prstGeom>
        </p:spPr>
        <p:txBody>
          <a:bodyPr/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 panose="020B0604020202020204"/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 panose="020B0604020202020204"/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 panose="020B0604020202020204"/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 panose="020B0604020202020204"/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 panose="020B0604020202020204"/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 panose="020B0604020202020204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 panose="020B0604020202020204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 panose="020B0604020202020204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 panose="020B0604020202020204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相比</a:t>
            </a:r>
            <a:r>
              <a: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S8VK-C</a:t>
            </a:r>
            <a:endParaRPr lang="en-US" altLang="zh-CN" sz="20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0" indent="0">
              <a:buNone/>
            </a:pP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体积减少</a:t>
            </a:r>
            <a:endParaRPr lang="en-US" altLang="zh-CN" sz="20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0" indent="0">
              <a:buNone/>
            </a:pPr>
            <a:r>
              <a:rPr lang="en-US" altLang="zh-CN" sz="36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47.9%</a:t>
            </a:r>
            <a:endParaRPr lang="zh-CN" altLang="en-US" sz="3600" b="1" dirty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 anchor="ctr"/>
          <a:lstStyle/>
          <a:p>
            <a:pPr>
              <a:spcBef>
                <a:spcPts val="0"/>
              </a:spcBef>
            </a:pPr>
            <a:r>
              <a:rPr lang="zh-CN" altLang="en-US" sz="2800" b="1" dirty="0">
                <a:cs typeface="+mn-cs"/>
              </a:rPr>
              <a:t>小型化</a:t>
            </a:r>
            <a:endParaRPr lang="zh-CN" altLang="en-US" sz="2800" b="1" dirty="0">
              <a:cs typeface="+mn-cs"/>
            </a:endParaRPr>
          </a:p>
        </p:txBody>
      </p:sp>
      <p:sp>
        <p:nvSpPr>
          <p:cNvPr id="13" name="TextBox 3"/>
          <p:cNvSpPr txBox="1"/>
          <p:nvPr/>
        </p:nvSpPr>
        <p:spPr>
          <a:xfrm>
            <a:off x="422161" y="922267"/>
            <a:ext cx="1090713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产品窄体设计后，通过配合</a:t>
            </a:r>
            <a:r>
              <a:rPr lang="en-US" altLang="zh-CN" sz="2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OMRON</a:t>
            </a:r>
            <a:r>
              <a:rPr lang="zh-CN" altLang="en-US" sz="2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其他薄型</a:t>
            </a:r>
            <a:r>
              <a:rPr lang="en-US" altLang="zh-CN" sz="2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Panel</a:t>
            </a:r>
            <a:r>
              <a:rPr lang="zh-CN" altLang="en-US" sz="2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商品，</a:t>
            </a:r>
            <a:endParaRPr lang="en-US" altLang="zh-CN" sz="24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2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缩减宽度（布局的</a:t>
            </a:r>
            <a:r>
              <a:rPr lang="zh-CN" altLang="en-US" sz="24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瓶颈</a:t>
            </a:r>
            <a:r>
              <a:rPr lang="zh-CN" altLang="en-US" sz="2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），释放了</a:t>
            </a:r>
            <a:r>
              <a:rPr lang="zh-CN" altLang="en-US" sz="2400" b="1" dirty="0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冗余空间</a:t>
            </a:r>
            <a:r>
              <a:rPr lang="zh-CN" altLang="en-US" sz="2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，便于整体系统布局。</a:t>
            </a:r>
            <a:endParaRPr lang="en-US" altLang="zh-CN" sz="24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2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给客户的控制柜个性化改造确保了</a:t>
            </a:r>
            <a:r>
              <a:rPr lang="zh-CN" altLang="en-US" sz="2400" b="1" dirty="0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灵活性</a:t>
            </a:r>
            <a:r>
              <a:rPr lang="zh-CN" altLang="en-US" sz="2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endParaRPr lang="en-US" altLang="zh-CN" sz="24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endParaRPr lang="en-US" altLang="zh-CN" sz="24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21" name="组合 20"/>
          <p:cNvGrpSpPr/>
          <p:nvPr/>
        </p:nvGrpSpPr>
        <p:grpSpPr>
          <a:xfrm>
            <a:off x="6877879" y="3682952"/>
            <a:ext cx="2403531" cy="2298578"/>
            <a:chOff x="9540572" y="2836945"/>
            <a:chExt cx="1314404" cy="1193843"/>
          </a:xfrm>
        </p:grpSpPr>
        <p:pic>
          <p:nvPicPr>
            <p:cNvPr id="6" name="図 27"/>
            <p:cNvPicPr>
              <a:picLocks noChangeAspect="1"/>
            </p:cNvPicPr>
            <p:nvPr/>
          </p:nvPicPr>
          <p:blipFill>
            <a:blip r:embed="rId1" cstate="screen">
              <a:extLst>
                <a:ext uri="{BEBA8EAE-BF5A-486C-A8C5-ECC9F3942E4B}">
                  <a14:imgProps xmlns:a14="http://schemas.microsoft.com/office/drawing/2010/main">
                    <a14:imgLayer r:embed="rId2">
                      <a14:imgEffect>
                        <a14:brightnessContrast bright="-2000"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9540572" y="2836945"/>
              <a:ext cx="837052" cy="1193843"/>
            </a:xfrm>
            <a:prstGeom prst="rect">
              <a:avLst/>
            </a:prstGeom>
            <a:noFill/>
            <a:ln w="190500" cap="rnd">
              <a:noFill/>
            </a:ln>
            <a:effectLst/>
            <a:scene3d>
              <a:camera prst="orthographicFront"/>
              <a:lightRig rig="twoPt" dir="t">
                <a:rot lat="0" lon="0" rev="7800000"/>
              </a:lightRig>
            </a:scene3d>
            <a:sp3d contourW="6350">
              <a:bevelT w="50800" h="16510"/>
              <a:contourClr>
                <a:srgbClr val="C0C0C0"/>
              </a:contourClr>
            </a:sp3d>
          </p:spPr>
        </p:pic>
        <p:sp>
          <p:nvSpPr>
            <p:cNvPr id="15" name="箭头: 右 14"/>
            <p:cNvSpPr/>
            <p:nvPr/>
          </p:nvSpPr>
          <p:spPr>
            <a:xfrm>
              <a:off x="10511962" y="3169655"/>
              <a:ext cx="343014" cy="698749"/>
            </a:xfrm>
            <a:prstGeom prst="rightArrow">
              <a:avLst/>
            </a:prstGeom>
            <a:solidFill>
              <a:schemeClr val="accent1"/>
            </a:solidFill>
            <a:ln w="19050">
              <a:noFill/>
              <a:headEnd type="none" w="med" len="med"/>
              <a:tailEnd type="none" w="med" len="me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<a:noAutofit/>
            </a:bodyPr>
            <a:lstStyle/>
            <a:p>
              <a:pPr algn="ctr"/>
              <a:endParaRPr kumimoji="1" lang="zh-CN" altLang="en-US" sz="1400" b="1" dirty="0">
                <a:solidFill>
                  <a:srgbClr val="C00000"/>
                </a:solidFill>
                <a:highlight>
                  <a:srgbClr val="FF0000"/>
                </a:highlight>
                <a:latin typeface="Meiryo UI" panose="020B0604030504040204" pitchFamily="50" charset="-128"/>
                <a:ea typeface="Meiryo UI" panose="020B0604030504040204" pitchFamily="50" charset="-128"/>
              </a:endParaRPr>
            </a:p>
          </p:txBody>
        </p:sp>
      </p:grpSp>
      <p:pic>
        <p:nvPicPr>
          <p:cNvPr id="3" name="图片 2" descr="图片包含 图形用户界面&#10;&#10;描述已自动生成"/>
          <p:cNvPicPr>
            <a:picLocks noChangeAspect="1"/>
          </p:cNvPicPr>
          <p:nvPr/>
        </p:nvPicPr>
        <p:blipFill>
          <a:blip r:embed="rId3" cstate="screen"/>
          <a:stretch>
            <a:fillRect/>
          </a:stretch>
        </p:blipFill>
        <p:spPr>
          <a:xfrm>
            <a:off x="7295660" y="2408054"/>
            <a:ext cx="2249426" cy="700816"/>
          </a:xfrm>
          <a:prstGeom prst="rect">
            <a:avLst/>
          </a:prstGeom>
        </p:spPr>
      </p:pic>
      <p:sp>
        <p:nvSpPr>
          <p:cNvPr id="4" name="文本框 3"/>
          <p:cNvSpPr txBox="1"/>
          <p:nvPr/>
        </p:nvSpPr>
        <p:spPr>
          <a:xfrm>
            <a:off x="8314181" y="2477477"/>
            <a:ext cx="483601" cy="681551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 anchorCtr="0">
            <a:noAutofit/>
          </a:bodyPr>
          <a:lstStyle/>
          <a:p>
            <a:pPr marL="0" marR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kumimoji="1" lang="en-US" altLang="zh-CN" sz="16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+</a:t>
            </a:r>
            <a:endParaRPr kumimoji="1" lang="zh-CN" altLang="en-US" sz="16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8" name="图片 7" descr="电子仪器&#10;&#10;描述已自动生成"/>
          <p:cNvPicPr>
            <a:picLocks noChangeAspect="1"/>
          </p:cNvPicPr>
          <p:nvPr/>
        </p:nvPicPr>
        <p:blipFill>
          <a:blip r:embed="rId4" cstate="screen"/>
          <a:stretch>
            <a:fillRect/>
          </a:stretch>
        </p:blipFill>
        <p:spPr>
          <a:xfrm>
            <a:off x="9990905" y="2176745"/>
            <a:ext cx="600306" cy="971594"/>
          </a:xfrm>
          <a:prstGeom prst="rect">
            <a:avLst/>
          </a:prstGeom>
        </p:spPr>
      </p:pic>
      <p:sp>
        <p:nvSpPr>
          <p:cNvPr id="17" name="文本框 16"/>
          <p:cNvSpPr txBox="1"/>
          <p:nvPr/>
        </p:nvSpPr>
        <p:spPr>
          <a:xfrm>
            <a:off x="9128505" y="2204962"/>
            <a:ext cx="1580467" cy="261847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 anchorCtr="0">
            <a:noAutofit/>
          </a:bodyPr>
          <a:lstStyle/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lang="en-US" altLang="zh-CN" sz="16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NEXT</a:t>
            </a:r>
            <a:endParaRPr kumimoji="1" lang="zh-CN" altLang="en-US" sz="1600" b="1" dirty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8" name="正方形/長方形 36"/>
          <p:cNvSpPr/>
          <p:nvPr/>
        </p:nvSpPr>
        <p:spPr>
          <a:xfrm>
            <a:off x="9856717" y="2335885"/>
            <a:ext cx="998763" cy="717057"/>
          </a:xfrm>
          <a:prstGeom prst="rect">
            <a:avLst/>
          </a:prstGeom>
          <a:solidFill>
            <a:srgbClr val="FF0000">
              <a:alpha val="50000"/>
            </a:srgbClr>
          </a:solidFill>
          <a:ln w="19050">
            <a:solidFill>
              <a:srgbClr val="FF0000"/>
            </a:solidFill>
            <a:prstDash val="dash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1" lang="zh-CN" altLang="en-US" sz="14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小型化</a:t>
            </a:r>
            <a:endParaRPr kumimoji="1" lang="en-US" altLang="zh-CN" sz="14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1" lang="en-US" altLang="zh-CN" sz="14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Push-in</a:t>
            </a:r>
            <a:r>
              <a:rPr lang="zh-CN" altLang="en-US" sz="1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电源</a:t>
            </a:r>
            <a:endParaRPr kumimoji="1" lang="ja-JP" altLang="en-US" sz="14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9" name="文本框 18"/>
          <p:cNvSpPr txBox="1"/>
          <p:nvPr/>
        </p:nvSpPr>
        <p:spPr>
          <a:xfrm>
            <a:off x="9412062" y="2648846"/>
            <a:ext cx="616317" cy="37362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 anchorCtr="0">
            <a:noAutofit/>
          </a:bodyPr>
          <a:lstStyle/>
          <a:p>
            <a:pPr marL="0" marR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kumimoji="1" lang="en-US" altLang="zh-CN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+</a:t>
            </a:r>
            <a:endParaRPr kumimoji="1" lang="zh-CN" altLang="en-US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5" name="正方形/長方形 36"/>
          <p:cNvSpPr/>
          <p:nvPr/>
        </p:nvSpPr>
        <p:spPr>
          <a:xfrm>
            <a:off x="7272901" y="2733509"/>
            <a:ext cx="2130587" cy="279170"/>
          </a:xfrm>
          <a:prstGeom prst="rect">
            <a:avLst/>
          </a:prstGeom>
          <a:solidFill>
            <a:schemeClr val="tx1">
              <a:lumMod val="65000"/>
              <a:lumOff val="35000"/>
              <a:alpha val="50000"/>
            </a:schemeClr>
          </a:solidFill>
          <a:ln w="19050">
            <a:solidFill>
              <a:schemeClr val="accent6"/>
            </a:solidFill>
            <a:prstDash val="dash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1" lang="zh-CN" altLang="en-US" sz="14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纤薄型</a:t>
            </a:r>
            <a:r>
              <a:rPr kumimoji="1" lang="en-US" altLang="zh-CN" sz="14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Relay</a:t>
            </a:r>
            <a:endParaRPr kumimoji="1" lang="ja-JP" altLang="en-US" sz="14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29" name="Picture 2" descr="MY-GS"/>
          <p:cNvPicPr>
            <a:picLocks noChangeAspect="1" noChangeArrowheads="1"/>
          </p:cNvPicPr>
          <p:nvPr/>
        </p:nvPicPr>
        <p:blipFill rotWithShape="1">
          <a:blip r:embed="rId5"/>
          <a:srcRect t="18298" b="15817"/>
          <a:stretch>
            <a:fillRect/>
          </a:stretch>
        </p:blipFill>
        <p:spPr bwMode="auto">
          <a:xfrm>
            <a:off x="1511070" y="2376811"/>
            <a:ext cx="1347501" cy="8878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4" name="图片 33"/>
          <p:cNvPicPr>
            <a:picLocks noChangeAspect="1"/>
          </p:cNvPicPr>
          <p:nvPr/>
        </p:nvPicPr>
        <p:blipFill>
          <a:blip r:embed="rId6" cstate="screen"/>
          <a:stretch>
            <a:fillRect/>
          </a:stretch>
        </p:blipFill>
        <p:spPr>
          <a:xfrm>
            <a:off x="3115289" y="2413238"/>
            <a:ext cx="991881" cy="743911"/>
          </a:xfrm>
          <a:prstGeom prst="rect">
            <a:avLst/>
          </a:prstGeom>
        </p:spPr>
      </p:pic>
      <p:sp>
        <p:nvSpPr>
          <p:cNvPr id="36" name="矩形 35"/>
          <p:cNvSpPr/>
          <p:nvPr/>
        </p:nvSpPr>
        <p:spPr>
          <a:xfrm>
            <a:off x="1454899" y="2222879"/>
            <a:ext cx="2866670" cy="957265"/>
          </a:xfrm>
          <a:prstGeom prst="rect">
            <a:avLst/>
          </a:prstGeom>
          <a:noFill/>
          <a:ln w="19050">
            <a:solidFill>
              <a:srgbClr val="0000FF"/>
            </a:solidFill>
            <a:prstDash val="sysDash"/>
            <a:headEnd type="none" w="med" len="med"/>
            <a:tailEnd type="non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noAutofit/>
          </a:bodyPr>
          <a:lstStyle/>
          <a:p>
            <a:pPr algn="ctr"/>
            <a:endParaRPr kumimoji="1" lang="zh-CN" altLang="en-US" sz="1400" b="1" dirty="0">
              <a:solidFill>
                <a:srgbClr val="0000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7" name="文本框 36"/>
          <p:cNvSpPr txBox="1"/>
          <p:nvPr/>
        </p:nvSpPr>
        <p:spPr>
          <a:xfrm>
            <a:off x="2576096" y="2285713"/>
            <a:ext cx="670884" cy="255051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 anchorCtr="0">
            <a:noAutofit/>
          </a:bodyPr>
          <a:lstStyle/>
          <a:p>
            <a:pPr marL="0" marR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kumimoji="1" lang="zh-CN" altLang="en-US" sz="1600" b="1" dirty="0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现行</a:t>
            </a:r>
            <a:endParaRPr kumimoji="1" lang="zh-CN" altLang="en-US" sz="1600" b="1" dirty="0">
              <a:solidFill>
                <a:srgbClr val="0000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8" name="正方形/長方形 36"/>
          <p:cNvSpPr/>
          <p:nvPr/>
        </p:nvSpPr>
        <p:spPr>
          <a:xfrm>
            <a:off x="1588628" y="2702103"/>
            <a:ext cx="1192384" cy="373863"/>
          </a:xfrm>
          <a:prstGeom prst="rect">
            <a:avLst/>
          </a:prstGeom>
          <a:solidFill>
            <a:schemeClr val="accent6">
              <a:alpha val="50000"/>
            </a:schemeClr>
          </a:solidFill>
          <a:ln w="19050">
            <a:solidFill>
              <a:schemeClr val="accent6"/>
            </a:solidFill>
            <a:prstDash val="dash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1" lang="zh-CN" altLang="en-US" sz="14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通用型</a:t>
            </a:r>
            <a:r>
              <a:rPr kumimoji="1" lang="en-US" altLang="zh-CN" sz="14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Relay</a:t>
            </a:r>
            <a:endParaRPr kumimoji="1" lang="ja-JP" altLang="en-US" sz="14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9" name="正方形/長方形 36"/>
          <p:cNvSpPr/>
          <p:nvPr/>
        </p:nvSpPr>
        <p:spPr>
          <a:xfrm>
            <a:off x="3144843" y="2689711"/>
            <a:ext cx="1097898" cy="398645"/>
          </a:xfrm>
          <a:prstGeom prst="rect">
            <a:avLst/>
          </a:prstGeom>
          <a:solidFill>
            <a:schemeClr val="accent6">
              <a:alpha val="50000"/>
            </a:schemeClr>
          </a:solidFill>
          <a:ln w="19050">
            <a:solidFill>
              <a:schemeClr val="accent6"/>
            </a:solidFill>
            <a:prstDash val="dash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1" lang="zh-CN" altLang="en-US" sz="14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经济型</a:t>
            </a:r>
            <a:r>
              <a:rPr kumimoji="1" lang="en-US" altLang="zh-CN" sz="14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Metal</a:t>
            </a:r>
            <a:r>
              <a:rPr kumimoji="1" lang="zh-CN" altLang="en-US" sz="14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电源</a:t>
            </a:r>
            <a:endParaRPr kumimoji="1" lang="ja-JP" altLang="en-US" sz="14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0" name="文本框 39"/>
          <p:cNvSpPr txBox="1"/>
          <p:nvPr/>
        </p:nvSpPr>
        <p:spPr>
          <a:xfrm>
            <a:off x="2664097" y="2700308"/>
            <a:ext cx="616317" cy="37362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 anchorCtr="0">
            <a:noAutofit/>
          </a:bodyPr>
          <a:lstStyle/>
          <a:p>
            <a:pPr marL="0" marR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kumimoji="1" lang="en-US" altLang="zh-CN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+</a:t>
            </a:r>
            <a:endParaRPr kumimoji="1" lang="zh-CN" altLang="en-US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1" name="矩形 40"/>
          <p:cNvSpPr/>
          <p:nvPr/>
        </p:nvSpPr>
        <p:spPr>
          <a:xfrm>
            <a:off x="6634884" y="2222879"/>
            <a:ext cx="4809174" cy="957265"/>
          </a:xfrm>
          <a:prstGeom prst="rect">
            <a:avLst/>
          </a:prstGeom>
          <a:noFill/>
          <a:ln w="19050">
            <a:solidFill>
              <a:srgbClr val="FF0000"/>
            </a:solidFill>
            <a:prstDash val="sysDash"/>
            <a:headEnd type="none" w="med" len="med"/>
            <a:tailEnd type="non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noAutofit/>
          </a:bodyPr>
          <a:lstStyle/>
          <a:p>
            <a:pPr algn="ctr"/>
            <a:endParaRPr kumimoji="1" lang="zh-CN" altLang="en-US" sz="14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2" name="箭头: 右 41"/>
          <p:cNvSpPr/>
          <p:nvPr/>
        </p:nvSpPr>
        <p:spPr>
          <a:xfrm>
            <a:off x="5202525" y="2461012"/>
            <a:ext cx="524687" cy="544993"/>
          </a:xfrm>
          <a:prstGeom prst="rightArrow">
            <a:avLst/>
          </a:prstGeom>
          <a:solidFill>
            <a:schemeClr val="accent1"/>
          </a:solidFill>
          <a:ln w="19050">
            <a:noFill/>
            <a:headEnd type="none" w="med" len="med"/>
            <a:tailEnd type="non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noAutofit/>
          </a:bodyPr>
          <a:lstStyle/>
          <a:p>
            <a:pPr algn="ctr"/>
            <a:endParaRPr kumimoji="1" lang="zh-CN" altLang="en-US" sz="1400" b="1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43" name="文本框 42"/>
          <p:cNvSpPr txBox="1"/>
          <p:nvPr/>
        </p:nvSpPr>
        <p:spPr>
          <a:xfrm>
            <a:off x="5875726" y="4716691"/>
            <a:ext cx="872145" cy="52871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 anchorCtr="0">
            <a:noAutofit/>
          </a:bodyPr>
          <a:lstStyle/>
          <a:p>
            <a:pPr marL="0" marR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lang="en-US" altLang="zh-CN" sz="2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=</a:t>
            </a:r>
            <a:endParaRPr kumimoji="1" lang="zh-CN" altLang="en-US" sz="24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64" name="组合 63"/>
          <p:cNvGrpSpPr/>
          <p:nvPr/>
        </p:nvGrpSpPr>
        <p:grpSpPr>
          <a:xfrm>
            <a:off x="488132" y="3887873"/>
            <a:ext cx="5225190" cy="1574626"/>
            <a:chOff x="981055" y="3848274"/>
            <a:chExt cx="4080814" cy="1229765"/>
          </a:xfrm>
        </p:grpSpPr>
        <p:grpSp>
          <p:nvGrpSpPr>
            <p:cNvPr id="20" name="组合 19"/>
            <p:cNvGrpSpPr/>
            <p:nvPr/>
          </p:nvGrpSpPr>
          <p:grpSpPr>
            <a:xfrm>
              <a:off x="981055" y="4444943"/>
              <a:ext cx="1613054" cy="279400"/>
              <a:chOff x="9737213" y="1993822"/>
              <a:chExt cx="1299087" cy="279400"/>
            </a:xfrm>
          </p:grpSpPr>
          <p:sp>
            <p:nvSpPr>
              <p:cNvPr id="23" name="矩形 22"/>
              <p:cNvSpPr/>
              <p:nvPr/>
            </p:nvSpPr>
            <p:spPr>
              <a:xfrm>
                <a:off x="9737213" y="1993822"/>
                <a:ext cx="1299087" cy="279400"/>
              </a:xfrm>
              <a:prstGeom prst="rect">
                <a:avLst/>
              </a:prstGeom>
              <a:solidFill>
                <a:schemeClr val="accent1"/>
              </a:solidFill>
              <a:ln w="19050">
                <a:solidFill>
                  <a:schemeClr val="tx2"/>
                </a:solidFill>
                <a:headEnd type="none" w="med" len="med"/>
                <a:tailEnd type="none" w="med" len="med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  <p:txBody>
  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  <a:noAutofit/>
              </a:bodyPr>
              <a:lstStyle/>
              <a:p>
                <a:pPr algn="ctr"/>
                <a:endParaRPr kumimoji="1" lang="zh-CN" altLang="en-US" sz="2000" b="1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4" name="流程图: 终止 23"/>
              <p:cNvSpPr/>
              <p:nvPr/>
            </p:nvSpPr>
            <p:spPr>
              <a:xfrm>
                <a:off x="9857183" y="2081612"/>
                <a:ext cx="249822" cy="103820"/>
              </a:xfrm>
              <a:prstGeom prst="flowChartTerminator">
                <a:avLst/>
              </a:prstGeom>
              <a:solidFill>
                <a:schemeClr val="bg1"/>
              </a:solidFill>
              <a:ln w="19050">
                <a:solidFill>
                  <a:schemeClr val="tx2"/>
                </a:solidFill>
                <a:headEnd type="none" w="med" len="med"/>
                <a:tailEnd type="none" w="med" len="med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  <p:txBody>
  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  <a:noAutofit/>
              </a:bodyPr>
              <a:lstStyle/>
              <a:p>
                <a:pPr algn="ctr"/>
                <a:endParaRPr kumimoji="1" lang="zh-CN" altLang="en-US" sz="2000" b="1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7" name="流程图: 终止 26"/>
              <p:cNvSpPr/>
              <p:nvPr/>
            </p:nvSpPr>
            <p:spPr>
              <a:xfrm>
                <a:off x="10263437" y="2081612"/>
                <a:ext cx="249822" cy="103820"/>
              </a:xfrm>
              <a:prstGeom prst="flowChartTerminator">
                <a:avLst/>
              </a:prstGeom>
              <a:solidFill>
                <a:schemeClr val="bg1"/>
              </a:solidFill>
              <a:ln w="19050">
                <a:solidFill>
                  <a:schemeClr val="tx2"/>
                </a:solidFill>
                <a:headEnd type="none" w="med" len="med"/>
                <a:tailEnd type="none" w="med" len="med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  <p:txBody>
  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  <a:noAutofit/>
              </a:bodyPr>
              <a:lstStyle/>
              <a:p>
                <a:pPr algn="ctr"/>
                <a:endParaRPr kumimoji="1" lang="zh-CN" altLang="en-US" sz="2000" b="1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44" name="流程图: 终止 43"/>
              <p:cNvSpPr/>
              <p:nvPr/>
            </p:nvSpPr>
            <p:spPr>
              <a:xfrm>
                <a:off x="10669691" y="2075466"/>
                <a:ext cx="249822" cy="103820"/>
              </a:xfrm>
              <a:prstGeom prst="flowChartTerminator">
                <a:avLst/>
              </a:prstGeom>
              <a:solidFill>
                <a:schemeClr val="bg1"/>
              </a:solidFill>
              <a:ln w="19050">
                <a:solidFill>
                  <a:schemeClr val="tx2"/>
                </a:solidFill>
                <a:headEnd type="none" w="med" len="med"/>
                <a:tailEnd type="none" w="med" len="med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  <p:txBody>
  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  <a:noAutofit/>
              </a:bodyPr>
              <a:lstStyle/>
              <a:p>
                <a:pPr algn="ctr"/>
                <a:endParaRPr kumimoji="1" lang="zh-CN" altLang="en-US" sz="2000" b="1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sp>
          <p:nvSpPr>
            <p:cNvPr id="45" name="立方体 44"/>
            <p:cNvSpPr/>
            <p:nvPr/>
          </p:nvSpPr>
          <p:spPr>
            <a:xfrm>
              <a:off x="1096223" y="3864751"/>
              <a:ext cx="419138" cy="1205636"/>
            </a:xfrm>
            <a:prstGeom prst="cube">
              <a:avLst>
                <a:gd name="adj" fmla="val 48295"/>
              </a:avLst>
            </a:prstGeom>
            <a:solidFill>
              <a:schemeClr val="tx1">
                <a:lumMod val="75000"/>
                <a:lumOff val="25000"/>
              </a:schemeClr>
            </a:solidFill>
            <a:ln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8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6" name="立方体 45"/>
            <p:cNvSpPr/>
            <p:nvPr/>
          </p:nvSpPr>
          <p:spPr>
            <a:xfrm>
              <a:off x="1418354" y="4179460"/>
              <a:ext cx="1014257" cy="824468"/>
            </a:xfrm>
            <a:prstGeom prst="cube">
              <a:avLst>
                <a:gd name="adj" fmla="val 24797"/>
              </a:avLst>
            </a:prstGeom>
            <a:solidFill>
              <a:schemeClr val="tx1">
                <a:lumMod val="75000"/>
                <a:lumOff val="25000"/>
              </a:schemeClr>
            </a:solidFill>
            <a:ln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8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7" name="立方体 46"/>
            <p:cNvSpPr/>
            <p:nvPr/>
          </p:nvSpPr>
          <p:spPr>
            <a:xfrm>
              <a:off x="1321163" y="3848274"/>
              <a:ext cx="1122826" cy="522558"/>
            </a:xfrm>
            <a:prstGeom prst="cube">
              <a:avLst>
                <a:gd name="adj" fmla="val 40354"/>
              </a:avLst>
            </a:prstGeom>
            <a:solidFill>
              <a:schemeClr val="accent2">
                <a:alpha val="30000"/>
              </a:schemeClr>
            </a:solidFill>
            <a:ln w="15875">
              <a:solidFill>
                <a:schemeClr val="accent2">
                  <a:lumMod val="60000"/>
                  <a:lumOff val="40000"/>
                </a:schemeClr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16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无用空间</a:t>
              </a:r>
              <a:endParaRPr lang="zh-CN" altLang="en-US" sz="1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8" name="任意多边形: 形状 47"/>
            <p:cNvSpPr/>
            <p:nvPr/>
          </p:nvSpPr>
          <p:spPr>
            <a:xfrm>
              <a:off x="1403204" y="4572262"/>
              <a:ext cx="785812" cy="187764"/>
            </a:xfrm>
            <a:custGeom>
              <a:avLst/>
              <a:gdLst>
                <a:gd name="connsiteX0" fmla="*/ 0 w 785812"/>
                <a:gd name="connsiteY0" fmla="*/ 119062 h 187764"/>
                <a:gd name="connsiteX1" fmla="*/ 44450 w 785812"/>
                <a:gd name="connsiteY1" fmla="*/ 15875 h 187764"/>
                <a:gd name="connsiteX2" fmla="*/ 93662 w 785812"/>
                <a:gd name="connsiteY2" fmla="*/ 50800 h 187764"/>
                <a:gd name="connsiteX3" fmla="*/ 165100 w 785812"/>
                <a:gd name="connsiteY3" fmla="*/ 187325 h 187764"/>
                <a:gd name="connsiteX4" fmla="*/ 242887 w 785812"/>
                <a:gd name="connsiteY4" fmla="*/ 0 h 187764"/>
                <a:gd name="connsiteX5" fmla="*/ 327025 w 785812"/>
                <a:gd name="connsiteY5" fmla="*/ 185737 h 187764"/>
                <a:gd name="connsiteX6" fmla="*/ 401637 w 785812"/>
                <a:gd name="connsiteY6" fmla="*/ 84137 h 187764"/>
                <a:gd name="connsiteX7" fmla="*/ 785812 w 785812"/>
                <a:gd name="connsiteY7" fmla="*/ 76200 h 1877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785812" h="187764">
                  <a:moveTo>
                    <a:pt x="0" y="119062"/>
                  </a:moveTo>
                  <a:cubicBezTo>
                    <a:pt x="14420" y="73157"/>
                    <a:pt x="28840" y="27252"/>
                    <a:pt x="44450" y="15875"/>
                  </a:cubicBezTo>
                  <a:cubicBezTo>
                    <a:pt x="60060" y="4498"/>
                    <a:pt x="73554" y="22225"/>
                    <a:pt x="93662" y="50800"/>
                  </a:cubicBezTo>
                  <a:cubicBezTo>
                    <a:pt x="113770" y="79375"/>
                    <a:pt x="140229" y="195792"/>
                    <a:pt x="165100" y="187325"/>
                  </a:cubicBezTo>
                  <a:cubicBezTo>
                    <a:pt x="189971" y="178858"/>
                    <a:pt x="215900" y="265"/>
                    <a:pt x="242887" y="0"/>
                  </a:cubicBezTo>
                  <a:cubicBezTo>
                    <a:pt x="269875" y="-265"/>
                    <a:pt x="300567" y="171714"/>
                    <a:pt x="327025" y="185737"/>
                  </a:cubicBezTo>
                  <a:cubicBezTo>
                    <a:pt x="353483" y="199760"/>
                    <a:pt x="325172" y="102393"/>
                    <a:pt x="401637" y="84137"/>
                  </a:cubicBezTo>
                  <a:cubicBezTo>
                    <a:pt x="478102" y="65881"/>
                    <a:pt x="726810" y="74613"/>
                    <a:pt x="785812" y="76200"/>
                  </a:cubicBezTo>
                </a:path>
              </a:pathLst>
            </a:custGeom>
            <a:ln w="19050">
              <a:gradFill flip="none" rotWithShape="1">
                <a:gsLst>
                  <a:gs pos="0">
                    <a:schemeClr val="accent1">
                      <a:lumMod val="5000"/>
                      <a:lumOff val="95000"/>
                    </a:schemeClr>
                  </a:gs>
                  <a:gs pos="100000">
                    <a:srgbClr val="FF0000"/>
                  </a:gs>
                </a:gsLst>
                <a:path path="circle">
                  <a:fillToRect l="100000" t="100000"/>
                </a:path>
                <a:tileRect r="-100000" b="-100000"/>
              </a:gradFill>
              <a:headEnd type="triangle" w="med" len="med"/>
              <a:tailEnd type="none" w="med" len="med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 sz="28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9" name="文本框 48"/>
            <p:cNvSpPr txBox="1"/>
            <p:nvPr/>
          </p:nvSpPr>
          <p:spPr>
            <a:xfrm>
              <a:off x="1485748" y="4834137"/>
              <a:ext cx="879467" cy="24390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rtlCol="0" anchor="t" anchorCtr="0">
              <a:noAutofit/>
            </a:bodyPr>
            <a:lstStyle/>
            <a:p>
              <a:pPr marL="0" marR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  <a:r>
                <a:rPr lang="zh-CN" altLang="en-US" sz="14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热量堆积</a:t>
              </a:r>
              <a:endParaRPr kumimoji="1" lang="zh-CN" altLang="en-US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grpSp>
          <p:nvGrpSpPr>
            <p:cNvPr id="50" name="组合 49"/>
            <p:cNvGrpSpPr/>
            <p:nvPr/>
          </p:nvGrpSpPr>
          <p:grpSpPr>
            <a:xfrm>
              <a:off x="3448815" y="4422630"/>
              <a:ext cx="1613054" cy="279400"/>
              <a:chOff x="9737213" y="1993822"/>
              <a:chExt cx="1299087" cy="279400"/>
            </a:xfrm>
          </p:grpSpPr>
          <p:sp>
            <p:nvSpPr>
              <p:cNvPr id="51" name="矩形 50"/>
              <p:cNvSpPr/>
              <p:nvPr/>
            </p:nvSpPr>
            <p:spPr>
              <a:xfrm>
                <a:off x="9737213" y="1993822"/>
                <a:ext cx="1299087" cy="279400"/>
              </a:xfrm>
              <a:prstGeom prst="rect">
                <a:avLst/>
              </a:prstGeom>
              <a:solidFill>
                <a:schemeClr val="accent1"/>
              </a:solidFill>
              <a:ln w="19050">
                <a:solidFill>
                  <a:schemeClr val="tx2"/>
                </a:solidFill>
                <a:headEnd type="none" w="med" len="med"/>
                <a:tailEnd type="none" w="med" len="med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  <p:txBody>
  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  <a:noAutofit/>
              </a:bodyPr>
              <a:lstStyle/>
              <a:p>
                <a:pPr algn="ctr"/>
                <a:endParaRPr kumimoji="1" lang="zh-CN" altLang="en-US" sz="2000" b="1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52" name="流程图: 终止 51"/>
              <p:cNvSpPr/>
              <p:nvPr/>
            </p:nvSpPr>
            <p:spPr>
              <a:xfrm>
                <a:off x="9857183" y="2081612"/>
                <a:ext cx="249822" cy="103820"/>
              </a:xfrm>
              <a:prstGeom prst="flowChartTerminator">
                <a:avLst/>
              </a:prstGeom>
              <a:solidFill>
                <a:schemeClr val="bg1"/>
              </a:solidFill>
              <a:ln w="19050">
                <a:solidFill>
                  <a:schemeClr val="tx2"/>
                </a:solidFill>
                <a:headEnd type="none" w="med" len="med"/>
                <a:tailEnd type="none" w="med" len="med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  <p:txBody>
  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  <a:noAutofit/>
              </a:bodyPr>
              <a:lstStyle/>
              <a:p>
                <a:pPr algn="ctr"/>
                <a:endParaRPr kumimoji="1" lang="zh-CN" altLang="en-US" sz="2000" b="1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53" name="流程图: 终止 52"/>
              <p:cNvSpPr/>
              <p:nvPr/>
            </p:nvSpPr>
            <p:spPr>
              <a:xfrm>
                <a:off x="10263437" y="2081612"/>
                <a:ext cx="249822" cy="103820"/>
              </a:xfrm>
              <a:prstGeom prst="flowChartTerminator">
                <a:avLst/>
              </a:prstGeom>
              <a:solidFill>
                <a:schemeClr val="bg1"/>
              </a:solidFill>
              <a:ln w="19050">
                <a:solidFill>
                  <a:schemeClr val="tx2"/>
                </a:solidFill>
                <a:headEnd type="none" w="med" len="med"/>
                <a:tailEnd type="none" w="med" len="med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  <p:txBody>
  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  <a:noAutofit/>
              </a:bodyPr>
              <a:lstStyle/>
              <a:p>
                <a:pPr algn="ctr"/>
                <a:endParaRPr kumimoji="1" lang="zh-CN" altLang="en-US" sz="2000" b="1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54" name="流程图: 终止 53"/>
              <p:cNvSpPr/>
              <p:nvPr/>
            </p:nvSpPr>
            <p:spPr>
              <a:xfrm>
                <a:off x="10669691" y="2075466"/>
                <a:ext cx="249822" cy="103820"/>
              </a:xfrm>
              <a:prstGeom prst="flowChartTerminator">
                <a:avLst/>
              </a:prstGeom>
              <a:solidFill>
                <a:schemeClr val="bg1"/>
              </a:solidFill>
              <a:ln w="19050">
                <a:solidFill>
                  <a:schemeClr val="tx2"/>
                </a:solidFill>
                <a:headEnd type="none" w="med" len="med"/>
                <a:tailEnd type="none" w="med" len="med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  <p:txBody>
  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  <a:noAutofit/>
              </a:bodyPr>
              <a:lstStyle/>
              <a:p>
                <a:pPr algn="ctr"/>
                <a:endParaRPr kumimoji="1" lang="zh-CN" altLang="en-US" sz="2000" b="1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sp>
          <p:nvSpPr>
            <p:cNvPr id="55" name="立方体 54"/>
            <p:cNvSpPr/>
            <p:nvPr/>
          </p:nvSpPr>
          <p:spPr>
            <a:xfrm>
              <a:off x="3563982" y="4154907"/>
              <a:ext cx="420221" cy="824468"/>
            </a:xfrm>
            <a:prstGeom prst="cube">
              <a:avLst>
                <a:gd name="adj" fmla="val 49229"/>
              </a:avLst>
            </a:prstGeom>
            <a:solidFill>
              <a:schemeClr val="tx1">
                <a:lumMod val="75000"/>
                <a:lumOff val="25000"/>
              </a:schemeClr>
            </a:solidFill>
            <a:ln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8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6" name="立方体 55"/>
            <p:cNvSpPr/>
            <p:nvPr/>
          </p:nvSpPr>
          <p:spPr>
            <a:xfrm>
              <a:off x="3886114" y="4157147"/>
              <a:ext cx="1014257" cy="824468"/>
            </a:xfrm>
            <a:prstGeom prst="cube">
              <a:avLst>
                <a:gd name="adj" fmla="val 24797"/>
              </a:avLst>
            </a:prstGeom>
            <a:solidFill>
              <a:schemeClr val="tx1">
                <a:lumMod val="75000"/>
                <a:lumOff val="25000"/>
              </a:schemeClr>
            </a:solidFill>
            <a:ln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8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cxnSp>
          <p:nvCxnSpPr>
            <p:cNvPr id="57" name="直接箭头连接符 56"/>
            <p:cNvCxnSpPr/>
            <p:nvPr/>
          </p:nvCxnSpPr>
          <p:spPr>
            <a:xfrm flipH="1">
              <a:off x="3637388" y="4021841"/>
              <a:ext cx="1085176" cy="0"/>
            </a:xfrm>
            <a:prstGeom prst="straightConnector1">
              <a:avLst/>
            </a:prstGeom>
            <a:ln w="19050">
              <a:gradFill flip="none" rotWithShape="1">
                <a:gsLst>
                  <a:gs pos="100000">
                    <a:schemeClr val="accent1">
                      <a:lumMod val="5000"/>
                      <a:lumOff val="95000"/>
                    </a:schemeClr>
                  </a:gs>
                  <a:gs pos="0">
                    <a:srgbClr val="0000FF"/>
                  </a:gs>
                </a:gsLst>
                <a:path path="circle">
                  <a:fillToRect l="100000" t="100000"/>
                </a:path>
                <a:tileRect r="-100000" b="-100000"/>
              </a:gradFill>
              <a:prstDash val="solid"/>
              <a:headEnd type="none" w="med" len="med"/>
              <a:tailEnd type="triangle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" name="直接箭头连接符 57"/>
            <p:cNvCxnSpPr/>
            <p:nvPr/>
          </p:nvCxnSpPr>
          <p:spPr>
            <a:xfrm flipH="1">
              <a:off x="3597780" y="4545530"/>
              <a:ext cx="1085176" cy="0"/>
            </a:xfrm>
            <a:prstGeom prst="straightConnector1">
              <a:avLst/>
            </a:prstGeom>
            <a:ln w="19050">
              <a:gradFill flip="none" rotWithShape="1">
                <a:gsLst>
                  <a:gs pos="100000">
                    <a:schemeClr val="accent1">
                      <a:lumMod val="5000"/>
                      <a:lumOff val="95000"/>
                    </a:schemeClr>
                  </a:gs>
                  <a:gs pos="0">
                    <a:srgbClr val="0000FF"/>
                  </a:gs>
                </a:gsLst>
                <a:path path="circle">
                  <a:fillToRect l="100000" t="100000"/>
                </a:path>
                <a:tileRect r="-100000" b="-100000"/>
              </a:gradFill>
              <a:prstDash val="solid"/>
              <a:headEnd type="none" w="med" len="med"/>
              <a:tailEnd type="triangle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直接箭头连接符 58"/>
            <p:cNvCxnSpPr/>
            <p:nvPr/>
          </p:nvCxnSpPr>
          <p:spPr>
            <a:xfrm flipH="1">
              <a:off x="3597780" y="4784869"/>
              <a:ext cx="1085176" cy="0"/>
            </a:xfrm>
            <a:prstGeom prst="straightConnector1">
              <a:avLst/>
            </a:prstGeom>
            <a:ln w="19050">
              <a:gradFill flip="none" rotWithShape="1">
                <a:gsLst>
                  <a:gs pos="100000">
                    <a:schemeClr val="accent1">
                      <a:lumMod val="5000"/>
                      <a:lumOff val="95000"/>
                    </a:schemeClr>
                  </a:gs>
                  <a:gs pos="0">
                    <a:srgbClr val="0000FF"/>
                  </a:gs>
                </a:gsLst>
                <a:path path="circle">
                  <a:fillToRect l="100000" t="100000"/>
                </a:path>
                <a:tileRect r="-100000" b="-100000"/>
              </a:gradFill>
              <a:prstDash val="solid"/>
              <a:headEnd type="none" w="med" len="med"/>
              <a:tailEnd type="triangle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" name="直接箭头连接符 59"/>
            <p:cNvCxnSpPr/>
            <p:nvPr/>
          </p:nvCxnSpPr>
          <p:spPr>
            <a:xfrm flipH="1">
              <a:off x="3637388" y="4163190"/>
              <a:ext cx="1085176" cy="0"/>
            </a:xfrm>
            <a:prstGeom prst="straightConnector1">
              <a:avLst/>
            </a:prstGeom>
            <a:ln w="19050">
              <a:gradFill flip="none" rotWithShape="1">
                <a:gsLst>
                  <a:gs pos="100000">
                    <a:schemeClr val="accent1">
                      <a:lumMod val="5000"/>
                      <a:lumOff val="95000"/>
                    </a:schemeClr>
                  </a:gs>
                  <a:gs pos="0">
                    <a:srgbClr val="0000FF"/>
                  </a:gs>
                </a:gsLst>
                <a:path path="circle">
                  <a:fillToRect l="100000" t="100000"/>
                </a:path>
                <a:tileRect r="-100000" b="-100000"/>
              </a:gradFill>
              <a:prstDash val="solid"/>
              <a:headEnd type="none" w="med" len="med"/>
              <a:tailEnd type="triangle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61" name="椭圆 60"/>
            <p:cNvSpPr/>
            <p:nvPr/>
          </p:nvSpPr>
          <p:spPr>
            <a:xfrm>
              <a:off x="1144998" y="4508288"/>
              <a:ext cx="443630" cy="420333"/>
            </a:xfrm>
            <a:prstGeom prst="ellipse">
              <a:avLst/>
            </a:prstGeom>
            <a:gradFill flip="none" rotWithShape="1">
              <a:gsLst>
                <a:gs pos="0">
                  <a:srgbClr val="FF0000"/>
                </a:gs>
                <a:gs pos="100000">
                  <a:srgbClr val="FF0000"/>
                </a:gs>
              </a:gsLst>
              <a:path path="circle">
                <a:fillToRect l="100000" t="100000"/>
              </a:path>
              <a:tileRect r="-100000" b="-100000"/>
            </a:gradFill>
            <a:ln w="19050">
              <a:noFill/>
              <a:headEnd type="none" w="med" len="med"/>
              <a:tailEnd type="none" w="med" len="med"/>
            </a:ln>
            <a:effectLst>
              <a:softEdge rad="127000"/>
            </a:effectLst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<a:noAutofit/>
            </a:bodyPr>
            <a:lstStyle/>
            <a:p>
              <a:pPr algn="ctr"/>
              <a:endParaRPr kumimoji="1" lang="zh-CN" altLang="en-US" sz="2000" b="1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62" name="箭头: 右 61"/>
            <p:cNvSpPr/>
            <p:nvPr/>
          </p:nvSpPr>
          <p:spPr>
            <a:xfrm>
              <a:off x="2793033" y="4372839"/>
              <a:ext cx="411250" cy="515135"/>
            </a:xfrm>
            <a:prstGeom prst="rightArrow">
              <a:avLst/>
            </a:prstGeom>
            <a:solidFill>
              <a:schemeClr val="accent3"/>
            </a:solidFill>
            <a:ln w="19050">
              <a:noFill/>
              <a:headEnd type="none" w="med" len="med"/>
              <a:tailEnd type="none" w="med" len="me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<a:noAutofit/>
            </a:bodyPr>
            <a:lstStyle/>
            <a:p>
              <a:pPr algn="ctr"/>
              <a:endParaRPr kumimoji="1" lang="zh-CN" altLang="en-US" sz="2000" b="1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63" name="文本框 62"/>
            <p:cNvSpPr txBox="1"/>
            <p:nvPr/>
          </p:nvSpPr>
          <p:spPr>
            <a:xfrm>
              <a:off x="3900981" y="4282978"/>
              <a:ext cx="879467" cy="24390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rtlCol="0" anchor="t" anchorCtr="0">
              <a:noAutofit/>
            </a:bodyPr>
            <a:lstStyle/>
            <a:p>
              <a:pPr marL="0" marR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  <a:r>
                <a:rPr lang="zh-CN" altLang="en-US" sz="14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促进散热</a:t>
              </a:r>
              <a:endParaRPr kumimoji="1" lang="zh-CN" altLang="en-US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65" name="文本框 64"/>
          <p:cNvSpPr txBox="1"/>
          <p:nvPr/>
        </p:nvSpPr>
        <p:spPr>
          <a:xfrm>
            <a:off x="794066" y="5634274"/>
            <a:ext cx="453507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>
              <a:defRPr sz="2000"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algn="ctr"/>
            <a:r>
              <a:rPr lang="zh-CN" altLang="en-US" b="1" dirty="0"/>
              <a:t>采用了同等高度和进深的设计</a:t>
            </a:r>
            <a:endParaRPr lang="zh-CN" altLang="en-US" b="1" dirty="0"/>
          </a:p>
        </p:txBody>
      </p:sp>
      <p:pic>
        <p:nvPicPr>
          <p:cNvPr id="9" name="図 26"/>
          <p:cNvPicPr>
            <a:picLocks noChangeAspect="1"/>
          </p:cNvPicPr>
          <p:nvPr/>
        </p:nvPicPr>
        <p:blipFill>
          <a:blip r:embed="rId7" cstate="screen">
            <a:alphaModFix amt="35000"/>
            <a:grayscl/>
          </a:blip>
          <a:stretch>
            <a:fillRect/>
          </a:stretch>
        </p:blipFill>
        <p:spPr>
          <a:xfrm>
            <a:off x="9560793" y="3660501"/>
            <a:ext cx="1761868" cy="2512860"/>
          </a:xfrm>
          <a:prstGeom prst="rect">
            <a:avLst/>
          </a:prstGeom>
        </p:spPr>
      </p:pic>
      <p:sp>
        <p:nvSpPr>
          <p:cNvPr id="10" name="テキスト ボックス 31"/>
          <p:cNvSpPr txBox="1"/>
          <p:nvPr/>
        </p:nvSpPr>
        <p:spPr>
          <a:xfrm>
            <a:off x="9714193" y="3350063"/>
            <a:ext cx="176055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盘柜</a:t>
            </a:r>
            <a:r>
              <a:rPr lang="ja-JP" altLang="en-US" sz="1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部材省</a:t>
            </a:r>
            <a:r>
              <a:rPr lang="zh-CN" altLang="en-US" sz="1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资源</a:t>
            </a:r>
            <a:r>
              <a:rPr lang="ja-JP" altLang="en-US" sz="1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化</a:t>
            </a:r>
            <a:endParaRPr lang="en-US" altLang="ja-JP" sz="14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12" name="図 28"/>
          <p:cNvPicPr>
            <a:picLocks noChangeAspect="1"/>
          </p:cNvPicPr>
          <p:nvPr/>
        </p:nvPicPr>
        <p:blipFill>
          <a:blip r:embed="rId8" cstate="screen">
            <a:alphaModFix amt="70000"/>
          </a:blip>
          <a:stretch>
            <a:fillRect/>
          </a:stretch>
        </p:blipFill>
        <p:spPr>
          <a:xfrm>
            <a:off x="9862271" y="4009700"/>
            <a:ext cx="1402165" cy="1999834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zh-CN" altLang="en-US" sz="28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便利性</a:t>
            </a:r>
            <a:endParaRPr lang="zh-CN" altLang="en-US" sz="28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aphicFrame>
        <p:nvGraphicFramePr>
          <p:cNvPr id="6" name="表格 5"/>
          <p:cNvGraphicFramePr>
            <a:graphicFrameLocks noGrp="1"/>
          </p:cNvGraphicFramePr>
          <p:nvPr/>
        </p:nvGraphicFramePr>
        <p:xfrm>
          <a:off x="234938" y="2695713"/>
          <a:ext cx="7788759" cy="337071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81628"/>
                <a:gridCol w="3232577"/>
                <a:gridCol w="3274554"/>
              </a:tblGrid>
              <a:tr h="385966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700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机种</a:t>
                      </a:r>
                      <a:endParaRPr lang="zh-CN" altLang="en-US" sz="1700" dirty="0"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84406" marR="84406" marT="42203" marB="42203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600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OC</a:t>
                      </a:r>
                      <a:r>
                        <a:rPr lang="zh-CN" altLang="en-US" sz="1600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电源既存式样</a:t>
                      </a:r>
                      <a:endParaRPr lang="zh-CN" altLang="en-US" sz="1600" dirty="0"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84406" marR="84406" marT="42203" marB="42203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600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S8VK-N</a:t>
                      </a:r>
                      <a:endParaRPr lang="zh-CN" altLang="en-US" sz="1600" dirty="0"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84406" marR="84406" marT="42203" marB="42203"/>
                </a:tc>
              </a:tr>
              <a:tr h="1567426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600" b="1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螺丝端子</a:t>
                      </a:r>
                      <a:endParaRPr lang="zh-CN" altLang="en-US" sz="1600" b="1" dirty="0"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84406" marR="84406" marT="42203" marB="42203" anchor="ctr"/>
                </a:tc>
                <a:tc>
                  <a:txBody>
                    <a:bodyPr/>
                    <a:lstStyle/>
                    <a:p>
                      <a:endParaRPr lang="zh-CN" altLang="en-US" sz="1700" dirty="0"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84406" marR="84406" marT="42203" marB="42203"/>
                </a:tc>
                <a:tc>
                  <a:txBody>
                    <a:bodyPr/>
                    <a:lstStyle/>
                    <a:p>
                      <a:endParaRPr lang="zh-CN" altLang="en-US" sz="1700" dirty="0"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84406" marR="84406" marT="42203" marB="42203"/>
                </a:tc>
              </a:tr>
              <a:tr h="1417320"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zh-CN" altLang="en-US" sz="1600" b="1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直插式端子</a:t>
                      </a:r>
                      <a:endParaRPr lang="zh-CN" altLang="en-US" sz="1600" b="1" dirty="0"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84406" marR="84406" marT="42203" marB="42203" anchor="ctr"/>
                </a:tc>
                <a:tc>
                  <a:txBody>
                    <a:bodyPr/>
                    <a:lstStyle/>
                    <a:p>
                      <a:pPr algn="ctr" fontAlgn="b"/>
                      <a:endParaRPr lang="zh-CN" alt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endParaRPr lang="zh-CN" altLang="en-US" sz="1700" dirty="0"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84406" marR="84406" marT="42203" marB="42203"/>
                </a:tc>
              </a:tr>
            </a:tbl>
          </a:graphicData>
        </a:graphic>
      </p:graphicFrame>
      <p:pic>
        <p:nvPicPr>
          <p:cNvPr id="8" name="图片 7"/>
          <p:cNvPicPr>
            <a:picLocks noChangeAspect="1"/>
          </p:cNvPicPr>
          <p:nvPr/>
        </p:nvPicPr>
        <p:blipFill>
          <a:blip r:embed="rId1" cstate="screen"/>
          <a:stretch>
            <a:fillRect/>
          </a:stretch>
        </p:blipFill>
        <p:spPr>
          <a:xfrm>
            <a:off x="1637427" y="3331775"/>
            <a:ext cx="897130" cy="888514"/>
          </a:xfrm>
          <a:prstGeom prst="rect">
            <a:avLst/>
          </a:prstGeom>
        </p:spPr>
      </p:pic>
      <p:pic>
        <p:nvPicPr>
          <p:cNvPr id="11" name="图片 10"/>
          <p:cNvPicPr>
            <a:picLocks noChangeAspect="1"/>
          </p:cNvPicPr>
          <p:nvPr/>
        </p:nvPicPr>
        <p:blipFill>
          <a:blip r:embed="rId2" cstate="screen"/>
          <a:stretch>
            <a:fillRect/>
          </a:stretch>
        </p:blipFill>
        <p:spPr>
          <a:xfrm>
            <a:off x="2638174" y="3361181"/>
            <a:ext cx="810483" cy="840860"/>
          </a:xfrm>
          <a:prstGeom prst="rect">
            <a:avLst/>
          </a:prstGeom>
        </p:spPr>
      </p:pic>
      <p:pic>
        <p:nvPicPr>
          <p:cNvPr id="13" name="图片 12"/>
          <p:cNvPicPr>
            <a:picLocks noChangeAspect="1"/>
          </p:cNvPicPr>
          <p:nvPr/>
        </p:nvPicPr>
        <p:blipFill>
          <a:blip r:embed="rId3" cstate="screen"/>
          <a:stretch>
            <a:fillRect/>
          </a:stretch>
        </p:blipFill>
        <p:spPr>
          <a:xfrm>
            <a:off x="4940650" y="3266330"/>
            <a:ext cx="833065" cy="943501"/>
          </a:xfrm>
          <a:prstGeom prst="rect">
            <a:avLst/>
          </a:prstGeom>
        </p:spPr>
      </p:pic>
      <p:pic>
        <p:nvPicPr>
          <p:cNvPr id="14" name="图片 13"/>
          <p:cNvPicPr>
            <a:picLocks noChangeAspect="1"/>
          </p:cNvPicPr>
          <p:nvPr/>
        </p:nvPicPr>
        <p:blipFill>
          <a:blip r:embed="rId4" cstate="screen"/>
          <a:stretch>
            <a:fillRect/>
          </a:stretch>
        </p:blipFill>
        <p:spPr>
          <a:xfrm>
            <a:off x="5926699" y="3266330"/>
            <a:ext cx="864310" cy="943501"/>
          </a:xfrm>
          <a:prstGeom prst="rect">
            <a:avLst/>
          </a:prstGeom>
        </p:spPr>
      </p:pic>
      <p:pic>
        <p:nvPicPr>
          <p:cNvPr id="16" name="图片 15"/>
          <p:cNvPicPr>
            <a:picLocks noChangeAspect="1"/>
          </p:cNvPicPr>
          <p:nvPr/>
        </p:nvPicPr>
        <p:blipFill>
          <a:blip r:embed="rId5" cstate="screen"/>
          <a:stretch>
            <a:fillRect/>
          </a:stretch>
        </p:blipFill>
        <p:spPr>
          <a:xfrm>
            <a:off x="1728766" y="4751360"/>
            <a:ext cx="833065" cy="998155"/>
          </a:xfrm>
          <a:prstGeom prst="rect">
            <a:avLst/>
          </a:prstGeom>
        </p:spPr>
      </p:pic>
      <p:pic>
        <p:nvPicPr>
          <p:cNvPr id="17" name="图片 16"/>
          <p:cNvPicPr>
            <a:picLocks noChangeAspect="1"/>
          </p:cNvPicPr>
          <p:nvPr/>
        </p:nvPicPr>
        <p:blipFill>
          <a:blip r:embed="rId6" cstate="screen"/>
          <a:stretch>
            <a:fillRect/>
          </a:stretch>
        </p:blipFill>
        <p:spPr>
          <a:xfrm>
            <a:off x="2652860" y="4763886"/>
            <a:ext cx="932355" cy="995814"/>
          </a:xfrm>
          <a:prstGeom prst="rect">
            <a:avLst/>
          </a:prstGeom>
        </p:spPr>
      </p:pic>
      <p:sp>
        <p:nvSpPr>
          <p:cNvPr id="18" name="文本框 17"/>
          <p:cNvSpPr txBox="1"/>
          <p:nvPr/>
        </p:nvSpPr>
        <p:spPr>
          <a:xfrm>
            <a:off x="6845366" y="3322581"/>
            <a:ext cx="1718841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1200" b="1" i="0" u="none" strike="noStrike" dirty="0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适用线径范围</a:t>
            </a:r>
            <a:r>
              <a:rPr lang="zh-CN" altLang="en-US" sz="1200" b="0" i="0" u="none" strike="noStrike" dirty="0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：</a:t>
            </a:r>
            <a:endParaRPr lang="en-US" altLang="zh-CN" sz="1200" b="0" i="0" u="none" strike="noStrike" dirty="0">
              <a:solidFill>
                <a:srgbClr val="000000"/>
              </a:solidFill>
              <a:effectLst/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r>
              <a:rPr lang="en-US" altLang="zh-CN" sz="1200" b="0" i="0" u="none" strike="noStrike" dirty="0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AWG 22-12 </a:t>
            </a:r>
            <a:endParaRPr lang="en-US" altLang="zh-CN" sz="1200" b="0" i="0" u="none" strike="noStrike" dirty="0">
              <a:solidFill>
                <a:srgbClr val="000000"/>
              </a:solidFill>
              <a:effectLst/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r>
              <a:rPr lang="zh-CN" altLang="en-US" sz="1200" b="1" dirty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价格：</a:t>
            </a:r>
            <a:endParaRPr lang="en-US" altLang="zh-CN" sz="1200" b="1" dirty="0">
              <a:solidFill>
                <a:srgbClr val="000000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r>
              <a:rPr lang="zh-CN" altLang="en-US" sz="1200" dirty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低</a:t>
            </a:r>
            <a:endParaRPr lang="zh-CN" altLang="en-US" sz="1200" dirty="0"/>
          </a:p>
        </p:txBody>
      </p:sp>
      <p:sp>
        <p:nvSpPr>
          <p:cNvPr id="19" name="文本框 18"/>
          <p:cNvSpPr txBox="1"/>
          <p:nvPr/>
        </p:nvSpPr>
        <p:spPr>
          <a:xfrm>
            <a:off x="3608699" y="4725240"/>
            <a:ext cx="1718841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1200" b="1" i="0" u="none" strike="noStrike" dirty="0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适用线径范围</a:t>
            </a:r>
            <a:r>
              <a:rPr lang="zh-CN" altLang="en-US" sz="1200" b="0" i="0" u="none" strike="noStrike" dirty="0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：</a:t>
            </a:r>
            <a:endParaRPr lang="en-US" altLang="zh-CN" sz="1200" b="0" i="0" u="none" strike="noStrike" dirty="0">
              <a:solidFill>
                <a:srgbClr val="000000"/>
              </a:solidFill>
              <a:effectLst/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r>
              <a:rPr lang="en-US" altLang="zh-CN" sz="1200" b="0" i="0" u="none" strike="noStrike" dirty="0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AWG 22-12 </a:t>
            </a:r>
            <a:endParaRPr lang="en-US" altLang="zh-CN" sz="1200" b="0" i="0" u="none" strike="noStrike" dirty="0">
              <a:solidFill>
                <a:srgbClr val="000000"/>
              </a:solidFill>
              <a:effectLst/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r>
              <a:rPr lang="zh-CN" altLang="en-US" sz="1200" b="1" i="0" u="none" strike="noStrike" dirty="0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适用线材种类：</a:t>
            </a:r>
            <a:endParaRPr lang="en-US" altLang="zh-CN" sz="1200" b="1" i="0" u="none" strike="noStrike" dirty="0">
              <a:solidFill>
                <a:srgbClr val="000000"/>
              </a:solidFill>
              <a:effectLst/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r>
              <a:rPr lang="zh-CN" altLang="en-US" sz="1200" b="0" i="0" u="none" strike="noStrike" dirty="0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棒端子</a:t>
            </a:r>
            <a:endParaRPr lang="en-US" altLang="zh-CN" sz="1200" b="0" i="0" u="none" strike="noStrike" dirty="0">
              <a:solidFill>
                <a:srgbClr val="000000"/>
              </a:solidFill>
              <a:effectLst/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r>
              <a:rPr lang="zh-CN" altLang="en-US" sz="1200" b="1" dirty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价格：</a:t>
            </a:r>
            <a:endParaRPr lang="en-US" altLang="zh-CN" sz="1200" b="1" dirty="0">
              <a:solidFill>
                <a:srgbClr val="000000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r>
              <a:rPr lang="zh-CN" altLang="en-US" sz="1200" b="0" i="0" u="none" strike="noStrike" dirty="0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高</a:t>
            </a:r>
            <a:endParaRPr lang="en-US" altLang="zh-CN" sz="1200" b="0" i="0" u="none" strike="noStrike" dirty="0">
              <a:solidFill>
                <a:srgbClr val="000000"/>
              </a:solidFill>
              <a:effectLst/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pic>
        <p:nvPicPr>
          <p:cNvPr id="20" name="图片 19"/>
          <p:cNvPicPr>
            <a:picLocks noChangeAspect="1"/>
          </p:cNvPicPr>
          <p:nvPr/>
        </p:nvPicPr>
        <p:blipFill>
          <a:blip r:embed="rId7" cstate="screen"/>
          <a:stretch>
            <a:fillRect/>
          </a:stretch>
        </p:blipFill>
        <p:spPr>
          <a:xfrm>
            <a:off x="5770800" y="4673470"/>
            <a:ext cx="1023343" cy="1086230"/>
          </a:xfrm>
          <a:prstGeom prst="rect">
            <a:avLst/>
          </a:prstGeom>
        </p:spPr>
      </p:pic>
      <p:pic>
        <p:nvPicPr>
          <p:cNvPr id="21" name="图片 20"/>
          <p:cNvPicPr>
            <a:picLocks noChangeAspect="1"/>
          </p:cNvPicPr>
          <p:nvPr/>
        </p:nvPicPr>
        <p:blipFill>
          <a:blip r:embed="rId8" cstate="screen"/>
          <a:stretch>
            <a:fillRect/>
          </a:stretch>
        </p:blipFill>
        <p:spPr>
          <a:xfrm>
            <a:off x="4893884" y="4706613"/>
            <a:ext cx="876916" cy="1087648"/>
          </a:xfrm>
          <a:prstGeom prst="rect">
            <a:avLst/>
          </a:prstGeom>
        </p:spPr>
      </p:pic>
      <p:sp>
        <p:nvSpPr>
          <p:cNvPr id="22" name="文本框 21"/>
          <p:cNvSpPr txBox="1"/>
          <p:nvPr/>
        </p:nvSpPr>
        <p:spPr>
          <a:xfrm>
            <a:off x="6735704" y="4725240"/>
            <a:ext cx="1287994" cy="13849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1200" b="1" i="0" u="none" strike="noStrike" dirty="0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适用线径范围</a:t>
            </a:r>
            <a:r>
              <a:rPr lang="zh-CN" altLang="en-US" sz="1200" b="0" i="0" u="none" strike="noStrike" dirty="0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：</a:t>
            </a:r>
            <a:endParaRPr lang="en-US" altLang="zh-CN" sz="1200" b="0" i="0" u="none" strike="noStrike" dirty="0">
              <a:solidFill>
                <a:srgbClr val="000000"/>
              </a:solidFill>
              <a:effectLst/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r>
              <a:rPr lang="en-US" altLang="zh-CN" sz="1200" b="0" i="0" u="none" strike="noStrike" dirty="0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AWG 20-12</a:t>
            </a:r>
            <a:endParaRPr lang="en-US" altLang="zh-CN" sz="1200" b="0" i="0" u="none" strike="noStrike" dirty="0">
              <a:solidFill>
                <a:srgbClr val="000000"/>
              </a:solidFill>
              <a:effectLst/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r>
              <a:rPr lang="zh-CN" altLang="en-US" sz="1200" b="1" i="0" u="none" strike="noStrike" dirty="0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适用线材种类：</a:t>
            </a:r>
            <a:endParaRPr lang="en-US" altLang="zh-CN" sz="1200" b="1" i="0" u="none" strike="noStrike" dirty="0">
              <a:solidFill>
                <a:srgbClr val="000000"/>
              </a:solidFill>
              <a:effectLst/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r>
              <a:rPr lang="zh-CN" altLang="en-US" sz="1200" b="1" i="0" u="none" strike="noStrike" dirty="0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棒端子、单股线、多股线</a:t>
            </a:r>
            <a:endParaRPr lang="en-US" altLang="zh-CN" sz="1200" b="1" i="0" u="none" strike="noStrike" dirty="0">
              <a:solidFill>
                <a:srgbClr val="FF0000"/>
              </a:solidFill>
              <a:effectLst/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r>
              <a:rPr lang="zh-CN" altLang="en-US" sz="1200" b="1" dirty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价格：</a:t>
            </a:r>
            <a:endParaRPr lang="en-US" altLang="zh-CN" sz="1200" b="1" dirty="0">
              <a:solidFill>
                <a:srgbClr val="000000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r>
              <a:rPr lang="zh-CN" altLang="en-US" sz="1200" dirty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中等</a:t>
            </a:r>
            <a:endParaRPr lang="en-US" altLang="zh-CN" sz="1200" b="0" i="0" u="none" strike="noStrike" dirty="0">
              <a:solidFill>
                <a:srgbClr val="FF0000"/>
              </a:solidFill>
              <a:effectLst/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24" name="文本框 23"/>
          <p:cNvSpPr txBox="1"/>
          <p:nvPr/>
        </p:nvSpPr>
        <p:spPr>
          <a:xfrm>
            <a:off x="3547213" y="3289445"/>
            <a:ext cx="1718841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1200" b="1" i="0" u="none" strike="noStrike" dirty="0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适用线径范围</a:t>
            </a:r>
            <a:r>
              <a:rPr lang="zh-CN" altLang="en-US" sz="1200" b="0" i="0" u="none" strike="noStrike" dirty="0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：</a:t>
            </a:r>
            <a:endParaRPr lang="en-US" altLang="zh-CN" sz="1200" b="0" i="0" u="none" strike="noStrike" dirty="0">
              <a:solidFill>
                <a:srgbClr val="000000"/>
              </a:solidFill>
              <a:effectLst/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r>
              <a:rPr lang="en-US" altLang="zh-CN" sz="1200" b="0" i="0" u="none" strike="noStrike" dirty="0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AWG 22-12 </a:t>
            </a:r>
            <a:endParaRPr lang="en-US" altLang="zh-CN" sz="1200" b="0" i="0" u="none" strike="noStrike" dirty="0">
              <a:solidFill>
                <a:srgbClr val="000000"/>
              </a:solidFill>
              <a:effectLst/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r>
              <a:rPr lang="zh-CN" altLang="en-US" sz="1200" b="1" dirty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价格：</a:t>
            </a:r>
            <a:endParaRPr lang="en-US" altLang="zh-CN" sz="1200" b="1" dirty="0">
              <a:solidFill>
                <a:srgbClr val="000000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r>
              <a:rPr lang="zh-CN" altLang="en-US" sz="1200" dirty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低</a:t>
            </a:r>
            <a:endParaRPr lang="zh-CN" altLang="en-US" sz="1200" dirty="0"/>
          </a:p>
        </p:txBody>
      </p:sp>
      <p:sp>
        <p:nvSpPr>
          <p:cNvPr id="31" name="文本占位符 2"/>
          <p:cNvSpPr>
            <a:spLocks noGrp="1"/>
          </p:cNvSpPr>
          <p:nvPr>
            <p:ph type="body" sz="quarter" idx="16"/>
          </p:nvPr>
        </p:nvSpPr>
        <p:spPr>
          <a:xfrm>
            <a:off x="9900954" y="3792416"/>
            <a:ext cx="3333903" cy="2274009"/>
          </a:xfrm>
        </p:spPr>
        <p:txBody>
          <a:bodyPr tIns="72000" bIns="72000"/>
          <a:lstStyle/>
          <a:p>
            <a:pPr marL="0" indent="0">
              <a:lnSpc>
                <a:spcPct val="150000"/>
              </a:lnSpc>
              <a:buNone/>
            </a:pPr>
            <a:r>
              <a:rPr lang="zh-CN" altLang="en-US" sz="1600" dirty="0"/>
              <a:t>单手既能完成操作</a:t>
            </a:r>
            <a:endParaRPr lang="en-US" altLang="zh-CN" sz="1600" dirty="0"/>
          </a:p>
          <a:p>
            <a:pPr marL="0" indent="0">
              <a:lnSpc>
                <a:spcPct val="150000"/>
              </a:lnSpc>
              <a:buNone/>
            </a:pPr>
            <a:r>
              <a:rPr lang="zh-CN" altLang="en-US" sz="1600" dirty="0"/>
              <a:t>装配工时约减少</a:t>
            </a:r>
            <a:r>
              <a:rPr lang="en-US" altLang="zh-CN" sz="1600" dirty="0"/>
              <a:t>40%</a:t>
            </a:r>
            <a:endParaRPr lang="en-US" altLang="zh-CN" sz="1600" dirty="0"/>
          </a:p>
          <a:p>
            <a:pPr marL="0" indent="0">
              <a:lnSpc>
                <a:spcPct val="150000"/>
              </a:lnSpc>
              <a:buNone/>
            </a:pPr>
            <a:r>
              <a:rPr lang="zh-CN" altLang="en-US" sz="1600" dirty="0"/>
              <a:t>到位可感知的</a:t>
            </a:r>
            <a:r>
              <a:rPr lang="en-US" altLang="zh-CN" sz="1600" dirty="0"/>
              <a:t>click</a:t>
            </a:r>
            <a:r>
              <a:rPr lang="zh-CN" altLang="en-US" sz="1600" dirty="0"/>
              <a:t>感</a:t>
            </a:r>
            <a:endParaRPr lang="en-US" altLang="zh-CN" sz="1600" dirty="0"/>
          </a:p>
          <a:p>
            <a:pPr marL="0" indent="0">
              <a:lnSpc>
                <a:spcPct val="150000"/>
              </a:lnSpc>
              <a:buNone/>
            </a:pPr>
            <a:r>
              <a:rPr lang="zh-CN" altLang="en-US" sz="1600" dirty="0"/>
              <a:t>长距离运输不会松脱</a:t>
            </a:r>
            <a:endParaRPr lang="en-US" altLang="zh-CN" sz="1600" dirty="0"/>
          </a:p>
        </p:txBody>
      </p:sp>
      <p:sp>
        <p:nvSpPr>
          <p:cNvPr id="36" name="对话气泡: 圆角矩形 35"/>
          <p:cNvSpPr/>
          <p:nvPr/>
        </p:nvSpPr>
        <p:spPr>
          <a:xfrm>
            <a:off x="8315795" y="3647328"/>
            <a:ext cx="3720776" cy="2623293"/>
          </a:xfrm>
          <a:prstGeom prst="wedgeRoundRectCallout">
            <a:avLst>
              <a:gd name="adj1" fmla="val -60772"/>
              <a:gd name="adj2" fmla="val 6006"/>
              <a:gd name="adj3" fmla="val 16667"/>
            </a:avLst>
          </a:prstGeom>
          <a:noFill/>
          <a:ln w="19050">
            <a:solidFill>
              <a:schemeClr val="tx2"/>
            </a:solidFill>
            <a:headEnd type="none" w="med" len="med"/>
            <a:tailEnd type="non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noAutofit/>
          </a:bodyPr>
          <a:lstStyle/>
          <a:p>
            <a:pPr algn="ctr"/>
            <a:endParaRPr kumimoji="1" lang="zh-CN" altLang="en-US" sz="1400" b="1" dirty="0">
              <a:solidFill>
                <a:srgbClr val="C00000"/>
              </a:solidFill>
              <a:highlight>
                <a:srgbClr val="FF0000"/>
              </a:highlight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pic>
        <p:nvPicPr>
          <p:cNvPr id="37" name="图片 36" descr="图片包含 标志, 蛋糕, 交通, 灯光&#10;&#10;描述已自动生成"/>
          <p:cNvPicPr>
            <a:picLocks noChangeAspect="1"/>
          </p:cNvPicPr>
          <p:nvPr/>
        </p:nvPicPr>
        <p:blipFill rotWithShape="1">
          <a:blip r:embed="rId9" cstate="screen"/>
          <a:srcRect l="30214" r="40738"/>
          <a:stretch>
            <a:fillRect/>
          </a:stretch>
        </p:blipFill>
        <p:spPr>
          <a:xfrm>
            <a:off x="9014772" y="791575"/>
            <a:ext cx="2126226" cy="2693879"/>
          </a:xfrm>
          <a:prstGeom prst="rect">
            <a:avLst/>
          </a:prstGeom>
        </p:spPr>
      </p:pic>
      <p:sp>
        <p:nvSpPr>
          <p:cNvPr id="3" name="文本占位符 2"/>
          <p:cNvSpPr txBox="1"/>
          <p:nvPr/>
        </p:nvSpPr>
        <p:spPr>
          <a:xfrm>
            <a:off x="8396942" y="3490430"/>
            <a:ext cx="1865265" cy="2875120"/>
          </a:xfrm>
          <a:prstGeom prst="rect">
            <a:avLst/>
          </a:prstGeom>
        </p:spPr>
        <p:txBody>
          <a:bodyPr vert="horz" wrap="square" anchor="ctr"/>
          <a:lstStyle>
            <a:lvl1pPr marL="514350" indent="-514350" algn="l" defTabSz="4572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2500"/>
              </a:spcAft>
              <a:buFont typeface="+mj-lt"/>
              <a:buAutoNum type="arabicPeriod"/>
              <a:defRPr kumimoji="1" sz="2800" b="1" kern="1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 panose="020B0604020202020204"/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 panose="020B0604020202020204"/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 panose="020B0604020202020204"/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 panose="020B0604020202020204"/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 panose="020B0604020202020204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 panose="020B0604020202020204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 panose="020B0604020202020204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 panose="020B0604020202020204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zh-CN" altLang="en-US" sz="2400" b="1" dirty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■简易操作</a:t>
            </a:r>
            <a:endParaRPr lang="en-US" altLang="zh-CN" sz="2400" b="1" dirty="0">
              <a:solidFill>
                <a:schemeClr val="tx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0" indent="0">
              <a:buNone/>
            </a:pPr>
            <a:r>
              <a:rPr lang="zh-CN" altLang="en-US" sz="2400" dirty="0">
                <a:solidFill>
                  <a:schemeClr val="tx2"/>
                </a:solidFill>
              </a:rPr>
              <a:t>■省工时</a:t>
            </a:r>
            <a:endParaRPr lang="en-US" altLang="zh-CN" sz="2400" dirty="0">
              <a:solidFill>
                <a:schemeClr val="tx2"/>
              </a:solidFill>
            </a:endParaRPr>
          </a:p>
          <a:p>
            <a:pPr marL="0" indent="0">
              <a:buNone/>
            </a:pPr>
            <a:r>
              <a:rPr lang="zh-CN" altLang="en-US" sz="2400" dirty="0">
                <a:solidFill>
                  <a:schemeClr val="tx2"/>
                </a:solidFill>
              </a:rPr>
              <a:t>■锁紧确认</a:t>
            </a:r>
            <a:endParaRPr lang="en-US" altLang="zh-CN" sz="2400" dirty="0">
              <a:solidFill>
                <a:schemeClr val="tx2"/>
              </a:solidFill>
            </a:endParaRPr>
          </a:p>
          <a:p>
            <a:pPr marL="0" indent="0">
              <a:buFont typeface="+mj-lt"/>
              <a:buNone/>
            </a:pPr>
            <a:r>
              <a:rPr lang="zh-CN" altLang="en-US" sz="2400" dirty="0">
                <a:solidFill>
                  <a:schemeClr val="tx2"/>
                </a:solidFill>
              </a:rPr>
              <a:t>■防止松脱</a:t>
            </a:r>
            <a:endParaRPr lang="en-US" altLang="zh-CN" sz="2400" dirty="0">
              <a:solidFill>
                <a:schemeClr val="tx2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422161" y="922267"/>
            <a:ext cx="8286941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除了传统的螺丝端子以外，</a:t>
            </a:r>
            <a:r>
              <a:rPr lang="en-US" altLang="zh-CN" sz="2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S8VK-N</a:t>
            </a:r>
            <a:r>
              <a:rPr lang="zh-CN" altLang="en-US" sz="2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也可以选择新一代的直插式</a:t>
            </a:r>
            <a:r>
              <a:rPr lang="en-US" altLang="zh-CN" sz="2400" b="1" dirty="0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Easy Push</a:t>
            </a:r>
            <a:r>
              <a:rPr lang="zh-CN" altLang="en-US" sz="2400" b="1" dirty="0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端子</a:t>
            </a:r>
            <a:r>
              <a:rPr lang="zh-CN" altLang="en-US" sz="2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，采用鼠笼式的接线方式，比</a:t>
            </a:r>
            <a:r>
              <a:rPr lang="en-US" altLang="zh-CN" sz="2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OC</a:t>
            </a:r>
            <a:r>
              <a:rPr lang="zh-CN" altLang="en-US" sz="2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以往的</a:t>
            </a:r>
            <a:r>
              <a:rPr lang="en-US" altLang="zh-CN" sz="2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Push-in</a:t>
            </a:r>
            <a:r>
              <a:rPr lang="zh-CN" altLang="en-US" sz="2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端子具备更强的</a:t>
            </a:r>
            <a:r>
              <a:rPr lang="zh-CN" altLang="en-US" sz="2400" b="1" dirty="0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适应性</a:t>
            </a:r>
            <a:r>
              <a:rPr lang="zh-CN" altLang="en-US" sz="2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和</a:t>
            </a:r>
            <a:r>
              <a:rPr lang="zh-CN" altLang="en-US" sz="2400" b="1" dirty="0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操作体验</a:t>
            </a:r>
            <a:r>
              <a:rPr lang="zh-CN" altLang="en-US" sz="2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endParaRPr lang="en-US" altLang="zh-CN" sz="24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endParaRPr lang="en-US" altLang="zh-CN" sz="20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en-US" altLang="zh-CN" sz="16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*S8VK-N</a:t>
            </a:r>
            <a:r>
              <a:rPr lang="zh-CN" altLang="en-US" sz="16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是</a:t>
            </a:r>
            <a:r>
              <a:rPr lang="zh-CN" altLang="en-US" sz="16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首款</a:t>
            </a:r>
            <a:r>
              <a:rPr lang="zh-CN" altLang="en-US" sz="16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搭载</a:t>
            </a:r>
            <a:r>
              <a:rPr lang="en-US" altLang="zh-CN" sz="1600" b="1" dirty="0" err="1">
                <a:latin typeface="微软雅黑" panose="020B0503020204020204" pitchFamily="34" charset="-122"/>
                <a:ea typeface="微软雅黑" panose="020B0503020204020204" pitchFamily="34" charset="-122"/>
              </a:rPr>
              <a:t>EasyPush</a:t>
            </a:r>
            <a:r>
              <a:rPr lang="zh-CN" altLang="en-US" sz="16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端子的</a:t>
            </a:r>
            <a:r>
              <a:rPr lang="en-US" altLang="zh-CN" sz="16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OC</a:t>
            </a:r>
            <a:r>
              <a:rPr lang="zh-CN" altLang="en-US" sz="16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商品。</a:t>
            </a:r>
            <a:endParaRPr lang="en-US" altLang="zh-CN" sz="16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zh-CN" altLang="en-US" sz="2800" b="1" dirty="0"/>
              <a:t>耐环境</a:t>
            </a:r>
            <a:endParaRPr lang="zh-CN" altLang="en-US" sz="2800" b="1" dirty="0"/>
          </a:p>
        </p:txBody>
      </p:sp>
      <p:grpSp>
        <p:nvGrpSpPr>
          <p:cNvPr id="5" name="组合 4"/>
          <p:cNvGrpSpPr/>
          <p:nvPr/>
        </p:nvGrpSpPr>
        <p:grpSpPr>
          <a:xfrm>
            <a:off x="4800938" y="1852095"/>
            <a:ext cx="2588960" cy="4081933"/>
            <a:chOff x="4800938" y="1852095"/>
            <a:chExt cx="2588960" cy="4081933"/>
          </a:xfrm>
        </p:grpSpPr>
        <p:pic>
          <p:nvPicPr>
            <p:cNvPr id="6" name="图片 5"/>
            <p:cNvPicPr>
              <a:picLocks noChangeAspect="1"/>
            </p:cNvPicPr>
            <p:nvPr/>
          </p:nvPicPr>
          <p:blipFill>
            <a:blip r:embed="rId1" cstate="screen"/>
            <a:stretch>
              <a:fillRect/>
            </a:stretch>
          </p:blipFill>
          <p:spPr>
            <a:xfrm>
              <a:off x="5818776" y="1852095"/>
              <a:ext cx="1571122" cy="4081933"/>
            </a:xfrm>
            <a:prstGeom prst="rect">
              <a:avLst/>
            </a:prstGeom>
          </p:spPr>
        </p:pic>
        <p:pic>
          <p:nvPicPr>
            <p:cNvPr id="7" name="图片 6"/>
            <p:cNvPicPr>
              <a:picLocks noChangeAspect="1"/>
            </p:cNvPicPr>
            <p:nvPr/>
          </p:nvPicPr>
          <p:blipFill>
            <a:blip r:embed="rId2" cstate="screen"/>
            <a:stretch>
              <a:fillRect/>
            </a:stretch>
          </p:blipFill>
          <p:spPr>
            <a:xfrm>
              <a:off x="4800938" y="1905942"/>
              <a:ext cx="1155700" cy="3974240"/>
            </a:xfrm>
            <a:prstGeom prst="rect">
              <a:avLst/>
            </a:prstGeom>
          </p:spPr>
        </p:pic>
      </p:grpSp>
      <p:grpSp>
        <p:nvGrpSpPr>
          <p:cNvPr id="13" name="组合 12"/>
          <p:cNvGrpSpPr/>
          <p:nvPr/>
        </p:nvGrpSpPr>
        <p:grpSpPr>
          <a:xfrm>
            <a:off x="8149519" y="5035151"/>
            <a:ext cx="3004101" cy="950451"/>
            <a:chOff x="8864613" y="3991678"/>
            <a:chExt cx="3004101" cy="950451"/>
          </a:xfrm>
        </p:grpSpPr>
        <p:pic>
          <p:nvPicPr>
            <p:cNvPr id="12" name="图片 11" descr="形状&#10;&#10;中度可信度描述已自动生成"/>
            <p:cNvPicPr>
              <a:picLocks noChangeAspect="1"/>
            </p:cNvPicPr>
            <p:nvPr/>
          </p:nvPicPr>
          <p:blipFill>
            <a:blip r:embed="rId3" cstate="screen"/>
            <a:stretch>
              <a:fillRect/>
            </a:stretch>
          </p:blipFill>
          <p:spPr>
            <a:xfrm>
              <a:off x="8864613" y="4036173"/>
              <a:ext cx="853518" cy="809023"/>
            </a:xfrm>
            <a:prstGeom prst="rect">
              <a:avLst/>
            </a:prstGeom>
          </p:spPr>
        </p:pic>
        <p:pic>
          <p:nvPicPr>
            <p:cNvPr id="14" name="图片 13" descr="图标&#10;&#10;描述已自动生成"/>
            <p:cNvPicPr>
              <a:picLocks noChangeAspect="1"/>
            </p:cNvPicPr>
            <p:nvPr/>
          </p:nvPicPr>
          <p:blipFill>
            <a:blip r:embed="rId4" cstate="screen"/>
            <a:stretch>
              <a:fillRect/>
            </a:stretch>
          </p:blipFill>
          <p:spPr>
            <a:xfrm>
              <a:off x="10064209" y="3991678"/>
              <a:ext cx="853518" cy="853518"/>
            </a:xfrm>
            <a:prstGeom prst="rect">
              <a:avLst/>
            </a:prstGeom>
          </p:spPr>
        </p:pic>
        <p:pic>
          <p:nvPicPr>
            <p:cNvPr id="16" name="图片 15" descr="形状&#10;&#10;低可信度描述已自动生成"/>
            <p:cNvPicPr>
              <a:picLocks noChangeAspect="1"/>
            </p:cNvPicPr>
            <p:nvPr/>
          </p:nvPicPr>
          <p:blipFill>
            <a:blip r:embed="rId5" cstate="screen"/>
            <a:stretch>
              <a:fillRect/>
            </a:stretch>
          </p:blipFill>
          <p:spPr>
            <a:xfrm>
              <a:off x="11015196" y="4088611"/>
              <a:ext cx="853518" cy="853518"/>
            </a:xfrm>
            <a:prstGeom prst="rect">
              <a:avLst/>
            </a:prstGeom>
          </p:spPr>
        </p:pic>
      </p:grpSp>
      <p:grpSp>
        <p:nvGrpSpPr>
          <p:cNvPr id="3" name="组合 2"/>
          <p:cNvGrpSpPr/>
          <p:nvPr/>
        </p:nvGrpSpPr>
        <p:grpSpPr>
          <a:xfrm>
            <a:off x="7314759" y="2484397"/>
            <a:ext cx="3422214" cy="1223109"/>
            <a:chOff x="7045973" y="1430015"/>
            <a:chExt cx="4300005" cy="1536834"/>
          </a:xfrm>
        </p:grpSpPr>
        <p:pic>
          <p:nvPicPr>
            <p:cNvPr id="10" name="图片 9" descr="图标&#10;&#10;描述已自动生成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9040727" y="1430015"/>
              <a:ext cx="2305251" cy="1536834"/>
            </a:xfrm>
            <a:prstGeom prst="rect">
              <a:avLst/>
            </a:prstGeom>
          </p:spPr>
        </p:pic>
        <p:cxnSp>
          <p:nvCxnSpPr>
            <p:cNvPr id="18" name="直接连接符 17"/>
            <p:cNvCxnSpPr/>
            <p:nvPr/>
          </p:nvCxnSpPr>
          <p:spPr>
            <a:xfrm flipH="1">
              <a:off x="8094847" y="1722922"/>
              <a:ext cx="1204180" cy="0"/>
            </a:xfrm>
            <a:prstGeom prst="line">
              <a:avLst/>
            </a:prstGeom>
            <a:ln w="28575">
              <a:solidFill>
                <a:schemeClr val="bg1">
                  <a:lumMod val="50000"/>
                </a:schemeClr>
              </a:solidFill>
              <a:prstDash val="solid"/>
              <a:headEnd type="none" w="med" len="med"/>
              <a:tailEnd type="none" w="med" len="me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直接连接符 18"/>
            <p:cNvCxnSpPr/>
            <p:nvPr/>
          </p:nvCxnSpPr>
          <p:spPr>
            <a:xfrm flipH="1">
              <a:off x="8094847" y="2955619"/>
              <a:ext cx="1204180" cy="0"/>
            </a:xfrm>
            <a:prstGeom prst="line">
              <a:avLst/>
            </a:prstGeom>
            <a:ln w="28575">
              <a:solidFill>
                <a:schemeClr val="bg1">
                  <a:lumMod val="50000"/>
                </a:schemeClr>
              </a:solidFill>
              <a:prstDash val="solid"/>
              <a:headEnd type="none" w="med" len="med"/>
              <a:tailEnd type="none" w="med" len="me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直接箭头连接符 20"/>
            <p:cNvCxnSpPr/>
            <p:nvPr/>
          </p:nvCxnSpPr>
          <p:spPr>
            <a:xfrm>
              <a:off x="8460606" y="1722922"/>
              <a:ext cx="0" cy="1243927"/>
            </a:xfrm>
            <a:prstGeom prst="straightConnector1">
              <a:avLst/>
            </a:prstGeom>
            <a:ln w="28575">
              <a:solidFill>
                <a:schemeClr val="bg1">
                  <a:lumMod val="50000"/>
                </a:schemeClr>
              </a:solidFill>
              <a:prstDash val="solid"/>
              <a:headEnd type="triangle"/>
              <a:tailEnd type="triangle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文本框 21"/>
            <p:cNvSpPr txBox="1"/>
            <p:nvPr/>
          </p:nvSpPr>
          <p:spPr>
            <a:xfrm>
              <a:off x="7045973" y="1875065"/>
              <a:ext cx="1704694" cy="85249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 anchor="ctr" anchorCtr="0">
              <a:noAutofit/>
            </a:bodyPr>
            <a:lstStyle/>
            <a:p>
              <a:pPr marL="0" marR="0" indent="0" algn="ctr" defTabSz="53657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  <a:r>
                <a:rPr lang="en-US" altLang="zh-CN" sz="18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3kM</a:t>
              </a:r>
              <a:endParaRPr lang="en-US" altLang="zh-CN" sz="1800" b="1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7" name="组合 16"/>
          <p:cNvGrpSpPr/>
          <p:nvPr/>
        </p:nvGrpSpPr>
        <p:grpSpPr>
          <a:xfrm>
            <a:off x="679969" y="4608239"/>
            <a:ext cx="3267382" cy="1684822"/>
            <a:chOff x="1145130" y="3893062"/>
            <a:chExt cx="3267382" cy="1684822"/>
          </a:xfrm>
        </p:grpSpPr>
        <p:pic>
          <p:nvPicPr>
            <p:cNvPr id="1028" name="Picture 4"/>
            <p:cNvPicPr>
              <a:picLocks noChangeAspect="1" noChangeArrowheads="1"/>
            </p:cNvPicPr>
            <p:nvPr/>
          </p:nvPicPr>
          <p:blipFill rotWithShape="1">
            <a:blip r:embed="rId7" cstate="screen"/>
            <a:srcRect l="50000"/>
            <a:stretch>
              <a:fillRect/>
            </a:stretch>
          </p:blipFill>
          <p:spPr bwMode="auto">
            <a:xfrm>
              <a:off x="1145130" y="3893062"/>
              <a:ext cx="1053014" cy="168482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4" name="TextBox 3"/>
            <p:cNvSpPr txBox="1"/>
            <p:nvPr/>
          </p:nvSpPr>
          <p:spPr>
            <a:xfrm>
              <a:off x="1990198" y="4319974"/>
              <a:ext cx="2422314" cy="10156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000" b="1" dirty="0">
                  <a:solidFill>
                    <a:srgbClr val="0000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-40</a:t>
              </a:r>
              <a:r>
                <a:rPr lang="zh-CN" altLang="en-US" sz="2000" b="1" dirty="0">
                  <a:solidFill>
                    <a:srgbClr val="0000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℃ </a:t>
              </a:r>
              <a:r>
                <a:rPr lang="zh-CN" altLang="en-US" sz="20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低温启动</a:t>
              </a:r>
              <a:endParaRPr lang="en-US" altLang="zh-CN" sz="2000" b="1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r>
                <a:rPr lang="en-US" altLang="zh-CN" sz="2000" b="1" dirty="0">
                  <a:solidFill>
                    <a:srgbClr val="0000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-30</a:t>
              </a:r>
              <a:r>
                <a:rPr lang="zh-CN" altLang="en-US" sz="2000" b="1" dirty="0">
                  <a:solidFill>
                    <a:srgbClr val="0000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℃ </a:t>
              </a:r>
              <a:r>
                <a:rPr lang="zh-CN" altLang="en-US" sz="20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低温运行</a:t>
              </a:r>
              <a:endParaRPr lang="en-US" altLang="zh-CN" sz="2000" b="1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endParaRPr lang="en-US" altLang="zh-CN" sz="2000" b="1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20" name="组合 19"/>
          <p:cNvGrpSpPr/>
          <p:nvPr/>
        </p:nvGrpSpPr>
        <p:grpSpPr>
          <a:xfrm>
            <a:off x="591795" y="2355688"/>
            <a:ext cx="3417572" cy="1731125"/>
            <a:chOff x="1093787" y="1949519"/>
            <a:chExt cx="3417572" cy="1731125"/>
          </a:xfrm>
        </p:grpSpPr>
        <p:pic>
          <p:nvPicPr>
            <p:cNvPr id="8" name="Picture 4"/>
            <p:cNvPicPr>
              <a:picLocks noChangeAspect="1" noChangeArrowheads="1"/>
            </p:cNvPicPr>
            <p:nvPr/>
          </p:nvPicPr>
          <p:blipFill rotWithShape="1">
            <a:blip r:embed="rId8" cstate="screen"/>
            <a:srcRect r="50000" b="6381"/>
            <a:stretch>
              <a:fillRect/>
            </a:stretch>
          </p:blipFill>
          <p:spPr bwMode="auto">
            <a:xfrm>
              <a:off x="1093787" y="1949519"/>
              <a:ext cx="1155700" cy="173112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9" name="TextBox 3"/>
            <p:cNvSpPr txBox="1"/>
            <p:nvPr/>
          </p:nvSpPr>
          <p:spPr>
            <a:xfrm>
              <a:off x="2089045" y="2527736"/>
              <a:ext cx="2422314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000" b="1" dirty="0">
                  <a:solidFill>
                    <a:srgbClr val="FF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+70</a:t>
              </a:r>
              <a:r>
                <a:rPr lang="zh-CN" altLang="en-US" sz="2000" b="1" dirty="0">
                  <a:solidFill>
                    <a:srgbClr val="FF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℃ </a:t>
              </a:r>
              <a:r>
                <a:rPr lang="zh-CN" altLang="en-US" sz="20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高温运行</a:t>
              </a:r>
              <a:endParaRPr lang="en-US" altLang="zh-CN" sz="2000" b="1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endParaRPr lang="en-US" altLang="zh-CN" sz="2000" b="1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11" name="TextBox 3"/>
          <p:cNvSpPr txBox="1"/>
          <p:nvPr/>
        </p:nvSpPr>
        <p:spPr>
          <a:xfrm>
            <a:off x="7759657" y="1769072"/>
            <a:ext cx="434971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即使在高海拔的高原、山地地区也能正常工作</a:t>
            </a:r>
            <a:endParaRPr lang="en-US" altLang="zh-CN" sz="20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5" name="TextBox 3"/>
          <p:cNvSpPr txBox="1"/>
          <p:nvPr/>
        </p:nvSpPr>
        <p:spPr>
          <a:xfrm>
            <a:off x="7807163" y="4186282"/>
            <a:ext cx="401475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通过</a:t>
            </a:r>
            <a:r>
              <a:rPr lang="zh-CN" altLang="en-US" sz="2000" b="1" dirty="0">
                <a:solidFill>
                  <a:srgbClr val="00B0F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三防定制品</a:t>
            </a:r>
            <a:r>
              <a:rPr lang="zh-CN" altLang="en-US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，可以适应各种诸如粉尘、潮湿、腐蚀性气体的环境</a:t>
            </a:r>
            <a:endParaRPr lang="en-US" altLang="zh-CN" sz="20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3" name="TextBox 3"/>
          <p:cNvSpPr txBox="1"/>
          <p:nvPr/>
        </p:nvSpPr>
        <p:spPr>
          <a:xfrm>
            <a:off x="359389" y="1797325"/>
            <a:ext cx="401475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在炎热的户外或者闷热的封闭空间，仍然能够稳定运行；</a:t>
            </a:r>
            <a:endParaRPr lang="en-US" altLang="zh-CN" sz="20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4" name="TextBox 3"/>
          <p:cNvSpPr txBox="1"/>
          <p:nvPr/>
        </p:nvSpPr>
        <p:spPr>
          <a:xfrm>
            <a:off x="410130" y="4208129"/>
            <a:ext cx="457746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即使是寒冷环境下，也能解决开机问题</a:t>
            </a:r>
            <a:endParaRPr lang="en-US" altLang="zh-CN" sz="20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5" name="TextBox 3"/>
          <p:cNvSpPr txBox="1"/>
          <p:nvPr/>
        </p:nvSpPr>
        <p:spPr>
          <a:xfrm>
            <a:off x="506978" y="893359"/>
            <a:ext cx="1117804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面对越来越多样化的使用场景，</a:t>
            </a:r>
            <a:r>
              <a:rPr lang="en-US" altLang="zh-CN" sz="2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S8VK-N</a:t>
            </a:r>
            <a:r>
              <a:rPr lang="zh-CN" altLang="en-US" sz="2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提高了在各种极限环境下的适应性。</a:t>
            </a:r>
            <a:endParaRPr lang="en-US" altLang="zh-CN" sz="24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6" name="TextBox 3"/>
          <p:cNvSpPr txBox="1"/>
          <p:nvPr/>
        </p:nvSpPr>
        <p:spPr>
          <a:xfrm>
            <a:off x="9146242" y="3721911"/>
            <a:ext cx="401475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参考</a:t>
            </a:r>
            <a:r>
              <a:rPr lang="en-US" altLang="zh-CN" sz="1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S8VK-C</a:t>
            </a:r>
            <a:r>
              <a:rPr lang="zh-CN" altLang="en-US" sz="1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：</a:t>
            </a:r>
            <a:r>
              <a:rPr lang="en-US" altLang="zh-CN" sz="1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2km</a:t>
            </a:r>
            <a:endParaRPr lang="en-US" altLang="zh-CN" sz="14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zh-CN" altLang="en-US" sz="2800" b="1" dirty="0"/>
              <a:t>耐环境</a:t>
            </a:r>
            <a:r>
              <a:rPr lang="en-US" altLang="zh-CN" sz="2800" b="1" dirty="0"/>
              <a:t>-</a:t>
            </a:r>
            <a:r>
              <a:rPr lang="zh-CN" altLang="en-US" sz="2800" b="1" dirty="0"/>
              <a:t>温度衰减</a:t>
            </a:r>
            <a:endParaRPr lang="zh-CN" altLang="en-US" sz="2800" b="1" dirty="0"/>
          </a:p>
        </p:txBody>
      </p:sp>
      <p:sp>
        <p:nvSpPr>
          <p:cNvPr id="3" name="文本占位符 2"/>
          <p:cNvSpPr>
            <a:spLocks noGrp="1"/>
          </p:cNvSpPr>
          <p:nvPr>
            <p:ph type="body" sz="quarter" idx="16"/>
          </p:nvPr>
        </p:nvSpPr>
        <p:spPr>
          <a:xfrm>
            <a:off x="524406" y="869883"/>
            <a:ext cx="10741325" cy="1157486"/>
          </a:xfrm>
        </p:spPr>
        <p:txBody>
          <a:bodyPr/>
          <a:lstStyle/>
          <a:p>
            <a:pPr marL="0" indent="0">
              <a:buNone/>
            </a:pPr>
            <a:r>
              <a:rPr lang="en-US" altLang="zh-CN" sz="2400" dirty="0"/>
              <a:t>S8VK-N</a:t>
            </a:r>
            <a:r>
              <a:rPr lang="zh-CN" altLang="en-US" sz="2400" dirty="0"/>
              <a:t>除了温度范围上实现了性能改善，也大幅强化了在极限条件下的负荷率，大幅改善了在高低温应用时的商品可靠性和性价比。</a:t>
            </a:r>
            <a:endParaRPr lang="zh-CN" altLang="en-US" sz="2400" dirty="0"/>
          </a:p>
        </p:txBody>
      </p:sp>
      <p:sp>
        <p:nvSpPr>
          <p:cNvPr id="26" name="文本框 25"/>
          <p:cNvSpPr txBox="1"/>
          <p:nvPr/>
        </p:nvSpPr>
        <p:spPr>
          <a:xfrm>
            <a:off x="1067212" y="6068160"/>
            <a:ext cx="7072962" cy="738664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algn="l" fontAlgn="ctr"/>
            <a:r>
              <a:rPr lang="en-US" altLang="zh-CN" sz="1400" b="0" i="0" u="none" strike="noStrike" dirty="0">
                <a:solidFill>
                  <a:srgbClr val="000000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A</a:t>
            </a:r>
            <a:r>
              <a:rPr lang="zh-CN" altLang="en-US" sz="1400" b="0" i="0" u="none" strike="noStrike" dirty="0">
                <a:solidFill>
                  <a:srgbClr val="000000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：标准安装时</a:t>
            </a:r>
            <a:r>
              <a:rPr lang="ja-JP" altLang="en-US" sz="1400" b="0" i="0" u="none" strike="noStrike" dirty="0">
                <a:solidFill>
                  <a:srgbClr val="000000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（</a:t>
            </a:r>
            <a:r>
              <a:rPr lang="en-US" altLang="ja-JP" sz="1400" b="0" i="0" u="none" strike="noStrike" dirty="0">
                <a:solidFill>
                  <a:srgbClr val="000000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230Vac</a:t>
            </a:r>
            <a:r>
              <a:rPr lang="ja-JP" altLang="en-US" sz="1400" b="0" i="0" u="none" strike="noStrike" dirty="0">
                <a:solidFill>
                  <a:srgbClr val="000000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）</a:t>
            </a:r>
            <a:r>
              <a:rPr lang="zh-CN" altLang="en-US" sz="1400" b="0" i="0" u="none" strike="noStrike" dirty="0">
                <a:solidFill>
                  <a:srgbClr val="000000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：</a:t>
            </a:r>
            <a:r>
              <a:rPr lang="en-US" altLang="ja-JP" sz="1400" b="0" i="0" u="none" strike="noStrike" dirty="0">
                <a:solidFill>
                  <a:srgbClr val="000000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50</a:t>
            </a:r>
            <a:r>
              <a:rPr lang="ja-JP" altLang="en-US" sz="1400" b="0" i="0" u="none" strike="noStrike" dirty="0">
                <a:solidFill>
                  <a:srgbClr val="000000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℃</a:t>
            </a:r>
            <a:r>
              <a:rPr lang="zh-CN" altLang="en-US" sz="14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以上应用有</a:t>
            </a:r>
            <a:r>
              <a:rPr lang="en-US" altLang="ja-JP" sz="1400" b="0" i="0" u="none" strike="noStrike" dirty="0">
                <a:solidFill>
                  <a:srgbClr val="000000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2.5%/</a:t>
            </a:r>
            <a:r>
              <a:rPr lang="ja-JP" altLang="en-US" sz="1400" b="0" i="0" u="none" strike="noStrike" dirty="0">
                <a:solidFill>
                  <a:srgbClr val="000000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℃</a:t>
            </a:r>
            <a:r>
              <a:rPr lang="zh-CN" altLang="en-US" sz="1400" b="0" i="0" u="none" strike="noStrike" dirty="0">
                <a:solidFill>
                  <a:srgbClr val="000000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的温度降额</a:t>
            </a:r>
            <a:endParaRPr lang="ja-JP" altLang="en-US" sz="1400" b="0" i="0" u="none" strike="noStrike" dirty="0">
              <a:solidFill>
                <a:srgbClr val="000000"/>
              </a:solidFill>
              <a:effectLst/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fontAlgn="ctr"/>
            <a:r>
              <a:rPr lang="en-US" altLang="zh-CN" sz="1400" b="0" i="0" u="none" strike="noStrike" dirty="0">
                <a:solidFill>
                  <a:srgbClr val="000000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B</a:t>
            </a:r>
            <a:r>
              <a:rPr lang="zh-CN" altLang="en-US" sz="1400" b="0" i="0" u="none" strike="noStrike" dirty="0">
                <a:solidFill>
                  <a:srgbClr val="000000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：</a:t>
            </a:r>
            <a:r>
              <a:rPr lang="zh-CN" altLang="en-US" sz="14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标准安装时</a:t>
            </a:r>
            <a:r>
              <a:rPr lang="ja-JP" altLang="en-US" sz="1400" b="0" i="0" u="none" strike="noStrike" dirty="0">
                <a:solidFill>
                  <a:srgbClr val="000000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（</a:t>
            </a:r>
            <a:r>
              <a:rPr lang="en-US" altLang="ja-JP" sz="1400" b="0" i="0" u="none" strike="noStrike" dirty="0">
                <a:solidFill>
                  <a:srgbClr val="000000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115Vac</a:t>
            </a:r>
            <a:r>
              <a:rPr lang="ja-JP" altLang="en-US" sz="1400" b="0" i="0" u="none" strike="noStrike" dirty="0">
                <a:solidFill>
                  <a:srgbClr val="000000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）</a:t>
            </a:r>
            <a:r>
              <a:rPr lang="zh-CN" altLang="en-US" sz="14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：</a:t>
            </a:r>
            <a:r>
              <a:rPr lang="en-US" altLang="ja-JP" sz="1400" b="0" i="0" u="none" strike="noStrike" dirty="0">
                <a:solidFill>
                  <a:srgbClr val="000000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40</a:t>
            </a:r>
            <a:r>
              <a:rPr lang="ja-JP" altLang="en-US" sz="1400" b="0" i="0" u="none" strike="noStrike" dirty="0">
                <a:solidFill>
                  <a:srgbClr val="000000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℃</a:t>
            </a:r>
            <a:r>
              <a:rPr lang="zh-CN" altLang="en-US" sz="14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以上应用有</a:t>
            </a:r>
            <a:r>
              <a:rPr lang="en-US" altLang="ja-JP" sz="1400" b="0" i="0" u="none" strike="noStrike" dirty="0">
                <a:solidFill>
                  <a:srgbClr val="000000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1.67%/</a:t>
            </a:r>
            <a:r>
              <a:rPr lang="zh-CN" altLang="en-US" sz="1400" b="0" i="0" u="none" strike="noStrike" dirty="0">
                <a:solidFill>
                  <a:srgbClr val="000000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的温度降额</a:t>
            </a:r>
            <a:endParaRPr lang="ja-JP" altLang="en-US" sz="1400" b="0" i="0" u="none" strike="noStrike" dirty="0">
              <a:solidFill>
                <a:srgbClr val="000000"/>
              </a:solidFill>
              <a:effectLst/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l" fontAlgn="ctr"/>
            <a:endParaRPr lang="ja-JP" altLang="en-US" sz="1400" b="0" i="0" u="none" strike="noStrike" dirty="0">
              <a:solidFill>
                <a:srgbClr val="000000"/>
              </a:solidFill>
              <a:effectLst/>
              <a:latin typeface="Century" panose="02040604050505020304" pitchFamily="18" charset="0"/>
              <a:ea typeface="+mn-ea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1"/>
          <a:srcRect/>
          <a:stretch>
            <a:fillRect/>
          </a:stretch>
        </p:blipFill>
        <p:spPr bwMode="auto">
          <a:xfrm>
            <a:off x="927698" y="2018166"/>
            <a:ext cx="9053063" cy="36731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zh-CN" altLang="en-US" sz="2800" b="1" dirty="0"/>
              <a:t>碳中和</a:t>
            </a:r>
            <a:endParaRPr lang="zh-CN" altLang="en-US" sz="2800" b="1" dirty="0"/>
          </a:p>
        </p:txBody>
      </p:sp>
      <p:pic>
        <p:nvPicPr>
          <p:cNvPr id="4" name="Picture 6"/>
          <p:cNvPicPr>
            <a:picLocks noChangeAspect="1" noChangeArrowheads="1"/>
          </p:cNvPicPr>
          <p:nvPr/>
        </p:nvPicPr>
        <p:blipFill>
          <a:blip r:embed="rId2" cstate="screen"/>
          <a:stretch>
            <a:fillRect/>
          </a:stretch>
        </p:blipFill>
        <p:spPr bwMode="auto">
          <a:xfrm>
            <a:off x="419794" y="3388625"/>
            <a:ext cx="788342" cy="11103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6"/>
          <p:cNvPicPr>
            <a:picLocks noChangeAspect="1" noChangeArrowheads="1"/>
          </p:cNvPicPr>
          <p:nvPr/>
        </p:nvPicPr>
        <p:blipFill>
          <a:blip r:embed="rId2" cstate="screen"/>
          <a:stretch>
            <a:fillRect/>
          </a:stretch>
        </p:blipFill>
        <p:spPr bwMode="auto">
          <a:xfrm>
            <a:off x="1240307" y="3364049"/>
            <a:ext cx="788342" cy="11103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6"/>
          <p:cNvPicPr>
            <a:picLocks noChangeAspect="1" noChangeArrowheads="1"/>
          </p:cNvPicPr>
          <p:nvPr/>
        </p:nvPicPr>
        <p:blipFill>
          <a:blip r:embed="rId2" cstate="screen"/>
          <a:stretch>
            <a:fillRect/>
          </a:stretch>
        </p:blipFill>
        <p:spPr bwMode="auto">
          <a:xfrm>
            <a:off x="905222" y="2356022"/>
            <a:ext cx="788342" cy="11103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6"/>
          <p:cNvPicPr>
            <a:picLocks noChangeAspect="1" noChangeArrowheads="1"/>
          </p:cNvPicPr>
          <p:nvPr/>
        </p:nvPicPr>
        <p:blipFill>
          <a:blip r:embed="rId2" cstate="screen"/>
          <a:stretch>
            <a:fillRect/>
          </a:stretch>
        </p:blipFill>
        <p:spPr bwMode="auto">
          <a:xfrm>
            <a:off x="1746040" y="2309442"/>
            <a:ext cx="788342" cy="11103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6"/>
          <p:cNvPicPr>
            <a:picLocks noChangeAspect="1" noChangeArrowheads="1"/>
          </p:cNvPicPr>
          <p:nvPr/>
        </p:nvPicPr>
        <p:blipFill>
          <a:blip r:embed="rId2" cstate="screen"/>
          <a:stretch>
            <a:fillRect/>
          </a:stretch>
        </p:blipFill>
        <p:spPr bwMode="auto">
          <a:xfrm>
            <a:off x="2096262" y="3279281"/>
            <a:ext cx="788342" cy="11103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文本框 12"/>
          <p:cNvSpPr txBox="1"/>
          <p:nvPr/>
        </p:nvSpPr>
        <p:spPr>
          <a:xfrm>
            <a:off x="2877789" y="1660764"/>
            <a:ext cx="2711041" cy="1600199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noAutofit/>
          </a:bodyPr>
          <a:lstStyle/>
          <a:p>
            <a:pPr marL="0" indent="0">
              <a:buNone/>
            </a:pPr>
            <a:r>
              <a:rPr lang="en-US" altLang="zh-CN" sz="1600" b="1" dirty="0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S8VK-N</a:t>
            </a:r>
            <a:r>
              <a:rPr lang="zh-CN" altLang="en-US" sz="1600" b="1" dirty="0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相比</a:t>
            </a:r>
            <a:r>
              <a:rPr lang="en-US" altLang="zh-CN" sz="1600" b="1" dirty="0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S8VK-C</a:t>
            </a:r>
            <a:endParaRPr lang="en-US" altLang="zh-CN" sz="1600" b="1" dirty="0">
              <a:solidFill>
                <a:srgbClr val="0000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0" indent="0">
              <a:buNone/>
            </a:pPr>
            <a:r>
              <a:rPr lang="en-US" altLang="zh-CN" sz="1600" b="1" dirty="0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120W type</a:t>
            </a:r>
            <a:r>
              <a:rPr lang="zh-CN" altLang="en-US" sz="1600" b="1" dirty="0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，减重</a:t>
            </a:r>
            <a:r>
              <a:rPr lang="en-US" altLang="zh-CN" sz="1600" b="1" dirty="0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48%</a:t>
            </a:r>
            <a:endParaRPr lang="en-US" altLang="zh-CN" sz="1600" b="1" dirty="0">
              <a:solidFill>
                <a:srgbClr val="0000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0" indent="0">
              <a:buNone/>
            </a:pPr>
            <a:r>
              <a:rPr lang="en-US" altLang="zh-CN" sz="1600" b="1" dirty="0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240W type</a:t>
            </a:r>
            <a:r>
              <a:rPr lang="zh-CN" altLang="en-US" sz="1600" b="1" dirty="0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，减重</a:t>
            </a:r>
            <a:r>
              <a:rPr lang="en-US" altLang="zh-CN" sz="1600" b="1" dirty="0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42%</a:t>
            </a:r>
            <a:endParaRPr lang="zh-CN" altLang="en-US" sz="1600" b="1" dirty="0">
              <a:solidFill>
                <a:srgbClr val="0000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0" marR="0" indent="0" algn="ctr" defTabSz="53657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lang="zh-CN" altLang="en-US" sz="1600" b="1" dirty="0">
              <a:solidFill>
                <a:srgbClr val="0000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16" name="直接连接符 15"/>
          <p:cNvCxnSpPr/>
          <p:nvPr/>
        </p:nvCxnSpPr>
        <p:spPr>
          <a:xfrm flipH="1">
            <a:off x="5934770" y="1858798"/>
            <a:ext cx="9888" cy="4488839"/>
          </a:xfrm>
          <a:prstGeom prst="line">
            <a:avLst/>
          </a:prstGeom>
          <a:ln w="19050">
            <a:solidFill>
              <a:schemeClr val="bg1">
                <a:lumMod val="50000"/>
              </a:schemeClr>
            </a:solidFill>
            <a:prstDash val="lgDashDot"/>
            <a:headEnd type="none" w="med" len="med"/>
            <a:tailEnd type="non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7" name="文本占位符 2"/>
          <p:cNvSpPr>
            <a:spLocks noGrp="1"/>
          </p:cNvSpPr>
          <p:nvPr>
            <p:ph type="body" sz="quarter" idx="16"/>
          </p:nvPr>
        </p:nvSpPr>
        <p:spPr>
          <a:xfrm>
            <a:off x="725337" y="658060"/>
            <a:ext cx="10741325" cy="1157486"/>
          </a:xfrm>
        </p:spPr>
        <p:txBody>
          <a:bodyPr/>
          <a:lstStyle/>
          <a:p>
            <a:pPr marL="0" indent="0">
              <a:buNone/>
            </a:pPr>
            <a:r>
              <a:rPr lang="zh-CN" altLang="en-US" sz="2400" dirty="0"/>
              <a:t>出于碳中和</a:t>
            </a:r>
            <a:r>
              <a:rPr lang="en-US" altLang="zh-CN" sz="2400" dirty="0"/>
              <a:t>Goal</a:t>
            </a:r>
            <a:r>
              <a:rPr lang="zh-CN" altLang="en-US" sz="2400" dirty="0"/>
              <a:t>的达成，</a:t>
            </a:r>
            <a:r>
              <a:rPr lang="en-US" altLang="zh-CN" sz="2400" dirty="0"/>
              <a:t>S8VK-N</a:t>
            </a:r>
            <a:r>
              <a:rPr lang="zh-CN" altLang="en-US" sz="2400" dirty="0"/>
              <a:t>在环境相关的设计也实现了大幅改善。</a:t>
            </a:r>
            <a:endParaRPr lang="zh-CN" altLang="en-US" sz="2400" dirty="0"/>
          </a:p>
        </p:txBody>
      </p:sp>
      <p:pic>
        <p:nvPicPr>
          <p:cNvPr id="3" name="Picture 4"/>
          <p:cNvPicPr>
            <a:picLocks noChangeAspect="1" noChangeArrowheads="1"/>
          </p:cNvPicPr>
          <p:nvPr/>
        </p:nvPicPr>
        <p:blipFill rotWithShape="1">
          <a:blip r:embed="rId3"/>
          <a:srcRect l="13022" t="22474" r="12331" b="17103"/>
          <a:stretch>
            <a:fillRect/>
          </a:stretch>
        </p:blipFill>
        <p:spPr bwMode="auto">
          <a:xfrm>
            <a:off x="1272115" y="4383752"/>
            <a:ext cx="3768086" cy="22535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6" descr="S8VK-C"/>
          <p:cNvPicPr>
            <a:picLocks noChangeAspect="1" noChangeArrowheads="1"/>
          </p:cNvPicPr>
          <p:nvPr/>
        </p:nvPicPr>
        <p:blipFill rotWithShape="1">
          <a:blip r:embed="rId4"/>
          <a:srcRect l="11855" t="51443" r="53669" b="4875"/>
          <a:stretch>
            <a:fillRect/>
          </a:stretch>
        </p:blipFill>
        <p:spPr bwMode="auto">
          <a:xfrm>
            <a:off x="3784830" y="3753923"/>
            <a:ext cx="788342" cy="9988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6" descr="S8VK-C"/>
          <p:cNvPicPr>
            <a:picLocks noChangeAspect="1" noChangeArrowheads="1"/>
          </p:cNvPicPr>
          <p:nvPr/>
        </p:nvPicPr>
        <p:blipFill rotWithShape="1">
          <a:blip r:embed="rId4"/>
          <a:srcRect l="11855" t="51443" r="53669" b="4875"/>
          <a:stretch>
            <a:fillRect/>
          </a:stretch>
        </p:blipFill>
        <p:spPr bwMode="auto">
          <a:xfrm>
            <a:off x="4505319" y="2996649"/>
            <a:ext cx="788342" cy="9988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Picture 6" descr="S8VK-C"/>
          <p:cNvPicPr>
            <a:picLocks noChangeAspect="1" noChangeArrowheads="1"/>
          </p:cNvPicPr>
          <p:nvPr/>
        </p:nvPicPr>
        <p:blipFill rotWithShape="1">
          <a:blip r:embed="rId4"/>
          <a:srcRect l="11855" t="51443" r="53669" b="4875"/>
          <a:stretch>
            <a:fillRect/>
          </a:stretch>
        </p:blipFill>
        <p:spPr bwMode="auto">
          <a:xfrm>
            <a:off x="4569298" y="3959681"/>
            <a:ext cx="788342" cy="9988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1" name="文本框 20"/>
          <p:cNvSpPr txBox="1"/>
          <p:nvPr/>
        </p:nvSpPr>
        <p:spPr>
          <a:xfrm>
            <a:off x="1064819" y="3219868"/>
            <a:ext cx="1007123" cy="552435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noAutofit/>
          </a:bodyPr>
          <a:lstStyle/>
          <a:p>
            <a:pPr marL="0" indent="0" algn="ctr">
              <a:buNone/>
            </a:pPr>
            <a:r>
              <a:rPr lang="en-US" altLang="zh-CN" sz="1600" b="1" dirty="0">
                <a:solidFill>
                  <a:srgbClr val="0000FF"/>
                </a:solidFill>
                <a:highlight>
                  <a:srgbClr val="FFFF00"/>
                </a:highlight>
                <a:latin typeface="微软雅黑" panose="020B0503020204020204" pitchFamily="34" charset="-122"/>
                <a:ea typeface="微软雅黑" panose="020B0503020204020204" pitchFamily="34" charset="-122"/>
              </a:rPr>
              <a:t>S8VK-N</a:t>
            </a:r>
            <a:endParaRPr lang="zh-CN" altLang="en-US" sz="1600" b="1" dirty="0">
              <a:solidFill>
                <a:srgbClr val="0000FF"/>
              </a:solidFill>
              <a:highlight>
                <a:srgbClr val="FFFF00"/>
              </a:highligh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2" name="文本框 21"/>
          <p:cNvSpPr txBox="1"/>
          <p:nvPr/>
        </p:nvSpPr>
        <p:spPr>
          <a:xfrm>
            <a:off x="4251116" y="3719305"/>
            <a:ext cx="1007123" cy="552435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noAutofit/>
          </a:bodyPr>
          <a:lstStyle/>
          <a:p>
            <a:pPr marL="0" indent="0" algn="ctr">
              <a:buNone/>
            </a:pPr>
            <a:r>
              <a:rPr lang="en-US" altLang="zh-CN" sz="1600" b="1" dirty="0">
                <a:solidFill>
                  <a:srgbClr val="0000FF"/>
                </a:solidFill>
                <a:highlight>
                  <a:srgbClr val="FFFF00"/>
                </a:highlight>
                <a:latin typeface="微软雅黑" panose="020B0503020204020204" pitchFamily="34" charset="-122"/>
                <a:ea typeface="微软雅黑" panose="020B0503020204020204" pitchFamily="34" charset="-122"/>
              </a:rPr>
              <a:t>S8VK-C</a:t>
            </a:r>
            <a:endParaRPr lang="zh-CN" altLang="en-US" sz="1600" b="1" dirty="0">
              <a:solidFill>
                <a:srgbClr val="0000FF"/>
              </a:solidFill>
              <a:highlight>
                <a:srgbClr val="FFFF00"/>
              </a:highligh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aphicFrame>
        <p:nvGraphicFramePr>
          <p:cNvPr id="27" name="图表 26"/>
          <p:cNvGraphicFramePr/>
          <p:nvPr/>
        </p:nvGraphicFramePr>
        <p:xfrm>
          <a:off x="6152808" y="2466753"/>
          <a:ext cx="5674567" cy="394884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"/>
          </a:graphicData>
        </a:graphic>
      </p:graphicFrame>
      <p:sp>
        <p:nvSpPr>
          <p:cNvPr id="28" name="文本框 27"/>
          <p:cNvSpPr txBox="1"/>
          <p:nvPr/>
        </p:nvSpPr>
        <p:spPr>
          <a:xfrm>
            <a:off x="10763179" y="3032333"/>
            <a:ext cx="703483" cy="493896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noAutofit/>
          </a:bodyPr>
          <a:lstStyle/>
          <a:p>
            <a:pPr marL="0" marR="0" indent="0" algn="ctr" defTabSz="53657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lang="zh-CN" altLang="en-US" sz="1800" b="1" dirty="0">
                <a:solidFill>
                  <a:srgbClr val="FFFF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↑</a:t>
            </a:r>
            <a:r>
              <a:rPr lang="en-US" altLang="zh-CN" sz="1800" b="1" dirty="0">
                <a:solidFill>
                  <a:srgbClr val="FFFF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4%</a:t>
            </a:r>
            <a:endParaRPr lang="zh-CN" altLang="en-US" sz="1800" b="1" dirty="0">
              <a:solidFill>
                <a:srgbClr val="FFFF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9" name="文本框 28"/>
          <p:cNvSpPr txBox="1"/>
          <p:nvPr/>
        </p:nvSpPr>
        <p:spPr>
          <a:xfrm>
            <a:off x="10676253" y="3988387"/>
            <a:ext cx="703483" cy="493896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noAutofit/>
          </a:bodyPr>
          <a:lstStyle/>
          <a:p>
            <a:pPr marL="0" marR="0" indent="0" algn="ctr" defTabSz="53657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lang="zh-CN" altLang="en-US" sz="1800" b="1" dirty="0">
                <a:solidFill>
                  <a:srgbClr val="FFFF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↑</a:t>
            </a:r>
            <a:r>
              <a:rPr lang="en-US" altLang="zh-CN" sz="1800" b="1" dirty="0">
                <a:solidFill>
                  <a:srgbClr val="FFFF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2%</a:t>
            </a:r>
            <a:endParaRPr lang="zh-CN" altLang="en-US" sz="1800" b="1" dirty="0">
              <a:solidFill>
                <a:srgbClr val="FFFF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0" name="文本框 29"/>
          <p:cNvSpPr txBox="1"/>
          <p:nvPr/>
        </p:nvSpPr>
        <p:spPr>
          <a:xfrm>
            <a:off x="8273867" y="5047941"/>
            <a:ext cx="3583172" cy="493896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noAutofit/>
          </a:bodyPr>
          <a:lstStyle/>
          <a:p>
            <a:pPr marL="0" marR="0" indent="0" algn="ctr" defTabSz="53657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lang="zh-CN" altLang="en-US" sz="1600" b="1" dirty="0">
                <a:solidFill>
                  <a:srgbClr val="FFFF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黄字：对比</a:t>
            </a:r>
            <a:r>
              <a:rPr lang="en-US" altLang="zh-CN" sz="1600" b="1" dirty="0">
                <a:solidFill>
                  <a:srgbClr val="FFFF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S8VK-C</a:t>
            </a:r>
            <a:r>
              <a:rPr lang="zh-CN" altLang="en-US" sz="1600" b="1" dirty="0">
                <a:solidFill>
                  <a:srgbClr val="FFFF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改善值</a:t>
            </a:r>
            <a:endParaRPr lang="zh-CN" altLang="en-US" sz="1600" b="1" dirty="0">
              <a:solidFill>
                <a:srgbClr val="FFFF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1" name="文本框 30"/>
          <p:cNvSpPr txBox="1"/>
          <p:nvPr/>
        </p:nvSpPr>
        <p:spPr>
          <a:xfrm>
            <a:off x="6165960" y="1815546"/>
            <a:ext cx="1755861" cy="493896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txBody>
          <a:bodyPr wrap="square" rtlCol="0" anchor="ctr" anchorCtr="0">
            <a:noAutofit/>
          </a:bodyPr>
          <a:lstStyle/>
          <a:p>
            <a:pPr marL="0" marR="0" indent="0" algn="ctr" defTabSz="53657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lang="zh-CN" altLang="en-US" sz="18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高效率</a:t>
            </a:r>
            <a:endParaRPr lang="zh-CN" altLang="en-US" sz="18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2" name="文本框 31"/>
          <p:cNvSpPr txBox="1"/>
          <p:nvPr/>
        </p:nvSpPr>
        <p:spPr>
          <a:xfrm>
            <a:off x="394184" y="1839710"/>
            <a:ext cx="1755861" cy="493896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txBody>
          <a:bodyPr wrap="square" rtlCol="0" anchor="ctr" anchorCtr="0">
            <a:noAutofit/>
          </a:bodyPr>
          <a:lstStyle>
            <a:defPPr>
              <a:defRPr lang="ja-JP"/>
            </a:defPPr>
            <a:lvl1pPr marR="0" indent="0" algn="ctr" defTabSz="536575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dirty="0"/>
              <a:t>轻量化</a:t>
            </a:r>
            <a:endParaRPr lang="zh-CN" altLang="en-US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z="2800" b="1" dirty="0"/>
              <a:t>新经济型导轨电源</a:t>
            </a:r>
            <a:r>
              <a:rPr lang="en-US" altLang="zh-CN" sz="2800" b="1" dirty="0"/>
              <a:t>S8VK-N</a:t>
            </a:r>
            <a:endParaRPr lang="en-US" altLang="zh-CN" sz="2800" b="1" dirty="0"/>
          </a:p>
        </p:txBody>
      </p:sp>
      <p:sp>
        <p:nvSpPr>
          <p:cNvPr id="4" name="テキスト プレースホルダー 1"/>
          <p:cNvSpPr txBox="1"/>
          <p:nvPr/>
        </p:nvSpPr>
        <p:spPr>
          <a:xfrm>
            <a:off x="216000" y="920346"/>
            <a:ext cx="10897200" cy="1126800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zh-CN" altLang="en-US" sz="2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实现小型轻量化</a:t>
            </a:r>
            <a:r>
              <a:rPr lang="en-US" altLang="zh-CN" sz="2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/</a:t>
            </a:r>
            <a:r>
              <a:rPr lang="zh-CN" altLang="en-US" sz="2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便利性</a:t>
            </a:r>
            <a:r>
              <a:rPr lang="en-US" altLang="zh-CN" sz="2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/</a:t>
            </a:r>
            <a:r>
              <a:rPr lang="zh-CN" altLang="en-US" sz="2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耐环境</a:t>
            </a:r>
            <a:endParaRPr lang="en-US" altLang="zh-CN" sz="24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" name="角丸四角形 11"/>
          <p:cNvSpPr/>
          <p:nvPr/>
        </p:nvSpPr>
        <p:spPr>
          <a:xfrm>
            <a:off x="819453" y="1714401"/>
            <a:ext cx="3066721" cy="1212914"/>
          </a:xfrm>
          <a:prstGeom prst="roundRect">
            <a:avLst/>
          </a:prstGeom>
          <a:solidFill>
            <a:schemeClr val="accent1">
              <a:lumMod val="50000"/>
            </a:schemeClr>
          </a:solidFill>
          <a:effectLst>
            <a:glow rad="139700">
              <a:schemeClr val="accent1">
                <a:satMod val="175000"/>
                <a:alpha val="40000"/>
              </a:schemeClr>
            </a:glo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ja-JP" altLang="en-US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小型・</a:t>
            </a:r>
            <a:r>
              <a:rPr lang="zh-CN" altLang="en-US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轻量化</a:t>
            </a:r>
            <a:endParaRPr lang="en-US" altLang="zh-CN" sz="20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/>
            <a:r>
              <a:rPr lang="zh-CN" altLang="en-US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削减供应链的</a:t>
            </a:r>
            <a:r>
              <a:rPr lang="en-US" altLang="ja-JP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CO2</a:t>
            </a:r>
            <a:endParaRPr lang="en-US" altLang="ja-JP" sz="20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/>
            <a:r>
              <a:rPr lang="zh-CN" altLang="en-US" sz="1600" b="1" dirty="0">
                <a:solidFill>
                  <a:schemeClr val="accent1">
                    <a:lumMod val="20000"/>
                    <a:lumOff val="8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体积缩小</a:t>
            </a:r>
            <a:r>
              <a:rPr lang="en-US" altLang="zh-CN" sz="1600" b="1" dirty="0">
                <a:solidFill>
                  <a:schemeClr val="accent1">
                    <a:lumMod val="20000"/>
                    <a:lumOff val="8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46%</a:t>
            </a:r>
            <a:r>
              <a:rPr lang="zh-CN" altLang="en-US" sz="1600" b="1" dirty="0">
                <a:solidFill>
                  <a:schemeClr val="accent1">
                    <a:lumMod val="20000"/>
                    <a:lumOff val="8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，重量减轻</a:t>
            </a:r>
            <a:r>
              <a:rPr lang="en-US" altLang="zh-CN" sz="1600" b="1" dirty="0">
                <a:solidFill>
                  <a:schemeClr val="accent1">
                    <a:lumMod val="20000"/>
                    <a:lumOff val="8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48%</a:t>
            </a:r>
            <a:endParaRPr lang="ja-JP" altLang="en-US" sz="1600" b="1" dirty="0">
              <a:solidFill>
                <a:schemeClr val="accent1">
                  <a:lumMod val="20000"/>
                  <a:lumOff val="8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" name="角丸四角形 28"/>
          <p:cNvSpPr/>
          <p:nvPr/>
        </p:nvSpPr>
        <p:spPr>
          <a:xfrm>
            <a:off x="4513327" y="1739927"/>
            <a:ext cx="3180405" cy="1187388"/>
          </a:xfrm>
          <a:prstGeom prst="roundRect">
            <a:avLst/>
          </a:prstGeom>
          <a:solidFill>
            <a:schemeClr val="accent1">
              <a:lumMod val="50000"/>
            </a:schemeClr>
          </a:solidFill>
          <a:effectLst>
            <a:glow rad="139700">
              <a:schemeClr val="accent1">
                <a:satMod val="175000"/>
                <a:alpha val="40000"/>
              </a:schemeClr>
            </a:glo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OC</a:t>
            </a:r>
            <a:r>
              <a:rPr lang="zh-CN" altLang="en-US" sz="2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首款</a:t>
            </a:r>
            <a:r>
              <a:rPr lang="en-US" altLang="zh-CN" sz="2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Easy-push</a:t>
            </a:r>
            <a:endParaRPr lang="en-US" altLang="zh-CN" sz="24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/>
            <a:r>
              <a:rPr lang="zh-CN" altLang="en-US" b="1" dirty="0">
                <a:solidFill>
                  <a:schemeClr val="accent1">
                    <a:lumMod val="20000"/>
                    <a:lumOff val="8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可单手操作（</a:t>
            </a:r>
            <a:r>
              <a:rPr lang="en-US" altLang="zh-CN" b="1" dirty="0">
                <a:solidFill>
                  <a:schemeClr val="accent1">
                    <a:lumMod val="20000"/>
                    <a:lumOff val="8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6/24</a:t>
            </a:r>
            <a:r>
              <a:rPr lang="zh-CN" altLang="en-US" b="1" dirty="0">
                <a:solidFill>
                  <a:schemeClr val="accent1">
                    <a:lumMod val="20000"/>
                    <a:lumOff val="8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上市）</a:t>
            </a:r>
            <a:endParaRPr lang="en-US" altLang="zh-CN" b="1" dirty="0">
              <a:solidFill>
                <a:schemeClr val="accent1">
                  <a:lumMod val="20000"/>
                  <a:lumOff val="8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/>
            <a:r>
              <a:rPr lang="ja-JP" altLang="en-US" sz="1400" b="1" dirty="0">
                <a:solidFill>
                  <a:schemeClr val="accent5">
                    <a:lumMod val="40000"/>
                    <a:lumOff val="6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＊</a:t>
            </a:r>
            <a:r>
              <a:rPr lang="zh-CN" altLang="en-US" sz="1400" b="1" dirty="0">
                <a:solidFill>
                  <a:schemeClr val="accent5">
                    <a:lumMod val="40000"/>
                    <a:lumOff val="6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传统螺钉型已上市</a:t>
            </a:r>
            <a:endParaRPr lang="en-US" altLang="zh-CN" sz="1400" b="1" dirty="0">
              <a:solidFill>
                <a:schemeClr val="accent5">
                  <a:lumMod val="40000"/>
                  <a:lumOff val="6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3" name="角丸四角形 19"/>
          <p:cNvSpPr/>
          <p:nvPr/>
        </p:nvSpPr>
        <p:spPr>
          <a:xfrm>
            <a:off x="8130148" y="1739929"/>
            <a:ext cx="2952000" cy="1172406"/>
          </a:xfrm>
          <a:prstGeom prst="roundRect">
            <a:avLst/>
          </a:prstGeom>
          <a:solidFill>
            <a:schemeClr val="accent1">
              <a:lumMod val="50000"/>
            </a:schemeClr>
          </a:solidFill>
          <a:effectLst>
            <a:glow rad="139700">
              <a:schemeClr val="accent1">
                <a:satMod val="175000"/>
                <a:alpha val="40000"/>
              </a:schemeClr>
            </a:glo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耐环境</a:t>
            </a:r>
            <a:endParaRPr lang="zh-CN" altLang="en-US" sz="24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/>
            <a:r>
              <a:rPr lang="zh-CN" altLang="en-US" b="1" dirty="0">
                <a:solidFill>
                  <a:schemeClr val="accent1">
                    <a:lumMod val="20000"/>
                    <a:lumOff val="8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各种极限环境下稳定使用</a:t>
            </a:r>
            <a:endParaRPr lang="ja-JP" altLang="en-US" b="1" dirty="0">
              <a:solidFill>
                <a:schemeClr val="accent1">
                  <a:lumMod val="20000"/>
                  <a:lumOff val="8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934175" y="3124592"/>
            <a:ext cx="2951999" cy="3151629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 rtlCol="0">
            <a:spAutoFit/>
          </a:bodyPr>
          <a:lstStyle/>
          <a:p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15" name="图片 14"/>
          <p:cNvPicPr>
            <a:picLocks noChangeAspect="1"/>
          </p:cNvPicPr>
          <p:nvPr/>
        </p:nvPicPr>
        <p:blipFill rotWithShape="1">
          <a:blip r:embed="rId1" cstate="screen"/>
          <a:srcRect r="31591"/>
          <a:stretch>
            <a:fillRect/>
          </a:stretch>
        </p:blipFill>
        <p:spPr>
          <a:xfrm>
            <a:off x="1052600" y="3087830"/>
            <a:ext cx="2433629" cy="3156086"/>
          </a:xfrm>
          <a:prstGeom prst="rect">
            <a:avLst/>
          </a:prstGeom>
        </p:spPr>
      </p:pic>
      <p:sp>
        <p:nvSpPr>
          <p:cNvPr id="16" name="文本框 15"/>
          <p:cNvSpPr txBox="1"/>
          <p:nvPr/>
        </p:nvSpPr>
        <p:spPr>
          <a:xfrm>
            <a:off x="4501149" y="3124594"/>
            <a:ext cx="3192583" cy="3151628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 rtlCol="0">
            <a:spAutoFit/>
          </a:bodyPr>
          <a:lstStyle/>
          <a:p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7" name="文本框 16"/>
          <p:cNvSpPr txBox="1"/>
          <p:nvPr/>
        </p:nvSpPr>
        <p:spPr>
          <a:xfrm>
            <a:off x="8161201" y="3124592"/>
            <a:ext cx="2951999" cy="3151629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 rtlCol="0">
            <a:spAutoFit/>
          </a:bodyPr>
          <a:lstStyle/>
          <a:p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18" name="组合 17"/>
          <p:cNvGrpSpPr/>
          <p:nvPr/>
        </p:nvGrpSpPr>
        <p:grpSpPr>
          <a:xfrm>
            <a:off x="8161201" y="3132980"/>
            <a:ext cx="2884830" cy="968879"/>
            <a:chOff x="1093787" y="1949519"/>
            <a:chExt cx="3417572" cy="1736863"/>
          </a:xfrm>
        </p:grpSpPr>
        <p:pic>
          <p:nvPicPr>
            <p:cNvPr id="19" name="Picture 4"/>
            <p:cNvPicPr>
              <a:picLocks noChangeAspect="1" noChangeArrowheads="1"/>
            </p:cNvPicPr>
            <p:nvPr/>
          </p:nvPicPr>
          <p:blipFill rotWithShape="1">
            <a:blip r:embed="rId2" cstate="email"/>
            <a:srcRect r="50000" b="6381"/>
            <a:stretch>
              <a:fillRect/>
            </a:stretch>
          </p:blipFill>
          <p:spPr bwMode="auto">
            <a:xfrm>
              <a:off x="1093787" y="1949519"/>
              <a:ext cx="1155700" cy="173112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0" name="TextBox 3"/>
            <p:cNvSpPr txBox="1"/>
            <p:nvPr/>
          </p:nvSpPr>
          <p:spPr>
            <a:xfrm>
              <a:off x="2089045" y="2527735"/>
              <a:ext cx="2422314" cy="115864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b="1" dirty="0">
                  <a:solidFill>
                    <a:srgbClr val="FF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+70</a:t>
              </a:r>
              <a:r>
                <a:rPr lang="zh-CN" altLang="en-US" b="1" dirty="0">
                  <a:solidFill>
                    <a:srgbClr val="FF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℃ </a:t>
              </a:r>
              <a:r>
                <a:rPr lang="zh-CN" altLang="en-US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高温运行</a:t>
              </a:r>
              <a:endParaRPr lang="en-US" altLang="zh-CN" b="1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endParaRPr lang="en-US" altLang="zh-CN" b="1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21" name="组合 20"/>
          <p:cNvGrpSpPr/>
          <p:nvPr/>
        </p:nvGrpSpPr>
        <p:grpSpPr>
          <a:xfrm>
            <a:off x="8179618" y="4249073"/>
            <a:ext cx="2780826" cy="1204302"/>
            <a:chOff x="1145130" y="3893062"/>
            <a:chExt cx="3399400" cy="1753416"/>
          </a:xfrm>
        </p:grpSpPr>
        <p:pic>
          <p:nvPicPr>
            <p:cNvPr id="22" name="Picture 4"/>
            <p:cNvPicPr>
              <a:picLocks noChangeAspect="1" noChangeArrowheads="1"/>
            </p:cNvPicPr>
            <p:nvPr/>
          </p:nvPicPr>
          <p:blipFill rotWithShape="1">
            <a:blip r:embed="rId3" cstate="email"/>
            <a:srcRect l="50000"/>
            <a:stretch>
              <a:fillRect/>
            </a:stretch>
          </p:blipFill>
          <p:spPr bwMode="auto">
            <a:xfrm>
              <a:off x="1145130" y="3893062"/>
              <a:ext cx="1053014" cy="168482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3" name="TextBox 3"/>
            <p:cNvSpPr txBox="1"/>
            <p:nvPr/>
          </p:nvSpPr>
          <p:spPr>
            <a:xfrm>
              <a:off x="2122216" y="4302146"/>
              <a:ext cx="2422314" cy="1344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b="1" dirty="0">
                  <a:solidFill>
                    <a:srgbClr val="0000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-40</a:t>
              </a:r>
              <a:r>
                <a:rPr lang="zh-CN" altLang="en-US" b="1" dirty="0">
                  <a:solidFill>
                    <a:srgbClr val="0000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℃ </a:t>
              </a:r>
              <a:r>
                <a:rPr lang="zh-CN" altLang="en-US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低温启动</a:t>
              </a:r>
              <a:endParaRPr lang="en-US" altLang="zh-CN" b="1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r>
                <a:rPr lang="en-US" altLang="zh-CN" b="1" dirty="0">
                  <a:solidFill>
                    <a:srgbClr val="0000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-30</a:t>
              </a:r>
              <a:r>
                <a:rPr lang="zh-CN" altLang="en-US" b="1" dirty="0">
                  <a:solidFill>
                    <a:srgbClr val="0000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℃ </a:t>
              </a:r>
              <a:r>
                <a:rPr lang="zh-CN" altLang="en-US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低温运行</a:t>
              </a:r>
              <a:endParaRPr lang="en-US" altLang="zh-CN" b="1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endParaRPr lang="en-US" altLang="zh-CN" b="1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24" name="组合 23"/>
          <p:cNvGrpSpPr/>
          <p:nvPr/>
        </p:nvGrpSpPr>
        <p:grpSpPr>
          <a:xfrm>
            <a:off x="8130148" y="5466602"/>
            <a:ext cx="2637813" cy="697590"/>
            <a:chOff x="7045973" y="1430015"/>
            <a:chExt cx="4300005" cy="1536834"/>
          </a:xfrm>
        </p:grpSpPr>
        <p:pic>
          <p:nvPicPr>
            <p:cNvPr id="25" name="图片 24" descr="图标&#10;&#10;描述已自动生成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9040727" y="1430015"/>
              <a:ext cx="2305251" cy="1536834"/>
            </a:xfrm>
            <a:prstGeom prst="rect">
              <a:avLst/>
            </a:prstGeom>
          </p:spPr>
        </p:pic>
        <p:cxnSp>
          <p:nvCxnSpPr>
            <p:cNvPr id="26" name="直接连接符 25"/>
            <p:cNvCxnSpPr/>
            <p:nvPr/>
          </p:nvCxnSpPr>
          <p:spPr>
            <a:xfrm flipH="1">
              <a:off x="8094847" y="1722922"/>
              <a:ext cx="1204180" cy="0"/>
            </a:xfrm>
            <a:prstGeom prst="line">
              <a:avLst/>
            </a:prstGeom>
            <a:ln w="28575">
              <a:solidFill>
                <a:schemeClr val="bg1">
                  <a:lumMod val="50000"/>
                </a:schemeClr>
              </a:solidFill>
              <a:prstDash val="solid"/>
              <a:headEnd type="none" w="med" len="med"/>
              <a:tailEnd type="none" w="med" len="me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直接连接符 26"/>
            <p:cNvCxnSpPr/>
            <p:nvPr/>
          </p:nvCxnSpPr>
          <p:spPr>
            <a:xfrm flipH="1">
              <a:off x="8094847" y="2955619"/>
              <a:ext cx="1204180" cy="0"/>
            </a:xfrm>
            <a:prstGeom prst="line">
              <a:avLst/>
            </a:prstGeom>
            <a:ln w="28575">
              <a:solidFill>
                <a:schemeClr val="bg1">
                  <a:lumMod val="50000"/>
                </a:schemeClr>
              </a:solidFill>
              <a:prstDash val="solid"/>
              <a:headEnd type="none" w="med" len="med"/>
              <a:tailEnd type="none" w="med" len="me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直接箭头连接符 27"/>
            <p:cNvCxnSpPr/>
            <p:nvPr/>
          </p:nvCxnSpPr>
          <p:spPr>
            <a:xfrm>
              <a:off x="8460606" y="1722922"/>
              <a:ext cx="0" cy="1243927"/>
            </a:xfrm>
            <a:prstGeom prst="straightConnector1">
              <a:avLst/>
            </a:prstGeom>
            <a:ln w="28575">
              <a:solidFill>
                <a:schemeClr val="bg1">
                  <a:lumMod val="50000"/>
                </a:schemeClr>
              </a:solidFill>
              <a:prstDash val="solid"/>
              <a:headEnd type="triangle"/>
              <a:tailEnd type="triangle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9" name="文本框 28"/>
            <p:cNvSpPr txBox="1"/>
            <p:nvPr/>
          </p:nvSpPr>
          <p:spPr>
            <a:xfrm>
              <a:off x="7045973" y="1875065"/>
              <a:ext cx="1704694" cy="85249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 anchor="ctr" anchorCtr="0">
              <a:noAutofit/>
            </a:bodyPr>
            <a:lstStyle/>
            <a:p>
              <a:pPr marL="0" marR="0" indent="0" algn="ctr" defTabSz="53657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  <a:r>
                <a:rPr lang="en-US" altLang="zh-CN" sz="18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3kM</a:t>
              </a:r>
              <a:endParaRPr lang="en-US" altLang="zh-CN" sz="1800" b="1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30" name="文本占位符 2"/>
          <p:cNvSpPr txBox="1"/>
          <p:nvPr/>
        </p:nvSpPr>
        <p:spPr>
          <a:xfrm>
            <a:off x="4571570" y="4754969"/>
            <a:ext cx="3051739" cy="1718532"/>
          </a:xfrm>
          <a:prstGeom prst="rect">
            <a:avLst/>
          </a:prstGeom>
        </p:spPr>
        <p:txBody>
          <a:bodyPr vert="horz" wrap="square" anchor="ctr"/>
          <a:lstStyle>
            <a:lvl1pPr marL="514350" indent="-514350" algn="l" defTabSz="4572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2500"/>
              </a:spcAft>
              <a:buFont typeface="+mj-lt"/>
              <a:buAutoNum type="arabicPeriod"/>
              <a:defRPr kumimoji="1" sz="2800" b="1" kern="1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 panose="020B0604020202020204"/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 panose="020B0604020202020204"/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 panose="020B0604020202020204"/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 panose="020B0604020202020204"/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 panose="020B0604020202020204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 panose="020B0604020202020204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 panose="020B0604020202020204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 panose="020B0604020202020204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50000"/>
              </a:lnSpc>
              <a:spcAft>
                <a:spcPts val="0"/>
              </a:spcAft>
              <a:buNone/>
            </a:pPr>
            <a:r>
              <a:rPr lang="zh-CN" altLang="en-US" sz="1600" b="1" dirty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■简易操作 单手既可完成操作</a:t>
            </a:r>
            <a:endParaRPr lang="en-US" altLang="zh-CN" sz="1600" b="1" dirty="0">
              <a:solidFill>
                <a:schemeClr val="tx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0" indent="0">
              <a:lnSpc>
                <a:spcPct val="150000"/>
              </a:lnSpc>
              <a:spcAft>
                <a:spcPts val="0"/>
              </a:spcAft>
              <a:buNone/>
            </a:pPr>
            <a:r>
              <a:rPr lang="zh-CN" altLang="en-US" sz="1600" dirty="0">
                <a:solidFill>
                  <a:schemeClr val="tx2"/>
                </a:solidFill>
              </a:rPr>
              <a:t>■省工时  装配时间缩短</a:t>
            </a:r>
            <a:r>
              <a:rPr lang="en-US" altLang="zh-CN" sz="1600" dirty="0">
                <a:solidFill>
                  <a:schemeClr val="tx2"/>
                </a:solidFill>
              </a:rPr>
              <a:t>40%</a:t>
            </a:r>
            <a:endParaRPr lang="en-US" altLang="zh-CN" sz="1600" dirty="0">
              <a:solidFill>
                <a:schemeClr val="tx2"/>
              </a:solidFill>
            </a:endParaRPr>
          </a:p>
          <a:p>
            <a:pPr marL="0" indent="0">
              <a:lnSpc>
                <a:spcPct val="150000"/>
              </a:lnSpc>
              <a:spcAft>
                <a:spcPts val="0"/>
              </a:spcAft>
              <a:buNone/>
            </a:pPr>
            <a:r>
              <a:rPr lang="zh-CN" altLang="en-US" sz="1600" dirty="0">
                <a:solidFill>
                  <a:schemeClr val="tx2"/>
                </a:solidFill>
              </a:rPr>
              <a:t>■锁紧确认 到位可感知的</a:t>
            </a:r>
            <a:r>
              <a:rPr lang="en-US" altLang="zh-CN" sz="1600" dirty="0">
                <a:solidFill>
                  <a:schemeClr val="tx2"/>
                </a:solidFill>
              </a:rPr>
              <a:t>click</a:t>
            </a:r>
            <a:r>
              <a:rPr lang="zh-CN" altLang="en-US" sz="1600" dirty="0">
                <a:solidFill>
                  <a:schemeClr val="tx2"/>
                </a:solidFill>
              </a:rPr>
              <a:t>感</a:t>
            </a:r>
            <a:endParaRPr lang="en-US" altLang="zh-CN" sz="1600" dirty="0">
              <a:solidFill>
                <a:schemeClr val="tx2"/>
              </a:solidFill>
            </a:endParaRPr>
          </a:p>
        </p:txBody>
      </p:sp>
      <p:pic>
        <p:nvPicPr>
          <p:cNvPr id="31" name="图片 30" descr="图片包含 标志, 蛋糕, 交通, 灯光&#10;&#10;描述已自动生成"/>
          <p:cNvPicPr>
            <a:picLocks noChangeAspect="1"/>
          </p:cNvPicPr>
          <p:nvPr/>
        </p:nvPicPr>
        <p:blipFill rotWithShape="1">
          <a:blip r:embed="rId5" cstate="email"/>
          <a:srcRect l="30214" r="40738"/>
          <a:stretch>
            <a:fillRect/>
          </a:stretch>
        </p:blipFill>
        <p:spPr>
          <a:xfrm>
            <a:off x="5363789" y="3319557"/>
            <a:ext cx="1319797" cy="1672153"/>
          </a:xfrm>
          <a:prstGeom prst="rect">
            <a:avLst/>
          </a:prstGeom>
        </p:spPr>
      </p:pic>
      <p:sp>
        <p:nvSpPr>
          <p:cNvPr id="32" name="文本框 31"/>
          <p:cNvSpPr txBox="1"/>
          <p:nvPr/>
        </p:nvSpPr>
        <p:spPr>
          <a:xfrm>
            <a:off x="934174" y="3132980"/>
            <a:ext cx="889109" cy="292388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 rtlCol="0">
            <a:spAutoFit/>
          </a:bodyPr>
          <a:lstStyle/>
          <a:p>
            <a:r>
              <a:rPr kumimoji="1" lang="en-US" altLang="zh-CN" sz="1300" b="1" dirty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120W</a:t>
            </a:r>
            <a:endParaRPr kumimoji="1" lang="zh-CN" altLang="en-US" sz="1300" b="1" dirty="0">
              <a:solidFill>
                <a:schemeClr val="tx2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33" name="文本框 32"/>
          <p:cNvSpPr txBox="1"/>
          <p:nvPr/>
        </p:nvSpPr>
        <p:spPr>
          <a:xfrm>
            <a:off x="935779" y="4381546"/>
            <a:ext cx="679218" cy="307777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kumimoji="1" sz="1300" b="1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defRPr>
            </a:lvl1pPr>
          </a:lstStyle>
          <a:p>
            <a:r>
              <a:rPr lang="en-US" altLang="zh-CN" dirty="0"/>
              <a:t>240W</a:t>
            </a:r>
            <a:endParaRPr lang="zh-CN" altLang="en-US" dirty="0"/>
          </a:p>
        </p:txBody>
      </p:sp>
      <p:sp>
        <p:nvSpPr>
          <p:cNvPr id="34" name="文本框 33"/>
          <p:cNvSpPr txBox="1"/>
          <p:nvPr/>
        </p:nvSpPr>
        <p:spPr>
          <a:xfrm>
            <a:off x="1472743" y="5952291"/>
            <a:ext cx="971816" cy="292388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1400"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kumimoji="1" lang="en-US" altLang="zh-CN" sz="1300" b="1" dirty="0">
                <a:solidFill>
                  <a:schemeClr val="tx2"/>
                </a:solidFill>
                <a:cs typeface="Arial" panose="020B0604020202020204" pitchFamily="34" charset="0"/>
              </a:rPr>
              <a:t>S8VK-C</a:t>
            </a:r>
            <a:endParaRPr kumimoji="1" lang="zh-CN" altLang="en-US" sz="1300" b="1" dirty="0">
              <a:solidFill>
                <a:schemeClr val="tx2"/>
              </a:solidFill>
              <a:cs typeface="Arial" panose="020B0604020202020204" pitchFamily="34" charset="0"/>
            </a:endParaRPr>
          </a:p>
        </p:txBody>
      </p:sp>
      <p:sp>
        <p:nvSpPr>
          <p:cNvPr id="35" name="文本框 34"/>
          <p:cNvSpPr txBox="1"/>
          <p:nvPr/>
        </p:nvSpPr>
        <p:spPr>
          <a:xfrm>
            <a:off x="2568282" y="5968444"/>
            <a:ext cx="971816" cy="292388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1400"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kumimoji="1" lang="en-US" altLang="zh-CN" sz="1300" b="1" dirty="0">
                <a:solidFill>
                  <a:schemeClr val="tx2"/>
                </a:solidFill>
                <a:cs typeface="Arial" panose="020B0604020202020204" pitchFamily="34" charset="0"/>
              </a:rPr>
              <a:t>S8VK-N</a:t>
            </a:r>
            <a:endParaRPr kumimoji="1" lang="zh-CN" altLang="en-US" sz="1300" b="1" dirty="0">
              <a:solidFill>
                <a:schemeClr val="tx2"/>
              </a:solidFill>
              <a:cs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zh-CN" altLang="en-US" sz="28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竞合对照表</a:t>
            </a:r>
            <a:endParaRPr lang="zh-CN" altLang="en-US" sz="28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aphicFrame>
        <p:nvGraphicFramePr>
          <p:cNvPr id="4" name="表格 3"/>
          <p:cNvGraphicFramePr>
            <a:graphicFrameLocks noGrp="1"/>
          </p:cNvGraphicFramePr>
          <p:nvPr/>
        </p:nvGraphicFramePr>
        <p:xfrm>
          <a:off x="234379" y="1378911"/>
          <a:ext cx="11052506" cy="531492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06889"/>
                <a:gridCol w="2486703"/>
                <a:gridCol w="2519638"/>
                <a:gridCol w="2519638"/>
                <a:gridCol w="2519638"/>
              </a:tblGrid>
              <a:tr h="482103">
                <a:tc>
                  <a:txBody>
                    <a:bodyPr/>
                    <a:lstStyle/>
                    <a:p>
                      <a:endParaRPr lang="zh-CN" altLang="en-US" sz="1400" dirty="0"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sz="1400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S8VK-N</a:t>
                      </a:r>
                      <a:endParaRPr lang="zh-CN" altLang="en-US" sz="1400" dirty="0"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sz="1400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S8VK-C</a:t>
                      </a:r>
                      <a:endParaRPr lang="en-US" altLang="zh-CN" sz="1400" dirty="0"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  <a:p>
                      <a:r>
                        <a:rPr lang="zh-CN" altLang="en-US" sz="1400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既存品</a:t>
                      </a:r>
                      <a:endParaRPr lang="zh-CN" altLang="en-US" sz="1400" dirty="0"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sz="1400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M</a:t>
                      </a:r>
                      <a:r>
                        <a:rPr lang="zh-CN" altLang="en-US" sz="1400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社</a:t>
                      </a:r>
                      <a:endParaRPr lang="en-US" altLang="zh-CN" sz="1400" dirty="0"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  <a:p>
                      <a:r>
                        <a:rPr lang="en-US" altLang="zh-CN" sz="1400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NDR</a:t>
                      </a:r>
                      <a:endParaRPr lang="zh-CN" altLang="en-US" sz="1400" dirty="0"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sz="1400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W</a:t>
                      </a:r>
                      <a:r>
                        <a:rPr lang="zh-CN" altLang="en-US" sz="1400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社</a:t>
                      </a:r>
                      <a:endParaRPr lang="en-US" altLang="zh-CN" sz="1400" dirty="0"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  <a:p>
                      <a:r>
                        <a:rPr lang="en-US" altLang="zh-CN" sz="1400" dirty="0"/>
                        <a:t>Connect Power PRO QL </a:t>
                      </a:r>
                      <a:endParaRPr lang="zh-CN" altLang="en-US" sz="1400" dirty="0"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/>
                </a:tc>
              </a:tr>
              <a:tr h="482103">
                <a:tc>
                  <a:txBody>
                    <a:bodyPr/>
                    <a:lstStyle/>
                    <a:p>
                      <a:r>
                        <a:rPr lang="zh-CN" altLang="en-US" sz="1400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尺寸</a:t>
                      </a:r>
                      <a:endParaRPr lang="zh-CN" altLang="en-US" sz="1400" dirty="0"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sz="1400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120W</a:t>
                      </a:r>
                      <a:r>
                        <a:rPr lang="zh-CN" altLang="en-US" sz="1400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：</a:t>
                      </a:r>
                      <a:r>
                        <a:rPr lang="en-US" altLang="zh-CN" sz="1400" dirty="0">
                          <a:solidFill>
                            <a:srgbClr val="0000FF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30×125×118</a:t>
                      </a:r>
                      <a:endParaRPr lang="en-US" altLang="zh-CN" sz="1400" dirty="0">
                        <a:solidFill>
                          <a:srgbClr val="0000FF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  <a:p>
                      <a:r>
                        <a:rPr lang="en-US" altLang="zh-CN" sz="1400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240W</a:t>
                      </a:r>
                      <a:r>
                        <a:rPr lang="zh-CN" altLang="en-US" sz="1400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：</a:t>
                      </a:r>
                      <a:r>
                        <a:rPr lang="en-US" altLang="zh-CN" sz="1400" dirty="0">
                          <a:solidFill>
                            <a:srgbClr val="0000FF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40×125×118</a:t>
                      </a:r>
                      <a:endParaRPr lang="zh-CN" altLang="en-US" sz="1400" dirty="0">
                        <a:solidFill>
                          <a:srgbClr val="0000FF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sz="1400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120W</a:t>
                      </a:r>
                      <a:r>
                        <a:rPr lang="zh-CN" altLang="en-US" sz="1400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：</a:t>
                      </a:r>
                      <a:r>
                        <a:rPr lang="en-US" altLang="zh-CN" sz="1400" dirty="0">
                          <a:solidFill>
                            <a:srgbClr val="FF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40×125×122</a:t>
                      </a:r>
                      <a:endParaRPr lang="en-US" altLang="zh-CN" sz="1400" dirty="0">
                        <a:solidFill>
                          <a:srgbClr val="FF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  <a:p>
                      <a:r>
                        <a:rPr lang="en-US" altLang="zh-CN" sz="1400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240W</a:t>
                      </a:r>
                      <a:r>
                        <a:rPr lang="zh-CN" altLang="en-US" sz="1400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：</a:t>
                      </a:r>
                      <a:r>
                        <a:rPr lang="en-US" altLang="zh-CN" sz="1400" dirty="0">
                          <a:solidFill>
                            <a:srgbClr val="FF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60×145.6×125</a:t>
                      </a:r>
                      <a:endParaRPr lang="zh-CN" altLang="en-US" sz="1400" dirty="0">
                        <a:solidFill>
                          <a:srgbClr val="FF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sz="1400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120W</a:t>
                      </a:r>
                      <a:r>
                        <a:rPr lang="zh-CN" altLang="en-US" sz="1400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：</a:t>
                      </a:r>
                      <a:r>
                        <a:rPr lang="en-US" altLang="zh-CN" sz="1400" dirty="0">
                          <a:solidFill>
                            <a:srgbClr val="FF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40</a:t>
                      </a:r>
                      <a:r>
                        <a:rPr lang="en-US" altLang="zh-CN" sz="1400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×125.2×113.5</a:t>
                      </a:r>
                      <a:endParaRPr lang="en-US" altLang="zh-CN" sz="1400" dirty="0"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  <a:p>
                      <a:r>
                        <a:rPr lang="en-US" altLang="zh-CN" sz="1400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240W</a:t>
                      </a:r>
                      <a:r>
                        <a:rPr lang="zh-CN" altLang="en-US" sz="1400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：</a:t>
                      </a:r>
                      <a:r>
                        <a:rPr lang="en-US" altLang="zh-CN" sz="1400" dirty="0">
                          <a:solidFill>
                            <a:srgbClr val="FF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62</a:t>
                      </a:r>
                      <a:r>
                        <a:rPr lang="en-US" altLang="zh-CN" sz="1400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×125.2×119.5</a:t>
                      </a:r>
                      <a:endParaRPr lang="zh-CN" altLang="en-US" sz="1400" dirty="0"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sz="1400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120W</a:t>
                      </a:r>
                      <a:r>
                        <a:rPr lang="zh-CN" altLang="en-US" sz="1400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：</a:t>
                      </a:r>
                      <a:r>
                        <a:rPr lang="en-US" altLang="zh-CN" sz="1400" dirty="0">
                          <a:solidFill>
                            <a:srgbClr val="FF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38</a:t>
                      </a:r>
                      <a:r>
                        <a:rPr lang="en-US" altLang="zh-CN" sz="1400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×125×111</a:t>
                      </a:r>
                      <a:endParaRPr lang="en-US" altLang="zh-CN" sz="1400" dirty="0"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  <a:p>
                      <a:r>
                        <a:rPr lang="en-US" altLang="zh-CN" sz="1400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240W</a:t>
                      </a:r>
                      <a:r>
                        <a:rPr lang="zh-CN" altLang="en-US" sz="1400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：</a:t>
                      </a:r>
                      <a:r>
                        <a:rPr lang="en-US" altLang="zh-CN" sz="1400" dirty="0">
                          <a:solidFill>
                            <a:srgbClr val="FF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48</a:t>
                      </a:r>
                      <a:r>
                        <a:rPr lang="en-US" altLang="zh-CN" sz="1400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×125×111</a:t>
                      </a:r>
                      <a:endParaRPr lang="zh-CN" altLang="en-US" sz="1400" dirty="0"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/>
                </a:tc>
              </a:tr>
              <a:tr h="482103">
                <a:tc>
                  <a:txBody>
                    <a:bodyPr/>
                    <a:lstStyle/>
                    <a:p>
                      <a:r>
                        <a:rPr lang="zh-CN" altLang="en-US" sz="1400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安装方式</a:t>
                      </a:r>
                      <a:endParaRPr lang="zh-CN" altLang="en-US" sz="1400" dirty="0"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CN" altLang="en-US" sz="1400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螺丝端子；</a:t>
                      </a:r>
                      <a:endParaRPr lang="en-US" altLang="zh-CN" sz="1400" dirty="0"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  <a:p>
                      <a:r>
                        <a:rPr lang="en-US" altLang="zh-CN" sz="1400" dirty="0">
                          <a:solidFill>
                            <a:srgbClr val="0000FF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Easy push</a:t>
                      </a:r>
                      <a:r>
                        <a:rPr lang="zh-CN" altLang="en-US" sz="1400" dirty="0">
                          <a:solidFill>
                            <a:srgbClr val="0000FF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端子</a:t>
                      </a:r>
                      <a:endParaRPr lang="zh-CN" altLang="en-US" sz="1400" dirty="0">
                        <a:solidFill>
                          <a:srgbClr val="0000FF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CN" altLang="en-US" sz="1400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螺丝端子</a:t>
                      </a:r>
                      <a:endParaRPr lang="zh-CN" altLang="en-US" sz="1400" dirty="0"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CN" altLang="en-US" sz="1400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螺丝端子</a:t>
                      </a:r>
                      <a:endParaRPr lang="zh-CN" altLang="en-US" sz="1400" dirty="0"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CN" altLang="en-US" sz="1400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螺丝端子</a:t>
                      </a:r>
                      <a:endParaRPr lang="zh-CN" altLang="en-US" sz="1400" dirty="0"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/>
                </a:tc>
              </a:tr>
              <a:tr h="340585">
                <a:tc>
                  <a:txBody>
                    <a:bodyPr/>
                    <a:lstStyle/>
                    <a:p>
                      <a:r>
                        <a:rPr lang="zh-CN" altLang="en-US" sz="1400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环境耐性</a:t>
                      </a:r>
                      <a:endParaRPr lang="zh-CN" altLang="en-US" sz="1400" dirty="0"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sz="1400" dirty="0">
                          <a:solidFill>
                            <a:srgbClr val="0000FF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-30</a:t>
                      </a:r>
                      <a:r>
                        <a:rPr lang="zh-CN" altLang="en-US" sz="1400" dirty="0">
                          <a:solidFill>
                            <a:srgbClr val="0000FF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℃</a:t>
                      </a:r>
                      <a:r>
                        <a:rPr lang="en-US" altLang="zh-CN" sz="1400" dirty="0">
                          <a:solidFill>
                            <a:srgbClr val="0000FF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~70</a:t>
                      </a:r>
                      <a:r>
                        <a:rPr lang="zh-CN" altLang="en-US" sz="1400" dirty="0">
                          <a:solidFill>
                            <a:srgbClr val="0000FF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℃</a:t>
                      </a:r>
                      <a:endParaRPr lang="zh-CN" altLang="en-US" sz="1400" dirty="0">
                        <a:solidFill>
                          <a:srgbClr val="0000FF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400" dirty="0">
                          <a:solidFill>
                            <a:srgbClr val="FF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-25</a:t>
                      </a:r>
                      <a:r>
                        <a:rPr lang="zh-CN" altLang="en-US" sz="1400" dirty="0">
                          <a:solidFill>
                            <a:srgbClr val="FF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℃</a:t>
                      </a:r>
                      <a:r>
                        <a:rPr lang="en-US" altLang="zh-CN" sz="1400" dirty="0">
                          <a:solidFill>
                            <a:srgbClr val="FF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~60</a:t>
                      </a:r>
                      <a:r>
                        <a:rPr lang="zh-CN" altLang="en-US" sz="1400" dirty="0">
                          <a:solidFill>
                            <a:srgbClr val="FF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℃</a:t>
                      </a:r>
                      <a:endParaRPr lang="zh-CN" altLang="en-US" sz="1400" dirty="0">
                        <a:solidFill>
                          <a:srgbClr val="FF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400" dirty="0">
                          <a:solidFill>
                            <a:srgbClr val="FF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-20</a:t>
                      </a:r>
                      <a:r>
                        <a:rPr lang="zh-CN" altLang="en-US" sz="1400" dirty="0">
                          <a:solidFill>
                            <a:srgbClr val="FF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℃</a:t>
                      </a:r>
                      <a:r>
                        <a:rPr lang="en-US" altLang="zh-CN" sz="1400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~70</a:t>
                      </a:r>
                      <a:r>
                        <a:rPr lang="zh-CN" altLang="en-US" sz="1400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℃</a:t>
                      </a:r>
                      <a:endParaRPr lang="zh-CN" altLang="en-US" sz="1400" dirty="0"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400" dirty="0">
                          <a:solidFill>
                            <a:srgbClr val="0000FF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-30</a:t>
                      </a:r>
                      <a:r>
                        <a:rPr lang="zh-CN" altLang="en-US" sz="1400" dirty="0">
                          <a:solidFill>
                            <a:srgbClr val="0000FF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℃</a:t>
                      </a:r>
                      <a:r>
                        <a:rPr lang="en-US" altLang="zh-CN" sz="1400" dirty="0">
                          <a:solidFill>
                            <a:srgbClr val="0000FF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~70</a:t>
                      </a:r>
                      <a:r>
                        <a:rPr lang="zh-CN" altLang="en-US" sz="1400" dirty="0">
                          <a:solidFill>
                            <a:srgbClr val="0000FF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℃</a:t>
                      </a:r>
                      <a:endParaRPr lang="zh-CN" altLang="en-US" sz="1400" dirty="0">
                        <a:solidFill>
                          <a:srgbClr val="0000FF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/>
                </a:tc>
              </a:tr>
              <a:tr h="340585">
                <a:tc>
                  <a:txBody>
                    <a:bodyPr/>
                    <a:lstStyle/>
                    <a:p>
                      <a:r>
                        <a:rPr lang="zh-CN" altLang="en-US" sz="1400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漏电流</a:t>
                      </a:r>
                      <a:endParaRPr lang="zh-CN" altLang="en-US" sz="1400" dirty="0"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sz="1400" dirty="0">
                          <a:solidFill>
                            <a:srgbClr val="0000FF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1mA max(AC230V)</a:t>
                      </a:r>
                      <a:endParaRPr lang="zh-CN" altLang="en-US" sz="1400" dirty="0">
                        <a:solidFill>
                          <a:srgbClr val="0000FF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sz="1400" dirty="0">
                          <a:solidFill>
                            <a:srgbClr val="0000FF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1mA max(AC230V)</a:t>
                      </a:r>
                      <a:endParaRPr lang="zh-CN" altLang="en-US" sz="1400" dirty="0">
                        <a:solidFill>
                          <a:srgbClr val="0000FF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400" dirty="0">
                          <a:solidFill>
                            <a:srgbClr val="0000FF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&lt;1mA/240VAC</a:t>
                      </a:r>
                      <a:endParaRPr lang="zh-CN" altLang="en-US" sz="1400" dirty="0">
                        <a:solidFill>
                          <a:srgbClr val="0000FF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zh-CN" altLang="en-US" sz="1400" dirty="0">
                          <a:solidFill>
                            <a:srgbClr val="FF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＜</a:t>
                      </a:r>
                      <a:r>
                        <a:rPr lang="en-US" altLang="zh-CN" sz="1400" dirty="0">
                          <a:solidFill>
                            <a:srgbClr val="FF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3.5mA</a:t>
                      </a:r>
                      <a:endParaRPr lang="zh-CN" altLang="en-US" sz="1400" dirty="0"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/>
                </a:tc>
              </a:tr>
              <a:tr h="482103">
                <a:tc>
                  <a:txBody>
                    <a:bodyPr/>
                    <a:lstStyle/>
                    <a:p>
                      <a:r>
                        <a:rPr lang="zh-CN" altLang="en-US" sz="1400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启动时间</a:t>
                      </a:r>
                      <a:endParaRPr lang="zh-CN" altLang="en-US" sz="1400" dirty="0"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kumimoji="1" lang="en-US" altLang="zh-CN" sz="14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uLnTx/>
                          <a:uFillTx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1000ms@115Vac,</a:t>
                      </a:r>
                      <a:endParaRPr kumimoji="1" lang="en-US" altLang="zh-CN" sz="14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uLnTx/>
                        <a:uFillTx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kumimoji="1" lang="en-US" altLang="zh-CN" sz="14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uLnTx/>
                          <a:uFillTx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1000ms@230Vac</a:t>
                      </a:r>
                      <a:endParaRPr kumimoji="1" lang="zh-CN" altLang="en-US" sz="14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uLnTx/>
                        <a:uFillTx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kumimoji="1" lang="en-US" altLang="zh-CN" sz="14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uLnTx/>
                          <a:uFillTx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1000ms@115Vac,</a:t>
                      </a:r>
                      <a:endParaRPr kumimoji="1" lang="en-US" altLang="zh-CN" sz="14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uLnTx/>
                        <a:uFillTx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kumimoji="1" lang="en-US" altLang="zh-CN" sz="14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uLnTx/>
                          <a:uFillTx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1000ms@230Vac</a:t>
                      </a:r>
                      <a:endParaRPr kumimoji="1" lang="zh-CN" altLang="en-US" sz="14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uLnTx/>
                        <a:uFillTx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400" dirty="0">
                          <a:solidFill>
                            <a:srgbClr val="FF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2500ms@115Vac,</a:t>
                      </a:r>
                      <a:endParaRPr lang="en-US" altLang="zh-CN" sz="1400" dirty="0">
                        <a:solidFill>
                          <a:srgbClr val="FF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400" dirty="0">
                          <a:solidFill>
                            <a:srgbClr val="FF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1200ms@230Vac</a:t>
                      </a:r>
                      <a:endParaRPr lang="zh-CN" altLang="en-US" sz="1400" dirty="0">
                        <a:solidFill>
                          <a:srgbClr val="FF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400" dirty="0">
                          <a:solidFill>
                            <a:srgbClr val="FF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&lt;3.0s @115Vac,</a:t>
                      </a:r>
                      <a:endParaRPr lang="en-US" altLang="zh-CN" sz="1400" dirty="0">
                        <a:solidFill>
                          <a:srgbClr val="FF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400" dirty="0">
                          <a:solidFill>
                            <a:srgbClr val="FF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&lt;1.5s @230Vac</a:t>
                      </a:r>
                      <a:endParaRPr lang="zh-CN" altLang="en-US" sz="1400" dirty="0">
                        <a:solidFill>
                          <a:srgbClr val="FF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/>
                </a:tc>
              </a:tr>
              <a:tr h="680615">
                <a:tc>
                  <a:txBody>
                    <a:bodyPr/>
                    <a:lstStyle/>
                    <a:p>
                      <a:r>
                        <a:rPr lang="en-US" altLang="zh-CN" sz="1400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Derating</a:t>
                      </a:r>
                      <a:endParaRPr lang="en-US" altLang="zh-CN" sz="1400" dirty="0"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  <a:p>
                      <a:r>
                        <a:rPr lang="zh-CN" altLang="en-US" sz="1400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温度降额</a:t>
                      </a:r>
                      <a:endParaRPr lang="zh-CN" altLang="en-US" sz="1400" dirty="0"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sz="1400" dirty="0">
                          <a:solidFill>
                            <a:srgbClr val="0000FF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-30℃~50℃</a:t>
                      </a:r>
                      <a:r>
                        <a:rPr lang="zh-CN" altLang="en-US" sz="1400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时点，</a:t>
                      </a:r>
                      <a:r>
                        <a:rPr lang="en-US" altLang="zh-CN" sz="1400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100%</a:t>
                      </a:r>
                      <a:r>
                        <a:rPr lang="zh-CN" altLang="en-US" sz="1400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负载可</a:t>
                      </a:r>
                      <a:endParaRPr lang="zh-CN" altLang="en-US" sz="1400" dirty="0"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400" dirty="0">
                          <a:solidFill>
                            <a:srgbClr val="FF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-10℃~40℃</a:t>
                      </a:r>
                      <a:r>
                        <a:rPr lang="zh-CN" altLang="en-US" sz="1400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时点，</a:t>
                      </a:r>
                      <a:r>
                        <a:rPr lang="en-US" altLang="zh-CN" sz="1400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100%</a:t>
                      </a:r>
                      <a:r>
                        <a:rPr lang="zh-CN" altLang="en-US" sz="1400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负载可</a:t>
                      </a:r>
                      <a:endParaRPr lang="zh-CN" altLang="en-US" sz="1400" dirty="0"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sz="1400" dirty="0">
                          <a:solidFill>
                            <a:srgbClr val="FF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-20℃</a:t>
                      </a:r>
                      <a:r>
                        <a:rPr lang="en-US" altLang="zh-CN" sz="1400" dirty="0">
                          <a:solidFill>
                            <a:srgbClr val="0000FF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~50℃</a:t>
                      </a:r>
                      <a:r>
                        <a:rPr lang="zh-CN" altLang="en-US" sz="1400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时点，</a:t>
                      </a:r>
                      <a:r>
                        <a:rPr lang="en-US" altLang="zh-CN" sz="1400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100%</a:t>
                      </a:r>
                      <a:r>
                        <a:rPr lang="zh-CN" altLang="en-US" sz="1400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负载可</a:t>
                      </a:r>
                      <a:endParaRPr lang="zh-CN" altLang="en-US" sz="1400" dirty="0"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400" dirty="0">
                          <a:solidFill>
                            <a:srgbClr val="0000FF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-30℃~50℃</a:t>
                      </a:r>
                      <a:r>
                        <a:rPr lang="zh-CN" altLang="en-US" sz="1400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时点，</a:t>
                      </a:r>
                      <a:r>
                        <a:rPr lang="en-US" altLang="zh-CN" sz="1400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100%</a:t>
                      </a:r>
                      <a:r>
                        <a:rPr lang="zh-CN" altLang="en-US" sz="1400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负载可</a:t>
                      </a:r>
                      <a:endParaRPr lang="zh-CN" altLang="en-US" sz="1400" dirty="0"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/>
                </a:tc>
              </a:tr>
              <a:tr h="340585">
                <a:tc>
                  <a:txBody>
                    <a:bodyPr/>
                    <a:lstStyle/>
                    <a:p>
                      <a:r>
                        <a:rPr lang="zh-CN" altLang="en-US" sz="1400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低温启动</a:t>
                      </a:r>
                      <a:endParaRPr lang="zh-CN" altLang="en-US" sz="1400" dirty="0"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sz="1400" dirty="0">
                          <a:solidFill>
                            <a:srgbClr val="0000FF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-40</a:t>
                      </a:r>
                      <a:r>
                        <a:rPr lang="zh-CN" altLang="en-US" sz="1400" dirty="0">
                          <a:solidFill>
                            <a:srgbClr val="0000FF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℃</a:t>
                      </a:r>
                      <a:endParaRPr lang="zh-CN" altLang="en-US" sz="1400" dirty="0">
                        <a:solidFill>
                          <a:srgbClr val="0000FF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sz="1400" dirty="0">
                          <a:solidFill>
                            <a:srgbClr val="FF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</a:t>
                      </a:r>
                      <a:endParaRPr lang="zh-CN" altLang="en-US" sz="1400" dirty="0">
                        <a:solidFill>
                          <a:srgbClr val="FF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kumimoji="1" lang="en-US" altLang="zh-CN" sz="14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-</a:t>
                      </a:r>
                      <a:endParaRPr kumimoji="1" lang="zh-CN" altLang="en-US" sz="14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kumimoji="1" lang="en-US" altLang="zh-CN" sz="14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uLnTx/>
                          <a:uFillTx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-40</a:t>
                      </a:r>
                      <a:r>
                        <a:rPr kumimoji="1" lang="zh-CN" altLang="en-US" sz="14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uLnTx/>
                          <a:uFillTx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℃</a:t>
                      </a:r>
                      <a:endParaRPr kumimoji="1" lang="zh-CN" altLang="en-US" sz="14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uLnTx/>
                        <a:uFillTx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/>
                </a:tc>
              </a:tr>
              <a:tr h="340585">
                <a:tc>
                  <a:txBody>
                    <a:bodyPr/>
                    <a:lstStyle/>
                    <a:p>
                      <a:r>
                        <a:rPr lang="en-US" altLang="zh-CN" sz="1400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EMI</a:t>
                      </a:r>
                      <a:endParaRPr lang="zh-CN" altLang="en-US" sz="1400" dirty="0"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sz="1400" dirty="0">
                          <a:solidFill>
                            <a:srgbClr val="0000FF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Class B</a:t>
                      </a:r>
                      <a:endParaRPr lang="zh-CN" altLang="en-US" sz="1400" dirty="0">
                        <a:solidFill>
                          <a:srgbClr val="0000FF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400" dirty="0">
                          <a:solidFill>
                            <a:srgbClr val="FF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Class A</a:t>
                      </a:r>
                      <a:endParaRPr lang="zh-CN" altLang="en-US" sz="1400" dirty="0">
                        <a:solidFill>
                          <a:srgbClr val="FF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400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Class B</a:t>
                      </a:r>
                      <a:endParaRPr lang="zh-CN" altLang="en-US" sz="1400" dirty="0"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400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Class B</a:t>
                      </a:r>
                      <a:endParaRPr lang="zh-CN" altLang="en-US" sz="1400" dirty="0"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/>
                </a:tc>
              </a:tr>
              <a:tr h="340585">
                <a:tc>
                  <a:txBody>
                    <a:bodyPr/>
                    <a:lstStyle/>
                    <a:p>
                      <a:r>
                        <a:rPr lang="zh-CN" altLang="en-US" sz="1400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耐震动</a:t>
                      </a:r>
                      <a:endParaRPr lang="zh-CN" altLang="en-US" sz="1400" dirty="0"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sz="1400" dirty="0">
                          <a:solidFill>
                            <a:srgbClr val="0000FF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3G</a:t>
                      </a:r>
                      <a:endParaRPr lang="zh-CN" altLang="en-US" sz="1400" dirty="0">
                        <a:solidFill>
                          <a:srgbClr val="0000FF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400" dirty="0">
                          <a:solidFill>
                            <a:srgbClr val="0000FF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5G</a:t>
                      </a:r>
                      <a:endParaRPr lang="zh-CN" altLang="en-US" sz="1400" dirty="0">
                        <a:solidFill>
                          <a:srgbClr val="0000FF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400" dirty="0">
                          <a:solidFill>
                            <a:srgbClr val="FF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2G</a:t>
                      </a:r>
                      <a:endParaRPr lang="zh-CN" altLang="en-US" sz="1400" dirty="0">
                        <a:solidFill>
                          <a:srgbClr val="FF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400" dirty="0">
                          <a:solidFill>
                            <a:srgbClr val="FF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2.3G</a:t>
                      </a:r>
                      <a:endParaRPr lang="zh-CN" altLang="en-US" sz="1400" dirty="0">
                        <a:solidFill>
                          <a:srgbClr val="FF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/>
                </a:tc>
              </a:tr>
              <a:tr h="482103">
                <a:tc>
                  <a:txBody>
                    <a:bodyPr/>
                    <a:lstStyle/>
                    <a:p>
                      <a:r>
                        <a:rPr lang="zh-CN" altLang="en-US" sz="1400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效率</a:t>
                      </a:r>
                      <a:endParaRPr lang="zh-CN" altLang="en-US" sz="1400" dirty="0"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sz="1400" dirty="0">
                          <a:solidFill>
                            <a:srgbClr val="0000FF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120W</a:t>
                      </a:r>
                      <a:r>
                        <a:rPr lang="zh-CN" altLang="en-US" sz="1400" dirty="0">
                          <a:solidFill>
                            <a:srgbClr val="0000FF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：</a:t>
                      </a:r>
                      <a:r>
                        <a:rPr lang="en-US" altLang="zh-CN" sz="1400" dirty="0">
                          <a:solidFill>
                            <a:srgbClr val="0000FF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89%</a:t>
                      </a:r>
                      <a:endParaRPr lang="en-US" altLang="zh-CN" sz="1400" dirty="0">
                        <a:solidFill>
                          <a:srgbClr val="0000FF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  <a:p>
                      <a:r>
                        <a:rPr lang="en-US" altLang="zh-CN" sz="1400" dirty="0">
                          <a:solidFill>
                            <a:srgbClr val="0000FF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240W</a:t>
                      </a:r>
                      <a:r>
                        <a:rPr lang="zh-CN" altLang="en-US" sz="1400" dirty="0">
                          <a:solidFill>
                            <a:srgbClr val="0000FF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：</a:t>
                      </a:r>
                      <a:r>
                        <a:rPr lang="en-US" altLang="zh-CN" sz="1400" dirty="0">
                          <a:solidFill>
                            <a:srgbClr val="0000FF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92%</a:t>
                      </a:r>
                      <a:endParaRPr lang="zh-CN" altLang="en-US" sz="1400" dirty="0">
                        <a:solidFill>
                          <a:srgbClr val="0000FF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sz="1400" dirty="0">
                          <a:solidFill>
                            <a:srgbClr val="FF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120W</a:t>
                      </a:r>
                      <a:r>
                        <a:rPr lang="zh-CN" altLang="en-US" sz="1400" dirty="0">
                          <a:solidFill>
                            <a:srgbClr val="FF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：</a:t>
                      </a:r>
                      <a:r>
                        <a:rPr lang="en-US" altLang="zh-CN" sz="1400" dirty="0">
                          <a:solidFill>
                            <a:srgbClr val="FF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87%</a:t>
                      </a:r>
                      <a:endParaRPr lang="en-US" altLang="zh-CN" sz="1400" dirty="0">
                        <a:solidFill>
                          <a:srgbClr val="FF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  <a:p>
                      <a:r>
                        <a:rPr lang="en-US" altLang="zh-CN" sz="1400" dirty="0">
                          <a:solidFill>
                            <a:srgbClr val="FF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240W</a:t>
                      </a:r>
                      <a:r>
                        <a:rPr lang="zh-CN" altLang="en-US" sz="1400" dirty="0">
                          <a:solidFill>
                            <a:srgbClr val="FF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：</a:t>
                      </a:r>
                      <a:r>
                        <a:rPr lang="en-US" altLang="zh-CN" sz="1400" dirty="0">
                          <a:solidFill>
                            <a:srgbClr val="FF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88%</a:t>
                      </a:r>
                      <a:endParaRPr lang="zh-CN" altLang="en-US" sz="1400" dirty="0">
                        <a:solidFill>
                          <a:srgbClr val="FF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sz="1400" dirty="0">
                          <a:solidFill>
                            <a:srgbClr val="FF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120W</a:t>
                      </a:r>
                      <a:r>
                        <a:rPr lang="zh-CN" altLang="en-US" sz="1400" dirty="0">
                          <a:solidFill>
                            <a:srgbClr val="FF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：</a:t>
                      </a:r>
                      <a:r>
                        <a:rPr lang="en-US" altLang="zh-CN" sz="1400" dirty="0">
                          <a:solidFill>
                            <a:srgbClr val="FF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88%</a:t>
                      </a:r>
                      <a:endParaRPr lang="en-US" altLang="zh-CN" sz="1400" dirty="0">
                        <a:solidFill>
                          <a:srgbClr val="FF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  <a:p>
                      <a:r>
                        <a:rPr lang="en-US" altLang="zh-CN" sz="1400" dirty="0">
                          <a:solidFill>
                            <a:srgbClr val="FF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240W</a:t>
                      </a:r>
                      <a:r>
                        <a:rPr lang="zh-CN" altLang="en-US" sz="1400" dirty="0">
                          <a:solidFill>
                            <a:srgbClr val="FF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：</a:t>
                      </a:r>
                      <a:r>
                        <a:rPr lang="en-US" altLang="zh-CN" sz="1400" dirty="0">
                          <a:solidFill>
                            <a:srgbClr val="FF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89.5%</a:t>
                      </a:r>
                      <a:endParaRPr lang="zh-CN" altLang="en-US" sz="1400" dirty="0">
                        <a:solidFill>
                          <a:srgbClr val="FF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sz="1400" dirty="0">
                          <a:solidFill>
                            <a:srgbClr val="0000FF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120W</a:t>
                      </a:r>
                      <a:r>
                        <a:rPr lang="zh-CN" altLang="en-US" sz="1400" dirty="0">
                          <a:solidFill>
                            <a:srgbClr val="0000FF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：</a:t>
                      </a:r>
                      <a:r>
                        <a:rPr lang="en-US" altLang="zh-CN" sz="1400" dirty="0">
                          <a:solidFill>
                            <a:srgbClr val="0000FF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89%</a:t>
                      </a:r>
                      <a:endParaRPr lang="en-US" altLang="zh-CN" sz="1400" dirty="0">
                        <a:solidFill>
                          <a:srgbClr val="0000FF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  <a:p>
                      <a:r>
                        <a:rPr lang="en-US" altLang="zh-CN" sz="1400" dirty="0">
                          <a:solidFill>
                            <a:srgbClr val="0000FF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240W</a:t>
                      </a:r>
                      <a:r>
                        <a:rPr lang="zh-CN" altLang="en-US" sz="1400" dirty="0">
                          <a:solidFill>
                            <a:srgbClr val="0000FF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：</a:t>
                      </a:r>
                      <a:r>
                        <a:rPr lang="en-US" altLang="zh-CN" sz="1400" dirty="0">
                          <a:solidFill>
                            <a:srgbClr val="0000FF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94%</a:t>
                      </a:r>
                      <a:endParaRPr lang="zh-CN" altLang="en-US" sz="1400" dirty="0">
                        <a:solidFill>
                          <a:srgbClr val="0000FF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/>
                </a:tc>
              </a:tr>
              <a:tr h="340585">
                <a:tc>
                  <a:txBody>
                    <a:bodyPr/>
                    <a:lstStyle/>
                    <a:p>
                      <a:r>
                        <a:rPr lang="zh-CN" altLang="en-US" sz="1400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安规</a:t>
                      </a:r>
                      <a:endParaRPr lang="zh-CN" altLang="en-US" sz="1400" dirty="0"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sz="1400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UL</a:t>
                      </a:r>
                      <a:r>
                        <a:rPr lang="zh-CN" altLang="en-US" sz="1400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、</a:t>
                      </a:r>
                      <a:r>
                        <a:rPr lang="en-US" altLang="zh-CN" sz="1400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CE</a:t>
                      </a:r>
                      <a:r>
                        <a:rPr lang="zh-CN" altLang="en-US" sz="1400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、</a:t>
                      </a:r>
                      <a:r>
                        <a:rPr lang="en-US" altLang="zh-CN" sz="1400" dirty="0">
                          <a:solidFill>
                            <a:srgbClr val="0000FF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CCC</a:t>
                      </a:r>
                      <a:endParaRPr lang="zh-CN" altLang="en-US" sz="1400" dirty="0">
                        <a:solidFill>
                          <a:srgbClr val="0000FF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sz="1400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UL</a:t>
                      </a:r>
                      <a:r>
                        <a:rPr lang="zh-CN" altLang="en-US" sz="1400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、</a:t>
                      </a:r>
                      <a:r>
                        <a:rPr lang="en-US" altLang="zh-CN" sz="1400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CE</a:t>
                      </a:r>
                      <a:endParaRPr lang="zh-CN" altLang="en-US" sz="1400" dirty="0"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sz="1400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UL</a:t>
                      </a:r>
                      <a:r>
                        <a:rPr lang="zh-CN" altLang="en-US" sz="1400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、</a:t>
                      </a:r>
                      <a:r>
                        <a:rPr lang="en-US" altLang="zh-CN" sz="1400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CE</a:t>
                      </a:r>
                      <a:endParaRPr lang="zh-CN" altLang="en-US" sz="1400" dirty="0"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CN" altLang="en-US" sz="1400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不明</a:t>
                      </a:r>
                      <a:endParaRPr lang="zh-CN" altLang="en-US" sz="1400" dirty="0"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5" name="テキスト プレースホルダー 1"/>
          <p:cNvSpPr txBox="1"/>
          <p:nvPr/>
        </p:nvSpPr>
        <p:spPr>
          <a:xfrm>
            <a:off x="216000" y="920346"/>
            <a:ext cx="10897200" cy="1126800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zh-CN" altLang="en-US" sz="2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对比主要竞合在性能上具备优势</a:t>
            </a:r>
            <a:endParaRPr lang="en-US" altLang="zh-CN" sz="24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68717" y="84271"/>
            <a:ext cx="11520000" cy="540000"/>
          </a:xfrm>
        </p:spPr>
        <p:txBody>
          <a:bodyPr anchor="ctr"/>
          <a:lstStyle/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zh-CN" altLang="en-US" sz="2800" b="1" dirty="0">
                <a:cs typeface="+mn-cs"/>
              </a:rPr>
              <a:t>具体应用</a:t>
            </a:r>
            <a:r>
              <a:rPr lang="en-US" altLang="zh-CN" sz="2800" b="1" dirty="0">
                <a:cs typeface="+mn-cs"/>
              </a:rPr>
              <a:t>——</a:t>
            </a:r>
            <a:r>
              <a:rPr lang="zh-CN" altLang="en-US" sz="2800" b="1" dirty="0">
                <a:cs typeface="+mn-cs"/>
              </a:rPr>
              <a:t>二次电池</a:t>
            </a:r>
            <a:endParaRPr lang="zh-CN" altLang="en-US" sz="2800" b="1" dirty="0">
              <a:cs typeface="+mn-cs"/>
            </a:endParaRPr>
          </a:p>
        </p:txBody>
      </p:sp>
      <p:sp>
        <p:nvSpPr>
          <p:cNvPr id="3" name="文本占位符 2"/>
          <p:cNvSpPr>
            <a:spLocks noGrp="1"/>
          </p:cNvSpPr>
          <p:nvPr>
            <p:ph type="body" sz="quarter" idx="31"/>
          </p:nvPr>
        </p:nvSpPr>
        <p:spPr>
          <a:xfrm>
            <a:off x="334962" y="923920"/>
            <a:ext cx="11522075" cy="532697"/>
          </a:xfrm>
        </p:spPr>
        <p:txBody>
          <a:bodyPr/>
          <a:lstStyle/>
          <a:p>
            <a:r>
              <a:rPr kumimoji="1"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电池生产线持续降本提速，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卷绕</a:t>
            </a:r>
            <a:r>
              <a: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/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叠片设备高速迭代。其小型化趋势，形成</a:t>
            </a:r>
            <a:r>
              <a:rPr lang="zh-CN" altLang="en-US" sz="2000" b="1" dirty="0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窄体化</a:t>
            </a:r>
            <a:r>
              <a:rPr lang="en-US" altLang="zh-CN" sz="2000" b="1" dirty="0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DIN</a:t>
            </a:r>
            <a:r>
              <a:rPr lang="zh-CN" altLang="en-US" sz="2000" b="1" dirty="0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电源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应用需求。</a:t>
            </a:r>
            <a:endParaRPr lang="en-US" altLang="zh-CN" sz="20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987116" y="4802561"/>
            <a:ext cx="4198946" cy="1794342"/>
          </a:xfrm>
          <a:prstGeom prst="rect">
            <a:avLst/>
          </a:prstGeom>
          <a:noFill/>
          <a:ln w="19050">
            <a:solidFill>
              <a:srgbClr val="31859C"/>
            </a:solidFill>
            <a:headEnd type="none" w="med" len="med"/>
            <a:tailEnd type="non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noAutofit/>
          </a:bodyPr>
          <a:lstStyle/>
          <a:p>
            <a:pPr algn="ctr"/>
            <a:endParaRPr kumimoji="1" lang="zh-CN" altLang="en-US" sz="1400" b="1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0" y="1492086"/>
            <a:ext cx="12192000" cy="1156431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 w="19050">
            <a:noFill/>
            <a:headEnd type="none" w="med" len="med"/>
            <a:tailEnd type="non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noAutofit/>
          </a:bodyPr>
          <a:lstStyle/>
          <a:p>
            <a:pPr algn="ctr"/>
            <a:endParaRPr kumimoji="1" lang="zh-CN" altLang="en-US" sz="1400" b="1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279133" y="1609105"/>
            <a:ext cx="1104122" cy="399076"/>
          </a:xfrm>
          <a:prstGeom prst="rect">
            <a:avLst/>
          </a:prstGeom>
          <a:solidFill>
            <a:schemeClr val="bg1"/>
          </a:solidFill>
          <a:ln w="9525">
            <a:solidFill>
              <a:schemeClr val="tx2"/>
            </a:solidFill>
            <a:headEnd type="none" w="med" len="med"/>
            <a:tailEnd type="non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noAutofit/>
          </a:bodyPr>
          <a:lstStyle/>
          <a:p>
            <a:pPr algn="ctr"/>
            <a:r>
              <a:rPr lang="zh-CN" altLang="en-US" sz="1200" b="1" dirty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正极活性物质</a:t>
            </a:r>
            <a:endParaRPr lang="en-US" altLang="zh-CN" sz="1200" b="1" dirty="0">
              <a:solidFill>
                <a:schemeClr val="tx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/>
            <a:r>
              <a:rPr lang="en-US" altLang="zh-CN" sz="1200" b="1" dirty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·</a:t>
            </a:r>
            <a:r>
              <a:rPr lang="zh-CN" altLang="en-US" sz="1200" b="1" dirty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导接剂</a:t>
            </a:r>
            <a:endParaRPr kumimoji="1" lang="zh-CN" altLang="en-US" sz="1200" b="1" dirty="0">
              <a:solidFill>
                <a:schemeClr val="tx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279133" y="2121805"/>
            <a:ext cx="1121111" cy="399076"/>
          </a:xfrm>
          <a:prstGeom prst="rect">
            <a:avLst/>
          </a:prstGeom>
          <a:solidFill>
            <a:schemeClr val="bg1"/>
          </a:solidFill>
          <a:ln w="9525">
            <a:solidFill>
              <a:schemeClr val="tx2"/>
            </a:solidFill>
            <a:headEnd type="none" w="med" len="med"/>
            <a:tailEnd type="non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noAutofit/>
          </a:bodyPr>
          <a:lstStyle/>
          <a:p>
            <a:pPr algn="ctr"/>
            <a:r>
              <a:rPr lang="zh-CN" altLang="en-US" sz="1200" b="1" dirty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负极活性物质</a:t>
            </a:r>
            <a:endParaRPr lang="en-US" altLang="zh-CN" sz="1200" b="1" dirty="0">
              <a:solidFill>
                <a:schemeClr val="tx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/>
            <a:r>
              <a:rPr lang="en-US" altLang="zh-CN" sz="1200" b="1" dirty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·</a:t>
            </a:r>
            <a:r>
              <a:rPr lang="zh-CN" altLang="en-US" sz="1200" b="1" dirty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导接剂</a:t>
            </a:r>
            <a:endParaRPr kumimoji="1" lang="zh-CN" altLang="en-US" sz="1200" b="1" dirty="0">
              <a:solidFill>
                <a:schemeClr val="tx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1609266" y="1615038"/>
            <a:ext cx="775921" cy="399076"/>
          </a:xfrm>
          <a:prstGeom prst="rect">
            <a:avLst/>
          </a:prstGeom>
          <a:solidFill>
            <a:schemeClr val="bg1"/>
          </a:solidFill>
          <a:ln w="9525">
            <a:solidFill>
              <a:schemeClr val="tx2"/>
            </a:solidFill>
            <a:headEnd type="none" w="med" len="med"/>
            <a:tailEnd type="non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noAutofit/>
          </a:bodyPr>
          <a:lstStyle/>
          <a:p>
            <a:pPr algn="ctr"/>
            <a:r>
              <a:rPr lang="zh-CN" altLang="en-US" sz="1200" b="1" dirty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浆料制备</a:t>
            </a:r>
            <a:endParaRPr kumimoji="1" lang="zh-CN" altLang="en-US" sz="1200" b="1" dirty="0">
              <a:solidFill>
                <a:schemeClr val="tx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1620568" y="2128302"/>
            <a:ext cx="763357" cy="414641"/>
          </a:xfrm>
          <a:prstGeom prst="rect">
            <a:avLst/>
          </a:prstGeom>
          <a:solidFill>
            <a:schemeClr val="bg1"/>
          </a:solidFill>
          <a:ln w="9525">
            <a:solidFill>
              <a:schemeClr val="tx2"/>
            </a:solidFill>
            <a:headEnd type="none" w="med" len="med"/>
            <a:tailEnd type="non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noAutofit/>
          </a:bodyPr>
          <a:lstStyle/>
          <a:p>
            <a:pPr algn="ctr"/>
            <a:r>
              <a:rPr lang="zh-CN" altLang="en-US" sz="1200" b="1" dirty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浆料制备</a:t>
            </a:r>
            <a:endParaRPr kumimoji="1" lang="zh-CN" altLang="en-US" sz="1200" b="1" dirty="0">
              <a:solidFill>
                <a:schemeClr val="tx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2687204" y="1615038"/>
            <a:ext cx="775921" cy="399076"/>
          </a:xfrm>
          <a:prstGeom prst="rect">
            <a:avLst/>
          </a:prstGeom>
          <a:solidFill>
            <a:schemeClr val="bg1"/>
          </a:solidFill>
          <a:ln w="9525">
            <a:solidFill>
              <a:schemeClr val="tx2"/>
            </a:solidFill>
            <a:headEnd type="none" w="med" len="med"/>
            <a:tailEnd type="non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noAutofit/>
          </a:bodyPr>
          <a:lstStyle/>
          <a:p>
            <a:pPr algn="ctr"/>
            <a:r>
              <a:rPr lang="zh-CN" altLang="en-US" sz="1200" b="1" dirty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正极涂布</a:t>
            </a:r>
            <a:endParaRPr kumimoji="1" lang="zh-CN" altLang="en-US" sz="1200" b="1" dirty="0">
              <a:solidFill>
                <a:schemeClr val="tx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2696194" y="2128302"/>
            <a:ext cx="766932" cy="414641"/>
          </a:xfrm>
          <a:prstGeom prst="rect">
            <a:avLst/>
          </a:prstGeom>
          <a:solidFill>
            <a:schemeClr val="bg1"/>
          </a:solidFill>
          <a:ln w="9525">
            <a:solidFill>
              <a:schemeClr val="tx2"/>
            </a:solidFill>
            <a:headEnd type="none" w="med" len="med"/>
            <a:tailEnd type="non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noAutofit/>
          </a:bodyPr>
          <a:lstStyle/>
          <a:p>
            <a:pPr algn="ctr"/>
            <a:r>
              <a:rPr lang="zh-CN" altLang="en-US" sz="1200" b="1" dirty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负极涂布</a:t>
            </a:r>
            <a:endParaRPr kumimoji="1" lang="zh-CN" altLang="en-US" sz="1200" b="1" dirty="0">
              <a:solidFill>
                <a:schemeClr val="tx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3783451" y="1914397"/>
            <a:ext cx="726532" cy="414645"/>
          </a:xfrm>
          <a:prstGeom prst="rect">
            <a:avLst/>
          </a:prstGeom>
          <a:solidFill>
            <a:schemeClr val="bg1"/>
          </a:solidFill>
          <a:ln w="9525">
            <a:solidFill>
              <a:schemeClr val="tx2"/>
            </a:solidFill>
            <a:headEnd type="none" w="med" len="med"/>
            <a:tailEnd type="non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noAutofit/>
          </a:bodyPr>
          <a:lstStyle/>
          <a:p>
            <a:pPr algn="ctr"/>
            <a:r>
              <a:rPr lang="zh-CN" altLang="en-US" sz="1200" b="1" dirty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干燥辊压</a:t>
            </a:r>
            <a:endParaRPr kumimoji="1" lang="zh-CN" altLang="en-US" sz="1200" b="1" dirty="0">
              <a:solidFill>
                <a:schemeClr val="tx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4665725" y="1914397"/>
            <a:ext cx="769547" cy="414645"/>
          </a:xfrm>
          <a:prstGeom prst="rect">
            <a:avLst/>
          </a:prstGeom>
          <a:solidFill>
            <a:schemeClr val="bg1"/>
          </a:solidFill>
          <a:ln w="9525">
            <a:solidFill>
              <a:schemeClr val="tx2"/>
            </a:solidFill>
            <a:headEnd type="none" w="med" len="med"/>
            <a:tailEnd type="non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noAutofit/>
          </a:bodyPr>
          <a:lstStyle/>
          <a:p>
            <a:pPr algn="ctr"/>
            <a:r>
              <a:rPr lang="zh-CN" altLang="en-US" sz="1200" b="1" dirty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分切</a:t>
            </a:r>
            <a:endParaRPr kumimoji="1" lang="zh-CN" altLang="en-US" sz="1200" b="1" dirty="0">
              <a:solidFill>
                <a:schemeClr val="tx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4" name="矩形 13"/>
          <p:cNvSpPr/>
          <p:nvPr/>
        </p:nvSpPr>
        <p:spPr>
          <a:xfrm>
            <a:off x="5591014" y="1914397"/>
            <a:ext cx="769547" cy="414645"/>
          </a:xfrm>
          <a:prstGeom prst="rect">
            <a:avLst/>
          </a:prstGeom>
          <a:solidFill>
            <a:schemeClr val="bg1"/>
          </a:solidFill>
          <a:ln w="9525">
            <a:solidFill>
              <a:srgbClr val="7030A0"/>
            </a:solidFill>
            <a:headEnd type="none" w="med" len="med"/>
            <a:tailEnd type="non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noAutofit/>
          </a:bodyPr>
          <a:lstStyle/>
          <a:p>
            <a:pPr algn="ctr"/>
            <a:r>
              <a:rPr lang="zh-CN" altLang="en-US" sz="1200" b="1" dirty="0">
                <a:solidFill>
                  <a:srgbClr val="7030A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卷绕</a:t>
            </a:r>
            <a:r>
              <a:rPr lang="en-US" altLang="zh-CN" sz="1200" b="1" dirty="0">
                <a:solidFill>
                  <a:srgbClr val="7030A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/</a:t>
            </a:r>
            <a:r>
              <a:rPr lang="zh-CN" altLang="en-US" sz="1200" b="1" dirty="0">
                <a:solidFill>
                  <a:srgbClr val="7030A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叠片</a:t>
            </a:r>
            <a:endParaRPr kumimoji="1" lang="zh-CN" altLang="en-US" sz="1200" b="1" dirty="0">
              <a:solidFill>
                <a:srgbClr val="7030A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6516303" y="1914397"/>
            <a:ext cx="769547" cy="368993"/>
          </a:xfrm>
          <a:prstGeom prst="rect">
            <a:avLst/>
          </a:prstGeom>
          <a:solidFill>
            <a:schemeClr val="bg1"/>
          </a:solidFill>
          <a:ln w="9525">
            <a:solidFill>
              <a:srgbClr val="7030A0"/>
            </a:solidFill>
            <a:headEnd type="none" w="med" len="med"/>
            <a:tailEnd type="non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noAutofit/>
          </a:bodyPr>
          <a:lstStyle/>
          <a:p>
            <a:pPr algn="ctr"/>
            <a:r>
              <a:rPr kumimoji="1" lang="zh-CN" altLang="en-US" sz="1200" b="1" dirty="0">
                <a:solidFill>
                  <a:srgbClr val="7030A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外壳焊接</a:t>
            </a:r>
            <a:endParaRPr kumimoji="1" lang="zh-CN" altLang="en-US" sz="1200" b="1" dirty="0">
              <a:solidFill>
                <a:srgbClr val="7030A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6" name="矩形 15"/>
          <p:cNvSpPr/>
          <p:nvPr/>
        </p:nvSpPr>
        <p:spPr>
          <a:xfrm>
            <a:off x="7438630" y="1922868"/>
            <a:ext cx="784405" cy="360522"/>
          </a:xfrm>
          <a:prstGeom prst="rect">
            <a:avLst/>
          </a:prstGeom>
          <a:solidFill>
            <a:schemeClr val="bg1"/>
          </a:solidFill>
          <a:ln w="9525">
            <a:solidFill>
              <a:srgbClr val="7030A0"/>
            </a:solidFill>
            <a:headEnd type="none" w="med" len="med"/>
            <a:tailEnd type="non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noAutofit/>
          </a:bodyPr>
          <a:lstStyle/>
          <a:p>
            <a:pPr algn="ctr"/>
            <a:r>
              <a:rPr kumimoji="1" lang="zh-CN" altLang="en-US" sz="1200" b="1" dirty="0">
                <a:solidFill>
                  <a:srgbClr val="7030A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封口</a:t>
            </a:r>
            <a:endParaRPr kumimoji="1" lang="zh-CN" altLang="en-US" sz="1200" b="1" dirty="0">
              <a:solidFill>
                <a:srgbClr val="7030A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7" name="矩形 16"/>
          <p:cNvSpPr/>
          <p:nvPr/>
        </p:nvSpPr>
        <p:spPr>
          <a:xfrm>
            <a:off x="8373596" y="1924663"/>
            <a:ext cx="795533" cy="349049"/>
          </a:xfrm>
          <a:prstGeom prst="rect">
            <a:avLst/>
          </a:prstGeom>
          <a:solidFill>
            <a:schemeClr val="bg1"/>
          </a:solidFill>
          <a:ln w="9525">
            <a:solidFill>
              <a:srgbClr val="7030A0"/>
            </a:solidFill>
            <a:headEnd type="none" w="med" len="med"/>
            <a:tailEnd type="non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noAutofit/>
          </a:bodyPr>
          <a:lstStyle/>
          <a:p>
            <a:pPr algn="ctr"/>
            <a:r>
              <a:rPr kumimoji="1" lang="zh-CN" altLang="en-US" sz="1200" b="1" dirty="0">
                <a:solidFill>
                  <a:srgbClr val="7030A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注入</a:t>
            </a:r>
            <a:endParaRPr kumimoji="1" lang="en-US" altLang="zh-CN" sz="1200" b="1" dirty="0">
              <a:solidFill>
                <a:srgbClr val="7030A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/>
            <a:r>
              <a:rPr kumimoji="1" lang="zh-CN" altLang="en-US" sz="1200" b="1" dirty="0">
                <a:solidFill>
                  <a:srgbClr val="7030A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电解液</a:t>
            </a:r>
            <a:endParaRPr kumimoji="1" lang="zh-CN" altLang="en-US" sz="1200" b="1" dirty="0">
              <a:solidFill>
                <a:srgbClr val="7030A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8" name="矩形 17"/>
          <p:cNvSpPr/>
          <p:nvPr/>
        </p:nvSpPr>
        <p:spPr>
          <a:xfrm>
            <a:off x="9321909" y="1922868"/>
            <a:ext cx="784405" cy="360522"/>
          </a:xfrm>
          <a:prstGeom prst="rect">
            <a:avLst/>
          </a:prstGeom>
          <a:solidFill>
            <a:schemeClr val="bg1"/>
          </a:solidFill>
          <a:ln w="9525">
            <a:solidFill>
              <a:schemeClr val="accent3">
                <a:lumMod val="50000"/>
              </a:schemeClr>
            </a:solidFill>
            <a:headEnd type="none" w="med" len="med"/>
            <a:tailEnd type="non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noAutofit/>
          </a:bodyPr>
          <a:lstStyle/>
          <a:p>
            <a:pPr algn="ctr"/>
            <a:r>
              <a:rPr kumimoji="1" lang="zh-CN" altLang="en-US" sz="1200" b="1" dirty="0">
                <a:solidFill>
                  <a:schemeClr val="accent3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化成</a:t>
            </a:r>
            <a:endParaRPr kumimoji="1" lang="zh-CN" altLang="en-US" sz="1200" b="1" dirty="0">
              <a:solidFill>
                <a:schemeClr val="accent3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9" name="矩形 18"/>
          <p:cNvSpPr/>
          <p:nvPr/>
        </p:nvSpPr>
        <p:spPr>
          <a:xfrm>
            <a:off x="10259094" y="1922868"/>
            <a:ext cx="784405" cy="360522"/>
          </a:xfrm>
          <a:prstGeom prst="rect">
            <a:avLst/>
          </a:prstGeom>
          <a:solidFill>
            <a:schemeClr val="bg1"/>
          </a:solidFill>
          <a:ln w="9525">
            <a:solidFill>
              <a:schemeClr val="accent3">
                <a:lumMod val="50000"/>
              </a:schemeClr>
            </a:solidFill>
            <a:headEnd type="none" w="med" len="med"/>
            <a:tailEnd type="non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noAutofit/>
          </a:bodyPr>
          <a:lstStyle/>
          <a:p>
            <a:pPr algn="ctr"/>
            <a:r>
              <a:rPr kumimoji="1" lang="zh-CN" altLang="en-US" sz="1200" b="1" dirty="0">
                <a:solidFill>
                  <a:schemeClr val="accent3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分拣</a:t>
            </a:r>
            <a:endParaRPr kumimoji="1" lang="zh-CN" altLang="en-US" sz="1200" b="1" dirty="0">
              <a:solidFill>
                <a:schemeClr val="accent3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0" name="矩形 19"/>
          <p:cNvSpPr/>
          <p:nvPr/>
        </p:nvSpPr>
        <p:spPr>
          <a:xfrm>
            <a:off x="11196279" y="1922868"/>
            <a:ext cx="784405" cy="360522"/>
          </a:xfrm>
          <a:prstGeom prst="rect">
            <a:avLst/>
          </a:prstGeom>
          <a:solidFill>
            <a:schemeClr val="bg1"/>
          </a:solidFill>
          <a:ln w="9525">
            <a:solidFill>
              <a:schemeClr val="accent3">
                <a:lumMod val="50000"/>
              </a:schemeClr>
            </a:solidFill>
            <a:headEnd type="none" w="med" len="med"/>
            <a:tailEnd type="non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noAutofit/>
          </a:bodyPr>
          <a:lstStyle/>
          <a:p>
            <a:pPr algn="ctr"/>
            <a:r>
              <a:rPr kumimoji="1" lang="zh-CN" altLang="en-US" sz="1200" b="1" dirty="0">
                <a:solidFill>
                  <a:schemeClr val="accent3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组装</a:t>
            </a:r>
            <a:endParaRPr kumimoji="1" lang="zh-CN" altLang="en-US" sz="1200" b="1" dirty="0">
              <a:solidFill>
                <a:schemeClr val="accent3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21" name="连接符: 肘形 20"/>
          <p:cNvCxnSpPr>
            <a:stCxn id="10" idx="3"/>
            <a:endCxn id="12" idx="1"/>
          </p:cNvCxnSpPr>
          <p:nvPr/>
        </p:nvCxnSpPr>
        <p:spPr>
          <a:xfrm>
            <a:off x="3463125" y="1814576"/>
            <a:ext cx="320326" cy="307144"/>
          </a:xfrm>
          <a:prstGeom prst="bentConnector3">
            <a:avLst/>
          </a:prstGeom>
          <a:ln w="9525">
            <a:solidFill>
              <a:schemeClr val="bg1">
                <a:lumMod val="50000"/>
              </a:schemeClr>
            </a:solidFill>
            <a:prstDash val="solid"/>
            <a:headEnd type="none" w="med" len="med"/>
            <a:tailEnd type="non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2" name="连接符: 肘形 21"/>
          <p:cNvCxnSpPr>
            <a:stCxn id="11" idx="3"/>
            <a:endCxn id="12" idx="1"/>
          </p:cNvCxnSpPr>
          <p:nvPr/>
        </p:nvCxnSpPr>
        <p:spPr>
          <a:xfrm flipV="1">
            <a:off x="3463126" y="2121720"/>
            <a:ext cx="320325" cy="213903"/>
          </a:xfrm>
          <a:prstGeom prst="bentConnector3">
            <a:avLst>
              <a:gd name="adj1" fmla="val 50000"/>
            </a:avLst>
          </a:prstGeom>
          <a:ln w="9525">
            <a:solidFill>
              <a:schemeClr val="bg1">
                <a:lumMod val="50000"/>
              </a:schemeClr>
            </a:solidFill>
            <a:prstDash val="solid"/>
            <a:headEnd type="none" w="med" len="med"/>
            <a:tailEnd type="non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直接连接符 22"/>
          <p:cNvCxnSpPr>
            <a:stCxn id="6" idx="3"/>
            <a:endCxn id="8" idx="1"/>
          </p:cNvCxnSpPr>
          <p:nvPr/>
        </p:nvCxnSpPr>
        <p:spPr>
          <a:xfrm>
            <a:off x="1383255" y="1808643"/>
            <a:ext cx="226011" cy="5933"/>
          </a:xfrm>
          <a:prstGeom prst="line">
            <a:avLst/>
          </a:prstGeom>
          <a:ln w="9525">
            <a:solidFill>
              <a:schemeClr val="bg1">
                <a:lumMod val="50000"/>
              </a:schemeClr>
            </a:solidFill>
            <a:prstDash val="solid"/>
            <a:headEnd type="none" w="med" len="med"/>
            <a:tailEnd type="non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4" name="直接连接符 23"/>
          <p:cNvCxnSpPr>
            <a:stCxn id="8" idx="3"/>
            <a:endCxn id="10" idx="1"/>
          </p:cNvCxnSpPr>
          <p:nvPr/>
        </p:nvCxnSpPr>
        <p:spPr>
          <a:xfrm>
            <a:off x="2385187" y="1814576"/>
            <a:ext cx="302017" cy="0"/>
          </a:xfrm>
          <a:prstGeom prst="line">
            <a:avLst/>
          </a:prstGeom>
          <a:ln w="9525">
            <a:solidFill>
              <a:schemeClr val="bg1">
                <a:lumMod val="50000"/>
              </a:schemeClr>
            </a:solidFill>
            <a:prstDash val="solid"/>
            <a:headEnd type="none" w="med" len="med"/>
            <a:tailEnd type="non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5" name="直接连接符 24"/>
          <p:cNvCxnSpPr>
            <a:stCxn id="7" idx="3"/>
            <a:endCxn id="9" idx="1"/>
          </p:cNvCxnSpPr>
          <p:nvPr/>
        </p:nvCxnSpPr>
        <p:spPr>
          <a:xfrm>
            <a:off x="1400244" y="2321343"/>
            <a:ext cx="220324" cy="14280"/>
          </a:xfrm>
          <a:prstGeom prst="line">
            <a:avLst/>
          </a:prstGeom>
          <a:ln w="9525">
            <a:solidFill>
              <a:schemeClr val="bg1">
                <a:lumMod val="50000"/>
              </a:schemeClr>
            </a:solidFill>
            <a:prstDash val="solid"/>
            <a:headEnd type="none" w="med" len="med"/>
            <a:tailEnd type="non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6" name="直接连接符 25"/>
          <p:cNvCxnSpPr>
            <a:stCxn id="9" idx="3"/>
            <a:endCxn id="11" idx="1"/>
          </p:cNvCxnSpPr>
          <p:nvPr/>
        </p:nvCxnSpPr>
        <p:spPr>
          <a:xfrm>
            <a:off x="2383925" y="2335623"/>
            <a:ext cx="312269" cy="0"/>
          </a:xfrm>
          <a:prstGeom prst="line">
            <a:avLst/>
          </a:prstGeom>
          <a:ln w="9525">
            <a:solidFill>
              <a:schemeClr val="bg1">
                <a:lumMod val="50000"/>
              </a:schemeClr>
            </a:solidFill>
            <a:prstDash val="solid"/>
            <a:headEnd type="none" w="med" len="med"/>
            <a:tailEnd type="non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7" name="直接连接符 26"/>
          <p:cNvCxnSpPr>
            <a:stCxn id="12" idx="3"/>
            <a:endCxn id="13" idx="1"/>
          </p:cNvCxnSpPr>
          <p:nvPr/>
        </p:nvCxnSpPr>
        <p:spPr>
          <a:xfrm>
            <a:off x="4509983" y="2121720"/>
            <a:ext cx="155742" cy="0"/>
          </a:xfrm>
          <a:prstGeom prst="line">
            <a:avLst/>
          </a:prstGeom>
          <a:ln w="9525">
            <a:solidFill>
              <a:schemeClr val="bg1">
                <a:lumMod val="50000"/>
              </a:schemeClr>
            </a:solidFill>
            <a:prstDash val="solid"/>
            <a:headEnd type="none" w="med" len="med"/>
            <a:tailEnd type="non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8" name="直接连接符 27"/>
          <p:cNvCxnSpPr>
            <a:stCxn id="13" idx="3"/>
            <a:endCxn id="14" idx="1"/>
          </p:cNvCxnSpPr>
          <p:nvPr/>
        </p:nvCxnSpPr>
        <p:spPr>
          <a:xfrm>
            <a:off x="5435272" y="2121720"/>
            <a:ext cx="155742" cy="0"/>
          </a:xfrm>
          <a:prstGeom prst="line">
            <a:avLst/>
          </a:prstGeom>
          <a:ln w="9525">
            <a:solidFill>
              <a:schemeClr val="bg1">
                <a:lumMod val="50000"/>
              </a:schemeClr>
            </a:solidFill>
            <a:prstDash val="solid"/>
            <a:headEnd type="none" w="med" len="med"/>
            <a:tailEnd type="non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9" name="直接连接符 28"/>
          <p:cNvCxnSpPr>
            <a:stCxn id="14" idx="3"/>
            <a:endCxn id="15" idx="1"/>
          </p:cNvCxnSpPr>
          <p:nvPr/>
        </p:nvCxnSpPr>
        <p:spPr>
          <a:xfrm flipV="1">
            <a:off x="6360561" y="2098894"/>
            <a:ext cx="155742" cy="22826"/>
          </a:xfrm>
          <a:prstGeom prst="line">
            <a:avLst/>
          </a:prstGeom>
          <a:ln w="9525">
            <a:solidFill>
              <a:schemeClr val="bg1">
                <a:lumMod val="50000"/>
              </a:schemeClr>
            </a:solidFill>
            <a:prstDash val="solid"/>
            <a:headEnd type="none" w="med" len="med"/>
            <a:tailEnd type="non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0" name="直接连接符 29"/>
          <p:cNvCxnSpPr>
            <a:stCxn id="15" idx="3"/>
            <a:endCxn id="16" idx="1"/>
          </p:cNvCxnSpPr>
          <p:nvPr/>
        </p:nvCxnSpPr>
        <p:spPr>
          <a:xfrm>
            <a:off x="7285850" y="2098894"/>
            <a:ext cx="152780" cy="4235"/>
          </a:xfrm>
          <a:prstGeom prst="line">
            <a:avLst/>
          </a:prstGeom>
          <a:ln w="9525">
            <a:solidFill>
              <a:schemeClr val="bg1">
                <a:lumMod val="50000"/>
              </a:schemeClr>
            </a:solidFill>
            <a:prstDash val="solid"/>
            <a:headEnd type="none" w="med" len="med"/>
            <a:tailEnd type="non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1" name="直接连接符 30"/>
          <p:cNvCxnSpPr>
            <a:stCxn id="16" idx="3"/>
            <a:endCxn id="17" idx="1"/>
          </p:cNvCxnSpPr>
          <p:nvPr/>
        </p:nvCxnSpPr>
        <p:spPr>
          <a:xfrm flipV="1">
            <a:off x="8223035" y="2099188"/>
            <a:ext cx="150561" cy="3941"/>
          </a:xfrm>
          <a:prstGeom prst="line">
            <a:avLst/>
          </a:prstGeom>
          <a:ln w="9525">
            <a:solidFill>
              <a:schemeClr val="bg1">
                <a:lumMod val="50000"/>
              </a:schemeClr>
            </a:solidFill>
            <a:prstDash val="solid"/>
            <a:headEnd type="none" w="med" len="med"/>
            <a:tailEnd type="non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2" name="直接连接符 31"/>
          <p:cNvCxnSpPr>
            <a:stCxn id="18" idx="1"/>
            <a:endCxn id="17" idx="3"/>
          </p:cNvCxnSpPr>
          <p:nvPr/>
        </p:nvCxnSpPr>
        <p:spPr>
          <a:xfrm flipH="1" flipV="1">
            <a:off x="9169129" y="2099188"/>
            <a:ext cx="152780" cy="3941"/>
          </a:xfrm>
          <a:prstGeom prst="line">
            <a:avLst/>
          </a:prstGeom>
          <a:ln w="9525">
            <a:solidFill>
              <a:schemeClr val="bg1">
                <a:lumMod val="50000"/>
              </a:schemeClr>
            </a:solidFill>
            <a:prstDash val="solid"/>
            <a:headEnd type="none" w="med" len="med"/>
            <a:tailEnd type="non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3" name="直接连接符 32"/>
          <p:cNvCxnSpPr>
            <a:stCxn id="18" idx="3"/>
            <a:endCxn id="19" idx="1"/>
          </p:cNvCxnSpPr>
          <p:nvPr/>
        </p:nvCxnSpPr>
        <p:spPr>
          <a:xfrm>
            <a:off x="10106314" y="2103129"/>
            <a:ext cx="152780" cy="0"/>
          </a:xfrm>
          <a:prstGeom prst="line">
            <a:avLst/>
          </a:prstGeom>
          <a:ln w="9525">
            <a:solidFill>
              <a:schemeClr val="bg1">
                <a:lumMod val="50000"/>
              </a:schemeClr>
            </a:solidFill>
            <a:prstDash val="solid"/>
            <a:headEnd type="none" w="med" len="med"/>
            <a:tailEnd type="non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4" name="直接连接符 33"/>
          <p:cNvCxnSpPr>
            <a:stCxn id="20" idx="1"/>
            <a:endCxn id="19" idx="3"/>
          </p:cNvCxnSpPr>
          <p:nvPr/>
        </p:nvCxnSpPr>
        <p:spPr>
          <a:xfrm flipH="1">
            <a:off x="11043499" y="2103129"/>
            <a:ext cx="152780" cy="0"/>
          </a:xfrm>
          <a:prstGeom prst="line">
            <a:avLst/>
          </a:prstGeom>
          <a:ln w="9525">
            <a:solidFill>
              <a:schemeClr val="bg1">
                <a:lumMod val="50000"/>
              </a:schemeClr>
            </a:solidFill>
            <a:prstDash val="solid"/>
            <a:headEnd type="none" w="med" len="med"/>
            <a:tailEnd type="non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5" name="矩形 34"/>
          <p:cNvSpPr/>
          <p:nvPr/>
        </p:nvSpPr>
        <p:spPr>
          <a:xfrm>
            <a:off x="4578984" y="1848022"/>
            <a:ext cx="1859576" cy="545391"/>
          </a:xfrm>
          <a:prstGeom prst="rect">
            <a:avLst/>
          </a:prstGeom>
          <a:noFill/>
          <a:ln w="19050">
            <a:solidFill>
              <a:srgbClr val="FF0000"/>
            </a:solidFill>
            <a:headEnd type="none" w="med" len="med"/>
            <a:tailEnd type="non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noAutofit/>
          </a:bodyPr>
          <a:lstStyle/>
          <a:p>
            <a:pPr algn="ctr"/>
            <a:endParaRPr kumimoji="1" lang="zh-CN" altLang="en-US" sz="2800" b="1" dirty="0">
              <a:solidFill>
                <a:srgbClr val="C00000"/>
              </a:solidFill>
              <a:highlight>
                <a:srgbClr val="FF0000"/>
              </a:highlight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36" name="文本框 35"/>
          <p:cNvSpPr txBox="1"/>
          <p:nvPr/>
        </p:nvSpPr>
        <p:spPr>
          <a:xfrm>
            <a:off x="3564069" y="1534819"/>
            <a:ext cx="8433460" cy="28268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 anchorCtr="0">
            <a:noAutofit/>
          </a:bodyPr>
          <a:lstStyle/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kumimoji="1" lang="zh-CN" altLang="en-US" sz="16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产能提速：从</a:t>
            </a:r>
            <a:r>
              <a:rPr kumimoji="1" lang="en-US" altLang="ja-JP" sz="16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12PPM</a:t>
            </a:r>
            <a:r>
              <a:rPr kumimoji="1" lang="ja-JP" altLang="en-US" sz="16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⇒</a:t>
            </a:r>
            <a:r>
              <a:rPr kumimoji="1" lang="en-US" altLang="ja-JP" sz="16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22PPM</a:t>
            </a:r>
            <a:r>
              <a:rPr kumimoji="1" lang="ja-JP" altLang="en-US" sz="16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⇒</a:t>
            </a:r>
            <a:r>
              <a:rPr kumimoji="1" lang="en-US" altLang="ja-JP" sz="16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44PPM</a:t>
            </a:r>
            <a:r>
              <a:rPr kumimoji="1" lang="zh-CN" altLang="en-US" sz="16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，</a:t>
            </a:r>
            <a:r>
              <a:rPr kumimoji="1" lang="en-US" altLang="zh-CN" sz="16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[</a:t>
            </a:r>
            <a:r>
              <a:rPr kumimoji="1" lang="zh-CN" altLang="en-US" sz="16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分切，卷绕</a:t>
            </a:r>
            <a:r>
              <a:rPr kumimoji="1" lang="en-US" altLang="zh-CN" sz="16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/</a:t>
            </a:r>
            <a:r>
              <a:rPr kumimoji="1" lang="zh-CN" altLang="en-US" sz="16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叠片</a:t>
            </a:r>
            <a:r>
              <a:rPr lang="en-US" altLang="zh-CN" sz="16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]</a:t>
            </a:r>
            <a:r>
              <a:rPr kumimoji="1" lang="zh-CN" altLang="en-US" sz="16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形成瓶颈工位</a:t>
            </a:r>
            <a:endParaRPr kumimoji="1" lang="en-US" altLang="ja-JP" sz="16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kumimoji="1" lang="zh-CN" altLang="en-US" b="1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grpSp>
        <p:nvGrpSpPr>
          <p:cNvPr id="37" name="组合 36"/>
          <p:cNvGrpSpPr/>
          <p:nvPr/>
        </p:nvGrpSpPr>
        <p:grpSpPr>
          <a:xfrm>
            <a:off x="1724723" y="3778554"/>
            <a:ext cx="2452629" cy="775286"/>
            <a:chOff x="2104887" y="3566645"/>
            <a:chExt cx="3791210" cy="1562023"/>
          </a:xfrm>
        </p:grpSpPr>
        <p:pic>
          <p:nvPicPr>
            <p:cNvPr id="38" name="图片 37"/>
            <p:cNvPicPr>
              <a:picLocks noChangeAspect="1"/>
            </p:cNvPicPr>
            <p:nvPr/>
          </p:nvPicPr>
          <p:blipFill>
            <a:blip r:embed="rId1" cstate="email"/>
            <a:stretch>
              <a:fillRect/>
            </a:stretch>
          </p:blipFill>
          <p:spPr>
            <a:xfrm>
              <a:off x="2170592" y="4495228"/>
              <a:ext cx="902329" cy="633440"/>
            </a:xfrm>
            <a:prstGeom prst="rect">
              <a:avLst/>
            </a:prstGeom>
          </p:spPr>
        </p:pic>
        <p:pic>
          <p:nvPicPr>
            <p:cNvPr id="39" name="图片 38"/>
            <p:cNvPicPr>
              <a:picLocks noChangeAspect="1"/>
            </p:cNvPicPr>
            <p:nvPr/>
          </p:nvPicPr>
          <p:blipFill>
            <a:blip r:embed="rId2" cstate="email"/>
            <a:stretch>
              <a:fillRect/>
            </a:stretch>
          </p:blipFill>
          <p:spPr>
            <a:xfrm>
              <a:off x="2104887" y="3566645"/>
              <a:ext cx="1070391" cy="614831"/>
            </a:xfrm>
            <a:prstGeom prst="rect">
              <a:avLst/>
            </a:prstGeom>
            <a:ln>
              <a:noFill/>
            </a:ln>
          </p:spPr>
        </p:pic>
        <p:sp>
          <p:nvSpPr>
            <p:cNvPr id="40" name="加号 39"/>
            <p:cNvSpPr/>
            <p:nvPr/>
          </p:nvSpPr>
          <p:spPr>
            <a:xfrm>
              <a:off x="2532244" y="4132751"/>
              <a:ext cx="281917" cy="361569"/>
            </a:xfrm>
            <a:prstGeom prst="mathPlus">
              <a:avLst/>
            </a:prstGeom>
            <a:solidFill>
              <a:schemeClr val="accent1"/>
            </a:solidFill>
            <a:ln w="19050">
              <a:noFill/>
              <a:headEnd type="none" w="med" len="med"/>
              <a:tailEnd type="none" w="med" len="me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<a:noAutofit/>
            </a:bodyPr>
            <a:lstStyle/>
            <a:p>
              <a:pPr algn="ctr"/>
              <a:endParaRPr kumimoji="1" lang="zh-CN" altLang="en-US" sz="1050" b="1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1" name="箭头: 右 40"/>
            <p:cNvSpPr/>
            <p:nvPr/>
          </p:nvSpPr>
          <p:spPr>
            <a:xfrm>
              <a:off x="3905026" y="4087713"/>
              <a:ext cx="368885" cy="600127"/>
            </a:xfrm>
            <a:prstGeom prst="rightArrow">
              <a:avLst/>
            </a:prstGeom>
            <a:solidFill>
              <a:schemeClr val="accent1"/>
            </a:solidFill>
            <a:ln w="19050">
              <a:noFill/>
              <a:headEnd type="none" w="med" len="med"/>
              <a:tailEnd type="none" w="med" len="me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<a:noAutofit/>
            </a:bodyPr>
            <a:lstStyle/>
            <a:p>
              <a:pPr algn="ctr"/>
              <a:endParaRPr kumimoji="1" lang="zh-CN" altLang="en-US" sz="1050" b="1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2" name="文本框 41"/>
            <p:cNvSpPr txBox="1"/>
            <p:nvPr/>
          </p:nvSpPr>
          <p:spPr>
            <a:xfrm>
              <a:off x="3219087" y="3712617"/>
              <a:ext cx="801853" cy="396416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rtlCol="0" anchor="t" anchorCtr="0">
              <a:noAutofit/>
            </a:bodyPr>
            <a:lstStyle/>
            <a:p>
              <a:pPr marL="0" marR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  <a:r>
                <a:rPr kumimoji="1" lang="zh-CN" altLang="en-US" sz="12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模切</a:t>
              </a:r>
              <a:endParaRPr kumimoji="1" lang="zh-CN" altLang="en-US" sz="1200" b="1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3" name="文本框 42"/>
            <p:cNvSpPr txBox="1"/>
            <p:nvPr/>
          </p:nvSpPr>
          <p:spPr>
            <a:xfrm>
              <a:off x="3216215" y="4743365"/>
              <a:ext cx="801854" cy="19227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rtlCol="0" anchor="t" anchorCtr="0">
              <a:noAutofit/>
            </a:bodyPr>
            <a:lstStyle/>
            <a:p>
              <a:pPr marL="0" marR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  <a:r>
                <a:rPr kumimoji="1" lang="zh-CN" altLang="en-US" sz="12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叠片</a:t>
              </a:r>
              <a:endParaRPr kumimoji="1" lang="zh-CN" altLang="en-US" sz="1200" b="1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pic>
          <p:nvPicPr>
            <p:cNvPr id="44" name="图片 43"/>
            <p:cNvPicPr>
              <a:picLocks noChangeAspect="1"/>
            </p:cNvPicPr>
            <p:nvPr/>
          </p:nvPicPr>
          <p:blipFill>
            <a:blip r:embed="rId3" cstate="email"/>
            <a:stretch>
              <a:fillRect/>
            </a:stretch>
          </p:blipFill>
          <p:spPr>
            <a:xfrm>
              <a:off x="4387914" y="3945488"/>
              <a:ext cx="1192964" cy="698512"/>
            </a:xfrm>
            <a:prstGeom prst="rect">
              <a:avLst/>
            </a:prstGeom>
            <a:ln>
              <a:noFill/>
            </a:ln>
          </p:spPr>
        </p:pic>
        <p:sp>
          <p:nvSpPr>
            <p:cNvPr id="45" name="文本框 44"/>
            <p:cNvSpPr txBox="1"/>
            <p:nvPr/>
          </p:nvSpPr>
          <p:spPr>
            <a:xfrm>
              <a:off x="4437621" y="4709983"/>
              <a:ext cx="1458476" cy="22565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rtlCol="0" anchor="t" anchorCtr="0">
              <a:noAutofit/>
            </a:bodyPr>
            <a:lstStyle/>
            <a:p>
              <a:pPr marL="0" marR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  <a:r>
                <a:rPr kumimoji="1" lang="zh-CN" altLang="en-US" sz="12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切叠一体机</a:t>
              </a:r>
              <a:endParaRPr kumimoji="1" lang="zh-CN" altLang="en-US" sz="1200" b="1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46" name="组合 45"/>
          <p:cNvGrpSpPr/>
          <p:nvPr/>
        </p:nvGrpSpPr>
        <p:grpSpPr>
          <a:xfrm>
            <a:off x="1398522" y="2777225"/>
            <a:ext cx="2925611" cy="985349"/>
            <a:chOff x="1188280" y="1561090"/>
            <a:chExt cx="5059351" cy="2290141"/>
          </a:xfrm>
        </p:grpSpPr>
        <p:sp>
          <p:nvSpPr>
            <p:cNvPr id="47" name="箭头: 右 46"/>
            <p:cNvSpPr/>
            <p:nvPr/>
          </p:nvSpPr>
          <p:spPr>
            <a:xfrm>
              <a:off x="3636702" y="2152553"/>
              <a:ext cx="416378" cy="692293"/>
            </a:xfrm>
            <a:prstGeom prst="rightArrow">
              <a:avLst/>
            </a:prstGeom>
            <a:solidFill>
              <a:schemeClr val="accent1"/>
            </a:solidFill>
            <a:ln w="19050">
              <a:noFill/>
              <a:headEnd type="none" w="med" len="med"/>
              <a:tailEnd type="none" w="med" len="me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<a:noAutofit/>
            </a:bodyPr>
            <a:lstStyle/>
            <a:p>
              <a:pPr algn="ctr"/>
              <a:endParaRPr kumimoji="1" lang="zh-CN" altLang="en-US" sz="1050" b="1" dirty="0">
                <a:latin typeface="Meiryo UI" panose="020B0604030504040204" pitchFamily="50" charset="-128"/>
                <a:ea typeface="Meiryo UI" panose="020B0604030504040204" pitchFamily="50" charset="-128"/>
              </a:endParaRPr>
            </a:p>
          </p:txBody>
        </p:sp>
        <p:pic>
          <p:nvPicPr>
            <p:cNvPr id="48" name="图片 47"/>
            <p:cNvPicPr>
              <a:picLocks noChangeAspect="1"/>
            </p:cNvPicPr>
            <p:nvPr/>
          </p:nvPicPr>
          <p:blipFill>
            <a:blip r:embed="rId4" cstate="email"/>
            <a:stretch>
              <a:fillRect/>
            </a:stretch>
          </p:blipFill>
          <p:spPr>
            <a:xfrm>
              <a:off x="1188280" y="2139021"/>
              <a:ext cx="894318" cy="513696"/>
            </a:xfrm>
            <a:prstGeom prst="rect">
              <a:avLst/>
            </a:prstGeom>
          </p:spPr>
        </p:pic>
        <p:pic>
          <p:nvPicPr>
            <p:cNvPr id="49" name="图片 48"/>
            <p:cNvPicPr>
              <a:picLocks noChangeAspect="1"/>
            </p:cNvPicPr>
            <p:nvPr/>
          </p:nvPicPr>
          <p:blipFill>
            <a:blip r:embed="rId5" cstate="email"/>
            <a:stretch>
              <a:fillRect/>
            </a:stretch>
          </p:blipFill>
          <p:spPr>
            <a:xfrm>
              <a:off x="2488746" y="1762021"/>
              <a:ext cx="779130" cy="546955"/>
            </a:xfrm>
            <a:prstGeom prst="rect">
              <a:avLst/>
            </a:prstGeom>
          </p:spPr>
        </p:pic>
        <p:pic>
          <p:nvPicPr>
            <p:cNvPr id="50" name="图片 49"/>
            <p:cNvPicPr>
              <a:picLocks noChangeAspect="1"/>
            </p:cNvPicPr>
            <p:nvPr/>
          </p:nvPicPr>
          <p:blipFill>
            <a:blip r:embed="rId6" cstate="email"/>
            <a:stretch>
              <a:fillRect/>
            </a:stretch>
          </p:blipFill>
          <p:spPr>
            <a:xfrm>
              <a:off x="4279183" y="1887378"/>
              <a:ext cx="870075" cy="499771"/>
            </a:xfrm>
            <a:prstGeom prst="rect">
              <a:avLst/>
            </a:prstGeom>
          </p:spPr>
        </p:pic>
        <p:pic>
          <p:nvPicPr>
            <p:cNvPr id="51" name="图片 50"/>
            <p:cNvPicPr>
              <a:picLocks noChangeAspect="1"/>
            </p:cNvPicPr>
            <p:nvPr/>
          </p:nvPicPr>
          <p:blipFill>
            <a:blip r:embed="rId7" cstate="email"/>
            <a:stretch>
              <a:fillRect/>
            </a:stretch>
          </p:blipFill>
          <p:spPr>
            <a:xfrm>
              <a:off x="4278108" y="2469318"/>
              <a:ext cx="902329" cy="518297"/>
            </a:xfrm>
            <a:prstGeom prst="rect">
              <a:avLst/>
            </a:prstGeom>
          </p:spPr>
        </p:pic>
        <p:pic>
          <p:nvPicPr>
            <p:cNvPr id="52" name="图片 51"/>
            <p:cNvPicPr>
              <a:picLocks noChangeAspect="1"/>
            </p:cNvPicPr>
            <p:nvPr/>
          </p:nvPicPr>
          <p:blipFill>
            <a:blip r:embed="rId8" cstate="email"/>
            <a:stretch>
              <a:fillRect/>
            </a:stretch>
          </p:blipFill>
          <p:spPr>
            <a:xfrm>
              <a:off x="5307492" y="1561090"/>
              <a:ext cx="902329" cy="633440"/>
            </a:xfrm>
            <a:prstGeom prst="rect">
              <a:avLst/>
            </a:prstGeom>
          </p:spPr>
        </p:pic>
        <p:pic>
          <p:nvPicPr>
            <p:cNvPr id="53" name="图片 52"/>
            <p:cNvPicPr>
              <a:picLocks noChangeAspect="1"/>
            </p:cNvPicPr>
            <p:nvPr/>
          </p:nvPicPr>
          <p:blipFill>
            <a:blip r:embed="rId8" cstate="email"/>
            <a:stretch>
              <a:fillRect/>
            </a:stretch>
          </p:blipFill>
          <p:spPr>
            <a:xfrm>
              <a:off x="5303828" y="2110615"/>
              <a:ext cx="902329" cy="633440"/>
            </a:xfrm>
            <a:prstGeom prst="rect">
              <a:avLst/>
            </a:prstGeom>
          </p:spPr>
        </p:pic>
        <p:pic>
          <p:nvPicPr>
            <p:cNvPr id="54" name="图片 53"/>
            <p:cNvPicPr>
              <a:picLocks noChangeAspect="1"/>
            </p:cNvPicPr>
            <p:nvPr/>
          </p:nvPicPr>
          <p:blipFill>
            <a:blip r:embed="rId8" cstate="email"/>
            <a:stretch>
              <a:fillRect/>
            </a:stretch>
          </p:blipFill>
          <p:spPr>
            <a:xfrm>
              <a:off x="5307492" y="2703610"/>
              <a:ext cx="902329" cy="633440"/>
            </a:xfrm>
            <a:prstGeom prst="rect">
              <a:avLst/>
            </a:prstGeom>
          </p:spPr>
        </p:pic>
        <p:sp>
          <p:nvSpPr>
            <p:cNvPr id="55" name="文本框 54"/>
            <p:cNvSpPr txBox="1"/>
            <p:nvPr/>
          </p:nvSpPr>
          <p:spPr>
            <a:xfrm>
              <a:off x="1371503" y="3191621"/>
              <a:ext cx="801854" cy="19227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rtlCol="0" anchor="t" anchorCtr="0">
              <a:noAutofit/>
            </a:bodyPr>
            <a:lstStyle/>
            <a:p>
              <a:pPr marL="0" marR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  <a:r>
                <a:rPr kumimoji="1" lang="zh-CN" altLang="en-US" sz="12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模切</a:t>
              </a:r>
              <a:endParaRPr kumimoji="1" lang="zh-CN" altLang="en-US" sz="1200" b="1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6" name="文本框 55"/>
            <p:cNvSpPr txBox="1"/>
            <p:nvPr/>
          </p:nvSpPr>
          <p:spPr>
            <a:xfrm>
              <a:off x="2484442" y="3116849"/>
              <a:ext cx="1031614" cy="66184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>
              <a:spAutoFit/>
            </a:bodyPr>
            <a:lstStyle/>
            <a:p>
              <a:r>
                <a:rPr lang="zh-CN" altLang="en-US" sz="12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叠片</a:t>
              </a:r>
              <a:endParaRPr lang="zh-CN" altLang="en-US" sz="1200" dirty="0"/>
            </a:p>
          </p:txBody>
        </p:sp>
        <p:sp>
          <p:nvSpPr>
            <p:cNvPr id="57" name="文本框 56"/>
            <p:cNvSpPr txBox="1"/>
            <p:nvPr/>
          </p:nvSpPr>
          <p:spPr>
            <a:xfrm>
              <a:off x="4419035" y="3258220"/>
              <a:ext cx="801854" cy="19227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rtlCol="0" anchor="t" anchorCtr="0">
              <a:noAutofit/>
            </a:bodyPr>
            <a:lstStyle/>
            <a:p>
              <a:pPr marL="0" marR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  <a:r>
                <a:rPr kumimoji="1" lang="zh-CN" altLang="en-US" sz="12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模切</a:t>
              </a:r>
              <a:endParaRPr kumimoji="1" lang="zh-CN" altLang="en-US" sz="1200" b="1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8" name="文本框 57"/>
            <p:cNvSpPr txBox="1"/>
            <p:nvPr/>
          </p:nvSpPr>
          <p:spPr>
            <a:xfrm>
              <a:off x="5345302" y="3207432"/>
              <a:ext cx="902329" cy="64379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>
              <a:spAutoFit/>
            </a:bodyPr>
            <a:lstStyle/>
            <a:p>
              <a:r>
                <a:rPr lang="zh-CN" altLang="en-US" sz="12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叠片</a:t>
              </a:r>
              <a:endParaRPr lang="zh-CN" altLang="en-US" sz="1200" dirty="0"/>
            </a:p>
          </p:txBody>
        </p:sp>
        <p:pic>
          <p:nvPicPr>
            <p:cNvPr id="59" name="图片 58"/>
            <p:cNvPicPr>
              <a:picLocks noChangeAspect="1"/>
            </p:cNvPicPr>
            <p:nvPr/>
          </p:nvPicPr>
          <p:blipFill>
            <a:blip r:embed="rId9" cstate="email"/>
            <a:stretch>
              <a:fillRect/>
            </a:stretch>
          </p:blipFill>
          <p:spPr>
            <a:xfrm>
              <a:off x="2499239" y="2540038"/>
              <a:ext cx="766284" cy="537937"/>
            </a:xfrm>
            <a:prstGeom prst="rect">
              <a:avLst/>
            </a:prstGeom>
          </p:spPr>
        </p:pic>
      </p:grpSp>
      <p:sp>
        <p:nvSpPr>
          <p:cNvPr id="60" name="文本框 59"/>
          <p:cNvSpPr txBox="1"/>
          <p:nvPr/>
        </p:nvSpPr>
        <p:spPr>
          <a:xfrm>
            <a:off x="972083" y="2777225"/>
            <a:ext cx="391896" cy="1795873"/>
          </a:xfrm>
          <a:prstGeom prst="rect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txBody>
          <a:bodyPr wrap="square" lIns="0" tIns="0" rIns="0" bIns="0" rtlCol="0" anchor="t" anchorCtr="0">
            <a:noAutofit/>
          </a:bodyPr>
          <a:lstStyle/>
          <a:p>
            <a:pPr marL="0" marR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kumimoji="1" lang="en-US" altLang="ja-JP" sz="16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/>
            <a:r>
              <a:rPr kumimoji="1" lang="zh-CN" altLang="en-US" sz="16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设备集中</a:t>
            </a:r>
            <a:endParaRPr kumimoji="1" lang="en-US" altLang="ja-JP" sz="16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1" name="文本框 60"/>
          <p:cNvSpPr txBox="1"/>
          <p:nvPr/>
        </p:nvSpPr>
        <p:spPr>
          <a:xfrm>
            <a:off x="990717" y="4802561"/>
            <a:ext cx="391896" cy="1794342"/>
          </a:xfrm>
          <a:prstGeom prst="rect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txBody>
          <a:bodyPr wrap="square" lIns="0" tIns="0" rIns="0" bIns="0" rtlCol="0" anchor="ctr" anchorCtr="0">
            <a:noAutofit/>
          </a:bodyPr>
          <a:lstStyle>
            <a:defPPr>
              <a:defRPr lang="ja-JP"/>
            </a:defPPr>
            <a:lvl1pPr marR="0" indent="0"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16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dirty="0"/>
              <a:t>分布供电</a:t>
            </a:r>
            <a:endParaRPr lang="zh-CN" altLang="en-US" dirty="0"/>
          </a:p>
        </p:txBody>
      </p:sp>
      <p:sp>
        <p:nvSpPr>
          <p:cNvPr id="62" name="文本框 61"/>
          <p:cNvSpPr txBox="1"/>
          <p:nvPr/>
        </p:nvSpPr>
        <p:spPr>
          <a:xfrm>
            <a:off x="5346314" y="2939531"/>
            <a:ext cx="1353806" cy="1698121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 anchorCtr="0">
            <a:noAutofit/>
          </a:bodyPr>
          <a:lstStyle/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lang="zh-CN" altLang="en-US" sz="16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更多设备造成厂房</a:t>
            </a:r>
            <a:r>
              <a:rPr lang="en-US" altLang="zh-CN" sz="16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Layout</a:t>
            </a:r>
            <a:r>
              <a:rPr lang="zh-CN" altLang="en-US" sz="16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困难</a:t>
            </a:r>
            <a:r>
              <a:rPr lang="zh-CN" altLang="en-US" sz="16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，设备形成的</a:t>
            </a:r>
            <a:r>
              <a:rPr lang="zh-CN" altLang="en-US" sz="1600" b="1" dirty="0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小型化</a:t>
            </a:r>
            <a:r>
              <a:rPr lang="zh-CN" altLang="en-US" sz="16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和</a:t>
            </a:r>
            <a:r>
              <a:rPr lang="zh-CN" altLang="en-US" sz="1600" b="1" dirty="0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一体化</a:t>
            </a:r>
            <a:r>
              <a:rPr lang="zh-CN" altLang="en-US" sz="16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趋势，控制柜空间不足。</a:t>
            </a:r>
            <a:endParaRPr kumimoji="1" lang="zh-CN" altLang="en-US" sz="16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3" name="文本框 62"/>
          <p:cNvSpPr txBox="1"/>
          <p:nvPr/>
        </p:nvSpPr>
        <p:spPr>
          <a:xfrm>
            <a:off x="4591726" y="2438761"/>
            <a:ext cx="2208463" cy="33182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 anchorCtr="0">
            <a:noAutofit/>
          </a:bodyPr>
          <a:lstStyle/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kumimoji="1" lang="en-US" altLang="zh-CN" sz="14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Key Machine</a:t>
            </a:r>
            <a:endParaRPr kumimoji="1" lang="zh-CN" altLang="en-US" sz="14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4" name="文本框 63"/>
          <p:cNvSpPr txBox="1"/>
          <p:nvPr/>
        </p:nvSpPr>
        <p:spPr>
          <a:xfrm>
            <a:off x="5343605" y="4965967"/>
            <a:ext cx="1382676" cy="148206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 anchorCtr="0">
            <a:noAutofit/>
          </a:bodyPr>
          <a:lstStyle/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kumimoji="1" lang="zh-CN" altLang="en-US" sz="16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设备</a:t>
            </a:r>
            <a:r>
              <a:rPr kumimoji="1" lang="zh-CN" altLang="en-US" sz="16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停机损失高昂</a:t>
            </a:r>
            <a:r>
              <a:rPr kumimoji="1" lang="zh-CN" altLang="en-US" sz="16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，为了能快速排查故障，采用分布式供电导致</a:t>
            </a:r>
            <a:r>
              <a:rPr kumimoji="1" lang="zh-CN" altLang="en-US" sz="1600" b="1" dirty="0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电源数增加</a:t>
            </a:r>
            <a:endParaRPr kumimoji="1" lang="zh-CN" altLang="en-US" sz="1600" b="1" dirty="0">
              <a:solidFill>
                <a:srgbClr val="0000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65" name="图片 64"/>
          <p:cNvPicPr>
            <a:picLocks noChangeAspect="1"/>
          </p:cNvPicPr>
          <p:nvPr/>
        </p:nvPicPr>
        <p:blipFill>
          <a:blip r:embed="rId10" cstate="email"/>
          <a:srcRect l="8344" t="12947" r="5809" b="10230"/>
          <a:stretch>
            <a:fillRect/>
          </a:stretch>
        </p:blipFill>
        <p:spPr>
          <a:xfrm rot="396139">
            <a:off x="7767104" y="3591574"/>
            <a:ext cx="4119669" cy="2765011"/>
          </a:xfrm>
          <a:custGeom>
            <a:avLst/>
            <a:gdLst>
              <a:gd name="connsiteX0" fmla="*/ 0 w 7849815"/>
              <a:gd name="connsiteY0" fmla="*/ 849372 h 5268585"/>
              <a:gd name="connsiteX1" fmla="*/ 7338314 w 7849815"/>
              <a:gd name="connsiteY1" fmla="*/ 0 h 5268585"/>
              <a:gd name="connsiteX2" fmla="*/ 7849815 w 7849815"/>
              <a:gd name="connsiteY2" fmla="*/ 4419213 h 5268585"/>
              <a:gd name="connsiteX3" fmla="*/ 511502 w 7849815"/>
              <a:gd name="connsiteY3" fmla="*/ 5268585 h 52685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849815" h="5268585">
                <a:moveTo>
                  <a:pt x="0" y="849372"/>
                </a:moveTo>
                <a:lnTo>
                  <a:pt x="7338314" y="0"/>
                </a:lnTo>
                <a:lnTo>
                  <a:pt x="7849815" y="4419213"/>
                </a:lnTo>
                <a:lnTo>
                  <a:pt x="511502" y="5268585"/>
                </a:lnTo>
                <a:close/>
              </a:path>
            </a:pathLst>
          </a:custGeom>
        </p:spPr>
      </p:pic>
      <p:sp>
        <p:nvSpPr>
          <p:cNvPr id="66" name="等腰三角形 65"/>
          <p:cNvSpPr/>
          <p:nvPr/>
        </p:nvSpPr>
        <p:spPr>
          <a:xfrm rot="5400000">
            <a:off x="5982956" y="4449858"/>
            <a:ext cx="2988126" cy="380083"/>
          </a:xfrm>
          <a:prstGeom prst="triangle">
            <a:avLst/>
          </a:prstGeom>
          <a:solidFill>
            <a:schemeClr val="accent1"/>
          </a:solidFill>
          <a:ln w="19050">
            <a:noFill/>
            <a:headEnd type="none" w="med" len="med"/>
            <a:tailEnd type="non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noAutofit/>
          </a:bodyPr>
          <a:lstStyle/>
          <a:p>
            <a:pPr algn="ctr"/>
            <a:endParaRPr kumimoji="1" lang="zh-CN" altLang="en-US" sz="1400" b="1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67" name="矩形 66"/>
          <p:cNvSpPr/>
          <p:nvPr/>
        </p:nvSpPr>
        <p:spPr>
          <a:xfrm>
            <a:off x="8090060" y="5013686"/>
            <a:ext cx="1124371" cy="818977"/>
          </a:xfrm>
          <a:prstGeom prst="rect">
            <a:avLst/>
          </a:prstGeom>
          <a:noFill/>
          <a:ln w="19050">
            <a:solidFill>
              <a:srgbClr val="FF0000"/>
            </a:solidFill>
            <a:headEnd type="none" w="med" len="med"/>
            <a:tailEnd type="non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noAutofit/>
          </a:bodyPr>
          <a:lstStyle/>
          <a:p>
            <a:pPr algn="ctr"/>
            <a:endParaRPr kumimoji="1" lang="zh-CN" altLang="en-US" sz="2800" b="1" dirty="0">
              <a:solidFill>
                <a:srgbClr val="C00000"/>
              </a:solidFill>
              <a:highlight>
                <a:srgbClr val="FF0000"/>
              </a:highlight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68" name="文本框 67"/>
          <p:cNvSpPr txBox="1"/>
          <p:nvPr/>
        </p:nvSpPr>
        <p:spPr>
          <a:xfrm>
            <a:off x="7885289" y="3159988"/>
            <a:ext cx="4150034" cy="633583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 anchorCtr="0">
            <a:noAutofit/>
          </a:bodyPr>
          <a:lstStyle/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kumimoji="1" lang="zh-CN" altLang="en-US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控制柜空间不足，主要是控制柜</a:t>
            </a:r>
            <a:r>
              <a:rPr kumimoji="1" lang="zh-CN" altLang="en-US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宽度制约，</a:t>
            </a:r>
            <a:r>
              <a:rPr kumimoji="1" lang="zh-CN" altLang="en-US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形成</a:t>
            </a:r>
            <a:r>
              <a:rPr kumimoji="1" lang="zh-CN" altLang="en-US" b="1" dirty="0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电源窄体化</a:t>
            </a:r>
            <a:r>
              <a:rPr kumimoji="1" lang="zh-CN" altLang="en-US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需求</a:t>
            </a:r>
            <a:endParaRPr kumimoji="1" lang="zh-CN" altLang="en-US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9" name="箭头: 右 68"/>
          <p:cNvSpPr/>
          <p:nvPr/>
        </p:nvSpPr>
        <p:spPr>
          <a:xfrm>
            <a:off x="7641595" y="5168661"/>
            <a:ext cx="410695" cy="409489"/>
          </a:xfrm>
          <a:prstGeom prst="rightArrow">
            <a:avLst/>
          </a:prstGeom>
          <a:solidFill>
            <a:srgbClr val="FF0000"/>
          </a:solidFill>
          <a:ln w="19050">
            <a:noFill/>
            <a:headEnd type="none" w="med" len="med"/>
            <a:tailEnd type="non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noAutofit/>
          </a:bodyPr>
          <a:lstStyle/>
          <a:p>
            <a:pPr algn="ctr"/>
            <a:endParaRPr kumimoji="1" lang="zh-CN" altLang="en-US" sz="1400" b="1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70" name="箭头: 右 69"/>
          <p:cNvSpPr/>
          <p:nvPr/>
        </p:nvSpPr>
        <p:spPr>
          <a:xfrm rot="10800000">
            <a:off x="11688717" y="5168660"/>
            <a:ext cx="410695" cy="409489"/>
          </a:xfrm>
          <a:prstGeom prst="rightArrow">
            <a:avLst/>
          </a:prstGeom>
          <a:solidFill>
            <a:srgbClr val="FF0000"/>
          </a:solidFill>
          <a:ln w="19050">
            <a:noFill/>
            <a:headEnd type="none" w="med" len="med"/>
            <a:tailEnd type="non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noAutofit/>
          </a:bodyPr>
          <a:lstStyle/>
          <a:p>
            <a:pPr algn="ctr"/>
            <a:endParaRPr kumimoji="1" lang="zh-CN" altLang="en-US" sz="1400" b="1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pic>
        <p:nvPicPr>
          <p:cNvPr id="71" name="图片 70"/>
          <p:cNvPicPr>
            <a:picLocks noChangeAspect="1"/>
          </p:cNvPicPr>
          <p:nvPr/>
        </p:nvPicPr>
        <p:blipFill>
          <a:blip r:embed="rId11" cstate="email"/>
          <a:stretch>
            <a:fillRect/>
          </a:stretch>
        </p:blipFill>
        <p:spPr>
          <a:xfrm>
            <a:off x="1410925" y="5009111"/>
            <a:ext cx="354730" cy="373502"/>
          </a:xfrm>
          <a:prstGeom prst="rect">
            <a:avLst/>
          </a:prstGeom>
        </p:spPr>
      </p:pic>
      <p:pic>
        <p:nvPicPr>
          <p:cNvPr id="72" name="图片 71"/>
          <p:cNvPicPr>
            <a:picLocks noChangeAspect="1"/>
          </p:cNvPicPr>
          <p:nvPr/>
        </p:nvPicPr>
        <p:blipFill>
          <a:blip r:embed="rId12" cstate="email"/>
          <a:stretch>
            <a:fillRect/>
          </a:stretch>
        </p:blipFill>
        <p:spPr>
          <a:xfrm>
            <a:off x="3353103" y="4918990"/>
            <a:ext cx="260826" cy="345657"/>
          </a:xfrm>
          <a:prstGeom prst="rect">
            <a:avLst/>
          </a:prstGeom>
        </p:spPr>
      </p:pic>
      <p:sp>
        <p:nvSpPr>
          <p:cNvPr id="73" name="箭头: 下 72"/>
          <p:cNvSpPr/>
          <p:nvPr/>
        </p:nvSpPr>
        <p:spPr>
          <a:xfrm rot="16200000">
            <a:off x="3011136" y="5197069"/>
            <a:ext cx="330517" cy="252588"/>
          </a:xfrm>
          <a:prstGeom prst="downArrow">
            <a:avLst/>
          </a:prstGeom>
          <a:solidFill>
            <a:schemeClr val="accent1"/>
          </a:solidFill>
          <a:ln w="19050">
            <a:noFill/>
            <a:headEnd type="none" w="med" len="med"/>
            <a:tailEnd type="non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noAutofit/>
          </a:bodyPr>
          <a:lstStyle/>
          <a:p>
            <a:pPr algn="ctr"/>
            <a:endParaRPr kumimoji="1" lang="zh-CN" altLang="en-US" sz="11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74" name="图片 73"/>
          <p:cNvPicPr>
            <a:picLocks noChangeAspect="1"/>
          </p:cNvPicPr>
          <p:nvPr/>
        </p:nvPicPr>
        <p:blipFill>
          <a:blip r:embed="rId13" cstate="email"/>
          <a:stretch>
            <a:fillRect/>
          </a:stretch>
        </p:blipFill>
        <p:spPr>
          <a:xfrm>
            <a:off x="1430078" y="5928305"/>
            <a:ext cx="388393" cy="347803"/>
          </a:xfrm>
          <a:prstGeom prst="rect">
            <a:avLst/>
          </a:prstGeom>
        </p:spPr>
      </p:pic>
      <p:pic>
        <p:nvPicPr>
          <p:cNvPr id="75" name="图片 74"/>
          <p:cNvPicPr>
            <a:picLocks noChangeAspect="1"/>
          </p:cNvPicPr>
          <p:nvPr/>
        </p:nvPicPr>
        <p:blipFill>
          <a:blip r:embed="rId14" cstate="email"/>
          <a:stretch>
            <a:fillRect/>
          </a:stretch>
        </p:blipFill>
        <p:spPr>
          <a:xfrm>
            <a:off x="4734114" y="5961362"/>
            <a:ext cx="161585" cy="300022"/>
          </a:xfrm>
          <a:prstGeom prst="rect">
            <a:avLst/>
          </a:prstGeom>
        </p:spPr>
      </p:pic>
      <p:pic>
        <p:nvPicPr>
          <p:cNvPr id="76" name="图片 75"/>
          <p:cNvPicPr>
            <a:picLocks noChangeAspect="1"/>
          </p:cNvPicPr>
          <p:nvPr/>
        </p:nvPicPr>
        <p:blipFill>
          <a:blip r:embed="rId12" cstate="email"/>
          <a:stretch>
            <a:fillRect/>
          </a:stretch>
        </p:blipFill>
        <p:spPr>
          <a:xfrm>
            <a:off x="3369114" y="5281998"/>
            <a:ext cx="260826" cy="345657"/>
          </a:xfrm>
          <a:prstGeom prst="rect">
            <a:avLst/>
          </a:prstGeom>
        </p:spPr>
      </p:pic>
      <p:pic>
        <p:nvPicPr>
          <p:cNvPr id="77" name="Picture 14" descr="F3SR-B"/>
          <p:cNvPicPr>
            <a:picLocks noChangeAspect="1" noChangeArrowheads="1"/>
          </p:cNvPicPr>
          <p:nvPr/>
        </p:nvPicPr>
        <p:blipFill rotWithShape="1">
          <a:blip r:embed="rId15" cstate="email"/>
          <a:srcRect l="23591"/>
          <a:stretch>
            <a:fillRect/>
          </a:stretch>
        </p:blipFill>
        <p:spPr bwMode="auto">
          <a:xfrm>
            <a:off x="4293938" y="5254990"/>
            <a:ext cx="305388" cy="3996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8" name="Picture 16" descr="NJ"/>
          <p:cNvPicPr>
            <a:picLocks noChangeAspect="1" noChangeArrowheads="1"/>
          </p:cNvPicPr>
          <p:nvPr/>
        </p:nvPicPr>
        <p:blipFill rotWithShape="1">
          <a:blip r:embed="rId16" cstate="email"/>
          <a:srcRect t="11798" b="17440"/>
          <a:stretch>
            <a:fillRect/>
          </a:stretch>
        </p:blipFill>
        <p:spPr bwMode="auto">
          <a:xfrm>
            <a:off x="4133689" y="4899134"/>
            <a:ext cx="544598" cy="3853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79" name="直接连接符 78"/>
          <p:cNvCxnSpPr>
            <a:stCxn id="72" idx="3"/>
            <a:endCxn id="78" idx="1"/>
          </p:cNvCxnSpPr>
          <p:nvPr/>
        </p:nvCxnSpPr>
        <p:spPr>
          <a:xfrm>
            <a:off x="3613929" y="5091819"/>
            <a:ext cx="519760" cy="0"/>
          </a:xfrm>
          <a:prstGeom prst="line">
            <a:avLst/>
          </a:prstGeom>
          <a:ln w="19050" cmpd="dbl">
            <a:solidFill>
              <a:schemeClr val="bg1">
                <a:lumMod val="50000"/>
              </a:schemeClr>
            </a:solidFill>
            <a:prstDash val="solid"/>
            <a:headEnd type="none" w="med" len="med"/>
            <a:tailEnd type="non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0" name="直接连接符 79"/>
          <p:cNvCxnSpPr>
            <a:stCxn id="76" idx="3"/>
            <a:endCxn id="77" idx="1"/>
          </p:cNvCxnSpPr>
          <p:nvPr/>
        </p:nvCxnSpPr>
        <p:spPr>
          <a:xfrm flipV="1">
            <a:off x="3629940" y="5454826"/>
            <a:ext cx="663998" cy="1"/>
          </a:xfrm>
          <a:prstGeom prst="line">
            <a:avLst/>
          </a:prstGeom>
          <a:ln w="19050" cmpd="dbl">
            <a:solidFill>
              <a:schemeClr val="bg1">
                <a:lumMod val="50000"/>
              </a:schemeClr>
            </a:solidFill>
            <a:prstDash val="solid"/>
            <a:headEnd type="none" w="med" len="med"/>
            <a:tailEnd type="non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1" name="Picture 14" descr="F3SR-B"/>
          <p:cNvPicPr>
            <a:picLocks noChangeAspect="1" noChangeArrowheads="1"/>
          </p:cNvPicPr>
          <p:nvPr/>
        </p:nvPicPr>
        <p:blipFill rotWithShape="1">
          <a:blip r:embed="rId15" cstate="email"/>
          <a:srcRect l="23591"/>
          <a:stretch>
            <a:fillRect/>
          </a:stretch>
        </p:blipFill>
        <p:spPr bwMode="auto">
          <a:xfrm>
            <a:off x="2178817" y="5277246"/>
            <a:ext cx="305388" cy="3996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2" name="Picture 16" descr="NJ"/>
          <p:cNvPicPr>
            <a:picLocks noChangeAspect="1" noChangeArrowheads="1"/>
          </p:cNvPicPr>
          <p:nvPr/>
        </p:nvPicPr>
        <p:blipFill rotWithShape="1">
          <a:blip r:embed="rId16" cstate="email"/>
          <a:srcRect t="11798" b="17440"/>
          <a:stretch>
            <a:fillRect/>
          </a:stretch>
        </p:blipFill>
        <p:spPr bwMode="auto">
          <a:xfrm>
            <a:off x="1927754" y="4927051"/>
            <a:ext cx="544598" cy="3853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83" name="连接符: 肘形 82"/>
          <p:cNvCxnSpPr>
            <a:stCxn id="71" idx="3"/>
            <a:endCxn id="81" idx="1"/>
          </p:cNvCxnSpPr>
          <p:nvPr/>
        </p:nvCxnSpPr>
        <p:spPr>
          <a:xfrm>
            <a:off x="1765655" y="5195862"/>
            <a:ext cx="413162" cy="281220"/>
          </a:xfrm>
          <a:prstGeom prst="bentConnector3">
            <a:avLst>
              <a:gd name="adj1" fmla="val 19261"/>
            </a:avLst>
          </a:prstGeom>
          <a:ln w="19050" cmpd="dbl">
            <a:solidFill>
              <a:schemeClr val="bg1">
                <a:lumMod val="50000"/>
              </a:schemeClr>
            </a:solidFill>
            <a:prstDash val="solid"/>
            <a:headEnd type="none" w="med" len="med"/>
            <a:tailEnd type="non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4" name="连接符: 肘形 83"/>
          <p:cNvCxnSpPr>
            <a:stCxn id="71" idx="3"/>
            <a:endCxn id="82" idx="1"/>
          </p:cNvCxnSpPr>
          <p:nvPr/>
        </p:nvCxnSpPr>
        <p:spPr>
          <a:xfrm flipV="1">
            <a:off x="1765655" y="5119736"/>
            <a:ext cx="162099" cy="76126"/>
          </a:xfrm>
          <a:prstGeom prst="bentConnector3">
            <a:avLst>
              <a:gd name="adj1" fmla="val 50000"/>
            </a:avLst>
          </a:prstGeom>
          <a:ln w="19050" cmpd="dbl">
            <a:solidFill>
              <a:schemeClr val="bg1">
                <a:lumMod val="50000"/>
              </a:schemeClr>
            </a:solidFill>
            <a:prstDash val="solid"/>
            <a:headEnd type="none" w="med" len="med"/>
            <a:tailEnd type="non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5" name="连接符: 肘形 84"/>
          <p:cNvCxnSpPr>
            <a:stCxn id="74" idx="3"/>
            <a:endCxn id="89" idx="0"/>
          </p:cNvCxnSpPr>
          <p:nvPr/>
        </p:nvCxnSpPr>
        <p:spPr>
          <a:xfrm>
            <a:off x="1818471" y="6102207"/>
            <a:ext cx="744185" cy="149658"/>
          </a:xfrm>
          <a:prstGeom prst="bentConnector2">
            <a:avLst/>
          </a:prstGeom>
          <a:ln w="19050" cmpd="dbl">
            <a:solidFill>
              <a:schemeClr val="bg1">
                <a:lumMod val="50000"/>
              </a:schemeClr>
            </a:solidFill>
            <a:prstDash val="solid"/>
            <a:headEnd type="none" w="med" len="med"/>
            <a:tailEnd type="non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6" name="Picture 18"/>
          <p:cNvPicPr>
            <a:picLocks noChangeAspect="1" noChangeArrowheads="1"/>
          </p:cNvPicPr>
          <p:nvPr/>
        </p:nvPicPr>
        <p:blipFill rotWithShape="1">
          <a:blip r:embed="rId17" cstate="email"/>
          <a:srcRect l="13952" r="11071"/>
          <a:stretch>
            <a:fillRect/>
          </a:stretch>
        </p:blipFill>
        <p:spPr bwMode="auto">
          <a:xfrm>
            <a:off x="1817568" y="6257054"/>
            <a:ext cx="192053" cy="2561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7" name="Picture 18"/>
          <p:cNvPicPr>
            <a:picLocks noChangeAspect="1" noChangeArrowheads="1"/>
          </p:cNvPicPr>
          <p:nvPr/>
        </p:nvPicPr>
        <p:blipFill rotWithShape="1">
          <a:blip r:embed="rId17" cstate="email"/>
          <a:srcRect l="13952" r="11071"/>
          <a:stretch>
            <a:fillRect/>
          </a:stretch>
        </p:blipFill>
        <p:spPr bwMode="auto">
          <a:xfrm>
            <a:off x="2038488" y="6257956"/>
            <a:ext cx="192053" cy="2561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8" name="Picture 18"/>
          <p:cNvPicPr>
            <a:picLocks noChangeAspect="1" noChangeArrowheads="1"/>
          </p:cNvPicPr>
          <p:nvPr/>
        </p:nvPicPr>
        <p:blipFill rotWithShape="1">
          <a:blip r:embed="rId17" cstate="email"/>
          <a:srcRect l="13952" r="11071"/>
          <a:stretch>
            <a:fillRect/>
          </a:stretch>
        </p:blipFill>
        <p:spPr bwMode="auto">
          <a:xfrm>
            <a:off x="2247431" y="6257054"/>
            <a:ext cx="192053" cy="2561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9" name="Picture 18"/>
          <p:cNvPicPr>
            <a:picLocks noChangeAspect="1" noChangeArrowheads="1"/>
          </p:cNvPicPr>
          <p:nvPr/>
        </p:nvPicPr>
        <p:blipFill rotWithShape="1">
          <a:blip r:embed="rId17" cstate="email"/>
          <a:srcRect l="13952" r="11071"/>
          <a:stretch>
            <a:fillRect/>
          </a:stretch>
        </p:blipFill>
        <p:spPr bwMode="auto">
          <a:xfrm>
            <a:off x="2466629" y="6251865"/>
            <a:ext cx="192053" cy="2561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90" name="连接符: 肘形 89"/>
          <p:cNvCxnSpPr>
            <a:stCxn id="74" idx="3"/>
            <a:endCxn id="86" idx="0"/>
          </p:cNvCxnSpPr>
          <p:nvPr/>
        </p:nvCxnSpPr>
        <p:spPr>
          <a:xfrm>
            <a:off x="1818471" y="6102207"/>
            <a:ext cx="95124" cy="154847"/>
          </a:xfrm>
          <a:prstGeom prst="bentConnector2">
            <a:avLst/>
          </a:prstGeom>
          <a:ln w="19050" cmpd="dbl">
            <a:solidFill>
              <a:schemeClr val="bg1">
                <a:lumMod val="50000"/>
              </a:schemeClr>
            </a:solidFill>
            <a:prstDash val="solid"/>
            <a:headEnd type="none" w="med" len="med"/>
            <a:tailEnd type="non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1" name="连接符: 肘形 90"/>
          <p:cNvCxnSpPr>
            <a:stCxn id="74" idx="3"/>
            <a:endCxn id="87" idx="0"/>
          </p:cNvCxnSpPr>
          <p:nvPr/>
        </p:nvCxnSpPr>
        <p:spPr>
          <a:xfrm>
            <a:off x="1818471" y="6102207"/>
            <a:ext cx="316044" cy="155749"/>
          </a:xfrm>
          <a:prstGeom prst="bentConnector2">
            <a:avLst/>
          </a:prstGeom>
          <a:ln w="19050" cmpd="dbl">
            <a:solidFill>
              <a:schemeClr val="bg1">
                <a:lumMod val="50000"/>
              </a:schemeClr>
            </a:solidFill>
            <a:prstDash val="solid"/>
            <a:headEnd type="none" w="med" len="med"/>
            <a:tailEnd type="non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2" name="连接符: 肘形 91"/>
          <p:cNvCxnSpPr>
            <a:stCxn id="74" idx="3"/>
            <a:endCxn id="88" idx="0"/>
          </p:cNvCxnSpPr>
          <p:nvPr/>
        </p:nvCxnSpPr>
        <p:spPr>
          <a:xfrm>
            <a:off x="1818471" y="6102207"/>
            <a:ext cx="524987" cy="154847"/>
          </a:xfrm>
          <a:prstGeom prst="bentConnector2">
            <a:avLst/>
          </a:prstGeom>
          <a:ln w="19050" cmpd="dbl">
            <a:solidFill>
              <a:schemeClr val="bg1">
                <a:lumMod val="50000"/>
              </a:schemeClr>
            </a:solidFill>
            <a:prstDash val="solid"/>
            <a:headEnd type="none" w="med" len="med"/>
            <a:tailEnd type="non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3" name="文本框 92"/>
          <p:cNvSpPr txBox="1"/>
          <p:nvPr/>
        </p:nvSpPr>
        <p:spPr>
          <a:xfrm>
            <a:off x="4571705" y="4963088"/>
            <a:ext cx="614357" cy="215444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r>
              <a:rPr kumimoji="1" lang="zh-CN" altLang="en-US" sz="8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控制回路</a:t>
            </a:r>
            <a:endParaRPr lang="zh-CN" altLang="en-US" sz="8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4" name="文本框 93"/>
          <p:cNvSpPr txBox="1"/>
          <p:nvPr/>
        </p:nvSpPr>
        <p:spPr>
          <a:xfrm>
            <a:off x="4557829" y="5311851"/>
            <a:ext cx="696843" cy="215444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r>
              <a:rPr kumimoji="1" lang="zh-CN" altLang="en-US" sz="8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安全回路</a:t>
            </a:r>
            <a:endParaRPr lang="zh-CN" altLang="en-US" sz="8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95" name="Picture 18"/>
          <p:cNvPicPr>
            <a:picLocks noChangeAspect="1" noChangeArrowheads="1"/>
          </p:cNvPicPr>
          <p:nvPr/>
        </p:nvPicPr>
        <p:blipFill rotWithShape="1">
          <a:blip r:embed="rId17" cstate="email"/>
          <a:srcRect l="13952" r="11071"/>
          <a:stretch>
            <a:fillRect/>
          </a:stretch>
        </p:blipFill>
        <p:spPr bwMode="auto">
          <a:xfrm>
            <a:off x="4718880" y="6315705"/>
            <a:ext cx="192053" cy="2561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96" name="直接连接符 95"/>
          <p:cNvCxnSpPr>
            <a:stCxn id="75" idx="2"/>
            <a:endCxn id="95" idx="0"/>
          </p:cNvCxnSpPr>
          <p:nvPr/>
        </p:nvCxnSpPr>
        <p:spPr>
          <a:xfrm>
            <a:off x="4814907" y="6261384"/>
            <a:ext cx="0" cy="54321"/>
          </a:xfrm>
          <a:prstGeom prst="line">
            <a:avLst/>
          </a:prstGeom>
          <a:ln w="19050" cmpd="dbl">
            <a:solidFill>
              <a:schemeClr val="bg1">
                <a:lumMod val="50000"/>
              </a:schemeClr>
            </a:solidFill>
            <a:prstDash val="solid"/>
            <a:headEnd type="none" w="med" len="med"/>
            <a:tailEnd type="non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97" name="图片 96"/>
          <p:cNvPicPr>
            <a:picLocks noChangeAspect="1"/>
          </p:cNvPicPr>
          <p:nvPr/>
        </p:nvPicPr>
        <p:blipFill>
          <a:blip r:embed="rId14" cstate="email"/>
          <a:stretch>
            <a:fillRect/>
          </a:stretch>
        </p:blipFill>
        <p:spPr>
          <a:xfrm>
            <a:off x="4428489" y="5954311"/>
            <a:ext cx="161585" cy="300022"/>
          </a:xfrm>
          <a:prstGeom prst="rect">
            <a:avLst/>
          </a:prstGeom>
        </p:spPr>
      </p:pic>
      <p:pic>
        <p:nvPicPr>
          <p:cNvPr id="98" name="Picture 18"/>
          <p:cNvPicPr>
            <a:picLocks noChangeAspect="1" noChangeArrowheads="1"/>
          </p:cNvPicPr>
          <p:nvPr/>
        </p:nvPicPr>
        <p:blipFill rotWithShape="1">
          <a:blip r:embed="rId17" cstate="email"/>
          <a:srcRect l="13952" r="11071"/>
          <a:stretch>
            <a:fillRect/>
          </a:stretch>
        </p:blipFill>
        <p:spPr bwMode="auto">
          <a:xfrm>
            <a:off x="4413255" y="6308654"/>
            <a:ext cx="192053" cy="2561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99" name="直接连接符 98"/>
          <p:cNvCxnSpPr>
            <a:stCxn id="97" idx="2"/>
            <a:endCxn id="98" idx="0"/>
          </p:cNvCxnSpPr>
          <p:nvPr/>
        </p:nvCxnSpPr>
        <p:spPr>
          <a:xfrm>
            <a:off x="4509282" y="6254333"/>
            <a:ext cx="0" cy="54321"/>
          </a:xfrm>
          <a:prstGeom prst="line">
            <a:avLst/>
          </a:prstGeom>
          <a:ln w="19050" cmpd="dbl">
            <a:solidFill>
              <a:schemeClr val="bg1">
                <a:lumMod val="50000"/>
              </a:schemeClr>
            </a:solidFill>
            <a:prstDash val="solid"/>
            <a:headEnd type="none" w="med" len="med"/>
            <a:tailEnd type="non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00" name="图片 99"/>
          <p:cNvPicPr>
            <a:picLocks noChangeAspect="1"/>
          </p:cNvPicPr>
          <p:nvPr/>
        </p:nvPicPr>
        <p:blipFill>
          <a:blip r:embed="rId14" cstate="email"/>
          <a:stretch>
            <a:fillRect/>
          </a:stretch>
        </p:blipFill>
        <p:spPr>
          <a:xfrm>
            <a:off x="4116432" y="5961362"/>
            <a:ext cx="161585" cy="300022"/>
          </a:xfrm>
          <a:prstGeom prst="rect">
            <a:avLst/>
          </a:prstGeom>
        </p:spPr>
      </p:pic>
      <p:pic>
        <p:nvPicPr>
          <p:cNvPr id="101" name="Picture 18"/>
          <p:cNvPicPr>
            <a:picLocks noChangeAspect="1" noChangeArrowheads="1"/>
          </p:cNvPicPr>
          <p:nvPr/>
        </p:nvPicPr>
        <p:blipFill rotWithShape="1">
          <a:blip r:embed="rId17" cstate="email"/>
          <a:srcRect l="13952" r="11071"/>
          <a:stretch>
            <a:fillRect/>
          </a:stretch>
        </p:blipFill>
        <p:spPr bwMode="auto">
          <a:xfrm>
            <a:off x="4101198" y="6315705"/>
            <a:ext cx="192053" cy="2561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102" name="直接连接符 101"/>
          <p:cNvCxnSpPr>
            <a:stCxn id="100" idx="2"/>
            <a:endCxn id="101" idx="0"/>
          </p:cNvCxnSpPr>
          <p:nvPr/>
        </p:nvCxnSpPr>
        <p:spPr>
          <a:xfrm>
            <a:off x="4197225" y="6261384"/>
            <a:ext cx="0" cy="54321"/>
          </a:xfrm>
          <a:prstGeom prst="line">
            <a:avLst/>
          </a:prstGeom>
          <a:ln w="19050" cmpd="dbl">
            <a:solidFill>
              <a:schemeClr val="bg1">
                <a:lumMod val="50000"/>
              </a:schemeClr>
            </a:solidFill>
            <a:prstDash val="solid"/>
            <a:headEnd type="none" w="med" len="med"/>
            <a:tailEnd type="non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03" name="图片 102"/>
          <p:cNvPicPr>
            <a:picLocks noChangeAspect="1"/>
          </p:cNvPicPr>
          <p:nvPr/>
        </p:nvPicPr>
        <p:blipFill>
          <a:blip r:embed="rId14" cstate="email"/>
          <a:stretch>
            <a:fillRect/>
          </a:stretch>
        </p:blipFill>
        <p:spPr>
          <a:xfrm>
            <a:off x="3791329" y="5968245"/>
            <a:ext cx="161585" cy="300022"/>
          </a:xfrm>
          <a:prstGeom prst="rect">
            <a:avLst/>
          </a:prstGeom>
        </p:spPr>
      </p:pic>
      <p:pic>
        <p:nvPicPr>
          <p:cNvPr id="104" name="Picture 18"/>
          <p:cNvPicPr>
            <a:picLocks noChangeAspect="1" noChangeArrowheads="1"/>
          </p:cNvPicPr>
          <p:nvPr/>
        </p:nvPicPr>
        <p:blipFill rotWithShape="1">
          <a:blip r:embed="rId17" cstate="email"/>
          <a:srcRect l="13952" r="11071"/>
          <a:stretch>
            <a:fillRect/>
          </a:stretch>
        </p:blipFill>
        <p:spPr bwMode="auto">
          <a:xfrm>
            <a:off x="3776095" y="6322588"/>
            <a:ext cx="192053" cy="2561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105" name="直接连接符 104"/>
          <p:cNvCxnSpPr>
            <a:stCxn id="103" idx="2"/>
            <a:endCxn id="104" idx="0"/>
          </p:cNvCxnSpPr>
          <p:nvPr/>
        </p:nvCxnSpPr>
        <p:spPr>
          <a:xfrm>
            <a:off x="3872122" y="6268267"/>
            <a:ext cx="0" cy="54321"/>
          </a:xfrm>
          <a:prstGeom prst="line">
            <a:avLst/>
          </a:prstGeom>
          <a:ln w="19050" cmpd="dbl">
            <a:solidFill>
              <a:schemeClr val="bg1">
                <a:lumMod val="50000"/>
              </a:schemeClr>
            </a:solidFill>
            <a:prstDash val="solid"/>
            <a:headEnd type="none" w="med" len="med"/>
            <a:tailEnd type="non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6" name="椭圆 105"/>
          <p:cNvSpPr/>
          <p:nvPr/>
        </p:nvSpPr>
        <p:spPr>
          <a:xfrm>
            <a:off x="3452754" y="5793665"/>
            <a:ext cx="145856" cy="145856"/>
          </a:xfrm>
          <a:prstGeom prst="ellipse">
            <a:avLst/>
          </a:prstGeom>
          <a:noFill/>
          <a:ln w="19050">
            <a:solidFill>
              <a:schemeClr val="tx1"/>
            </a:solidFill>
            <a:headEnd type="none" w="med" len="med"/>
            <a:tailEnd type="non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noAutofit/>
          </a:bodyPr>
          <a:lstStyle/>
          <a:p>
            <a:pPr algn="ctr"/>
            <a:r>
              <a:rPr kumimoji="1" lang="en-US" altLang="zh-CN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~</a:t>
            </a:r>
            <a:endParaRPr kumimoji="1" lang="zh-CN" altLang="en-US" sz="1200" b="1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cxnSp>
        <p:nvCxnSpPr>
          <p:cNvPr id="107" name="连接符: 肘形 106"/>
          <p:cNvCxnSpPr>
            <a:stCxn id="106" idx="6"/>
            <a:endCxn id="75" idx="0"/>
          </p:cNvCxnSpPr>
          <p:nvPr/>
        </p:nvCxnSpPr>
        <p:spPr>
          <a:xfrm>
            <a:off x="3598610" y="5866593"/>
            <a:ext cx="1216297" cy="94769"/>
          </a:xfrm>
          <a:prstGeom prst="bentConnector2">
            <a:avLst/>
          </a:prstGeom>
          <a:ln w="19050" cmpd="dbl">
            <a:solidFill>
              <a:schemeClr val="bg1">
                <a:lumMod val="50000"/>
              </a:schemeClr>
            </a:solidFill>
            <a:prstDash val="solid"/>
            <a:headEnd type="none" w="med" len="med"/>
            <a:tailEnd type="non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8" name="连接符: 肘形 107"/>
          <p:cNvCxnSpPr>
            <a:stCxn id="106" idx="6"/>
            <a:endCxn id="97" idx="0"/>
          </p:cNvCxnSpPr>
          <p:nvPr/>
        </p:nvCxnSpPr>
        <p:spPr>
          <a:xfrm>
            <a:off x="3598610" y="5866593"/>
            <a:ext cx="910672" cy="87718"/>
          </a:xfrm>
          <a:prstGeom prst="bentConnector2">
            <a:avLst/>
          </a:prstGeom>
          <a:ln w="19050" cmpd="dbl">
            <a:solidFill>
              <a:schemeClr val="bg1">
                <a:lumMod val="50000"/>
              </a:schemeClr>
            </a:solidFill>
            <a:prstDash val="solid"/>
            <a:headEnd type="none" w="med" len="med"/>
            <a:tailEnd type="non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9" name="连接符: 肘形 108"/>
          <p:cNvCxnSpPr>
            <a:stCxn id="106" idx="6"/>
            <a:endCxn id="100" idx="0"/>
          </p:cNvCxnSpPr>
          <p:nvPr/>
        </p:nvCxnSpPr>
        <p:spPr>
          <a:xfrm>
            <a:off x="3598610" y="5866593"/>
            <a:ext cx="598615" cy="94769"/>
          </a:xfrm>
          <a:prstGeom prst="bentConnector2">
            <a:avLst/>
          </a:prstGeom>
          <a:ln w="19050" cmpd="dbl">
            <a:solidFill>
              <a:schemeClr val="bg1">
                <a:lumMod val="50000"/>
              </a:schemeClr>
            </a:solidFill>
            <a:prstDash val="solid"/>
            <a:headEnd type="none" w="med" len="med"/>
            <a:tailEnd type="non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0" name="连接符: 肘形 109"/>
          <p:cNvCxnSpPr>
            <a:stCxn id="106" idx="6"/>
            <a:endCxn id="103" idx="0"/>
          </p:cNvCxnSpPr>
          <p:nvPr/>
        </p:nvCxnSpPr>
        <p:spPr>
          <a:xfrm>
            <a:off x="3598610" y="5866593"/>
            <a:ext cx="273512" cy="101652"/>
          </a:xfrm>
          <a:prstGeom prst="bentConnector2">
            <a:avLst/>
          </a:prstGeom>
          <a:ln w="19050" cmpd="dbl">
            <a:solidFill>
              <a:schemeClr val="bg1">
                <a:lumMod val="50000"/>
              </a:schemeClr>
            </a:solidFill>
            <a:prstDash val="solid"/>
            <a:headEnd type="none" w="med" len="med"/>
            <a:tailEnd type="non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1" name="椭圆 110"/>
          <p:cNvSpPr/>
          <p:nvPr/>
        </p:nvSpPr>
        <p:spPr>
          <a:xfrm>
            <a:off x="1549744" y="5727741"/>
            <a:ext cx="145856" cy="145856"/>
          </a:xfrm>
          <a:prstGeom prst="ellipse">
            <a:avLst/>
          </a:prstGeom>
          <a:noFill/>
          <a:ln w="19050">
            <a:solidFill>
              <a:schemeClr val="tx1"/>
            </a:solidFill>
            <a:headEnd type="none" w="med" len="med"/>
            <a:tailEnd type="non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noAutofit/>
          </a:bodyPr>
          <a:lstStyle/>
          <a:p>
            <a:pPr algn="ctr"/>
            <a:r>
              <a:rPr kumimoji="1" lang="en-US" altLang="zh-CN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~</a:t>
            </a:r>
            <a:endParaRPr kumimoji="1" lang="zh-CN" altLang="en-US" sz="1200" b="1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cxnSp>
        <p:nvCxnSpPr>
          <p:cNvPr id="112" name="直接连接符 111"/>
          <p:cNvCxnSpPr>
            <a:stCxn id="111" idx="4"/>
            <a:endCxn id="74" idx="0"/>
          </p:cNvCxnSpPr>
          <p:nvPr/>
        </p:nvCxnSpPr>
        <p:spPr>
          <a:xfrm>
            <a:off x="1622672" y="5873597"/>
            <a:ext cx="1603" cy="54708"/>
          </a:xfrm>
          <a:prstGeom prst="line">
            <a:avLst/>
          </a:prstGeom>
          <a:ln w="19050" cmpd="dbl">
            <a:solidFill>
              <a:schemeClr val="bg1">
                <a:lumMod val="50000"/>
              </a:schemeClr>
            </a:solidFill>
            <a:prstDash val="solid"/>
            <a:headEnd type="none" w="med" len="med"/>
            <a:tailEnd type="non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3" name="文本框 112"/>
          <p:cNvSpPr txBox="1"/>
          <p:nvPr/>
        </p:nvSpPr>
        <p:spPr>
          <a:xfrm>
            <a:off x="2406042" y="5007508"/>
            <a:ext cx="614357" cy="215444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r>
              <a:rPr kumimoji="1" lang="zh-CN" altLang="en-US" sz="8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控制回路</a:t>
            </a:r>
            <a:endParaRPr lang="zh-CN" altLang="en-US" sz="8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4" name="文本框 113"/>
          <p:cNvSpPr txBox="1"/>
          <p:nvPr/>
        </p:nvSpPr>
        <p:spPr>
          <a:xfrm>
            <a:off x="2392166" y="5356271"/>
            <a:ext cx="696843" cy="215444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r>
              <a:rPr kumimoji="1" lang="zh-CN" altLang="en-US" sz="8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安全回路</a:t>
            </a:r>
            <a:endParaRPr lang="zh-CN" altLang="en-US" sz="8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5" name="箭头: 下 114"/>
          <p:cNvSpPr/>
          <p:nvPr/>
        </p:nvSpPr>
        <p:spPr>
          <a:xfrm rot="16200000">
            <a:off x="3029982" y="6034351"/>
            <a:ext cx="330517" cy="252588"/>
          </a:xfrm>
          <a:prstGeom prst="downArrow">
            <a:avLst/>
          </a:prstGeom>
          <a:solidFill>
            <a:schemeClr val="accent1"/>
          </a:solidFill>
          <a:ln w="19050">
            <a:noFill/>
            <a:headEnd type="none" w="med" len="med"/>
            <a:tailEnd type="non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noAutofit/>
          </a:bodyPr>
          <a:lstStyle/>
          <a:p>
            <a:pPr algn="ctr"/>
            <a:endParaRPr kumimoji="1" lang="zh-CN" altLang="en-US" sz="11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6" name="矩形 115"/>
          <p:cNvSpPr/>
          <p:nvPr/>
        </p:nvSpPr>
        <p:spPr>
          <a:xfrm>
            <a:off x="975691" y="2778756"/>
            <a:ext cx="4198946" cy="1794342"/>
          </a:xfrm>
          <a:prstGeom prst="rect">
            <a:avLst/>
          </a:prstGeom>
          <a:noFill/>
          <a:ln w="19050">
            <a:solidFill>
              <a:srgbClr val="31859C"/>
            </a:solidFill>
            <a:headEnd type="none" w="med" len="med"/>
            <a:tailEnd type="non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noAutofit/>
          </a:bodyPr>
          <a:lstStyle/>
          <a:p>
            <a:pPr algn="ctr"/>
            <a:endParaRPr kumimoji="1" lang="zh-CN" altLang="en-US" sz="1400" b="1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17" name="箭头: 右 116"/>
          <p:cNvSpPr/>
          <p:nvPr/>
        </p:nvSpPr>
        <p:spPr>
          <a:xfrm rot="5400000">
            <a:off x="6271314" y="3382354"/>
            <a:ext cx="1349286" cy="540385"/>
          </a:xfrm>
          <a:prstGeom prst="rightArrow">
            <a:avLst/>
          </a:prstGeom>
          <a:solidFill>
            <a:srgbClr val="00B050"/>
          </a:solidFill>
          <a:ln w="19050">
            <a:noFill/>
            <a:headEnd type="none" w="med" len="med"/>
            <a:tailEnd type="non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noAutofit/>
          </a:bodyPr>
          <a:lstStyle/>
          <a:p>
            <a:pPr algn="ctr"/>
            <a:endParaRPr kumimoji="1" lang="zh-CN" altLang="en-US" sz="1400" b="1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18" name="箭头: 右 117"/>
          <p:cNvSpPr/>
          <p:nvPr/>
        </p:nvSpPr>
        <p:spPr>
          <a:xfrm rot="16200000">
            <a:off x="6249251" y="5301522"/>
            <a:ext cx="1349286" cy="540385"/>
          </a:xfrm>
          <a:prstGeom prst="rightArrow">
            <a:avLst/>
          </a:prstGeom>
          <a:solidFill>
            <a:srgbClr val="FF0000"/>
          </a:solidFill>
          <a:ln w="19050">
            <a:noFill/>
            <a:headEnd type="none" w="med" len="med"/>
            <a:tailEnd type="non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noAutofit/>
          </a:bodyPr>
          <a:lstStyle/>
          <a:p>
            <a:pPr algn="ctr"/>
            <a:endParaRPr kumimoji="1" lang="zh-CN" altLang="en-US" sz="1400" b="1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cxnSp>
        <p:nvCxnSpPr>
          <p:cNvPr id="119" name="直接连接符 118"/>
          <p:cNvCxnSpPr/>
          <p:nvPr/>
        </p:nvCxnSpPr>
        <p:spPr>
          <a:xfrm flipH="1" flipV="1">
            <a:off x="1456284" y="3712221"/>
            <a:ext cx="3418310" cy="12392"/>
          </a:xfrm>
          <a:prstGeom prst="line">
            <a:avLst/>
          </a:prstGeom>
          <a:ln w="19050">
            <a:solidFill>
              <a:schemeClr val="bg1">
                <a:lumMod val="50000"/>
              </a:schemeClr>
            </a:solidFill>
            <a:prstDash val="lgDashDot"/>
            <a:headEnd type="none" w="med" len="med"/>
            <a:tailEnd type="non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0" name="直接连接符 119"/>
          <p:cNvCxnSpPr/>
          <p:nvPr/>
        </p:nvCxnSpPr>
        <p:spPr>
          <a:xfrm flipH="1" flipV="1">
            <a:off x="1396596" y="5664516"/>
            <a:ext cx="3418310" cy="12392"/>
          </a:xfrm>
          <a:prstGeom prst="line">
            <a:avLst/>
          </a:prstGeom>
          <a:ln w="19050">
            <a:solidFill>
              <a:schemeClr val="bg1">
                <a:lumMod val="50000"/>
              </a:schemeClr>
            </a:solidFill>
            <a:prstDash val="lgDashDot"/>
            <a:headEnd type="none" w="med" len="med"/>
            <a:tailEnd type="non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1" name="文本框 120"/>
          <p:cNvSpPr txBox="1"/>
          <p:nvPr/>
        </p:nvSpPr>
        <p:spPr>
          <a:xfrm>
            <a:off x="4404264" y="3019280"/>
            <a:ext cx="740224" cy="521083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 anchorCtr="0">
            <a:noAutofit/>
          </a:bodyPr>
          <a:lstStyle/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kumimoji="1" lang="zh-CN" altLang="en-US" sz="1400" b="1" dirty="0">
                <a:highlight>
                  <a:srgbClr val="FFFF00"/>
                </a:highlight>
                <a:latin typeface="微软雅黑" panose="020B0503020204020204" pitchFamily="34" charset="-122"/>
                <a:ea typeface="微软雅黑" panose="020B0503020204020204" pitchFamily="34" charset="-122"/>
              </a:rPr>
              <a:t>瓶颈工位设备追加</a:t>
            </a:r>
            <a:endParaRPr kumimoji="1" lang="zh-CN" altLang="en-US" sz="1400" b="1" dirty="0">
              <a:highlight>
                <a:srgbClr val="FFFF00"/>
              </a:highligh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4" name="文本框 123"/>
          <p:cNvSpPr txBox="1"/>
          <p:nvPr/>
        </p:nvSpPr>
        <p:spPr>
          <a:xfrm>
            <a:off x="4395580" y="3899421"/>
            <a:ext cx="732505" cy="51592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 anchorCtr="0">
            <a:noAutofit/>
          </a:bodyPr>
          <a:lstStyle/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lang="zh-CN" altLang="en-US" sz="1400" b="1" dirty="0">
                <a:highlight>
                  <a:srgbClr val="FFFF00"/>
                </a:highlight>
                <a:latin typeface="微软雅黑" panose="020B0503020204020204" pitchFamily="34" charset="-122"/>
                <a:ea typeface="微软雅黑" panose="020B0503020204020204" pitchFamily="34" charset="-122"/>
              </a:rPr>
              <a:t>空间限制</a:t>
            </a:r>
            <a:endParaRPr lang="en-US" altLang="zh-CN" sz="1400" b="1" dirty="0">
              <a:highlight>
                <a:srgbClr val="FFFF00"/>
              </a:highlight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kumimoji="1" lang="zh-CN" altLang="en-US" sz="1400" b="1" dirty="0">
                <a:highlight>
                  <a:srgbClr val="FFFF00"/>
                </a:highlight>
                <a:latin typeface="微软雅黑" panose="020B0503020204020204" pitchFamily="34" charset="-122"/>
                <a:ea typeface="微软雅黑" panose="020B0503020204020204" pitchFamily="34" charset="-122"/>
              </a:rPr>
              <a:t>设备合体</a:t>
            </a:r>
            <a:endParaRPr kumimoji="1" lang="zh-CN" altLang="en-US" sz="1400" b="1" dirty="0">
              <a:highlight>
                <a:srgbClr val="FFFF00"/>
              </a:highligh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 anchor="ctr"/>
          <a:lstStyle/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zh-CN" altLang="en-US" sz="2800" b="1" dirty="0">
                <a:cs typeface="+mn-cs"/>
              </a:rPr>
              <a:t>具体应用</a:t>
            </a:r>
            <a:r>
              <a:rPr lang="en-US" altLang="zh-CN" sz="2800" b="1" dirty="0">
                <a:cs typeface="+mn-cs"/>
              </a:rPr>
              <a:t>——</a:t>
            </a:r>
            <a:r>
              <a:rPr lang="zh-CN" altLang="en-US" sz="2800" b="1" dirty="0">
                <a:cs typeface="+mn-cs"/>
              </a:rPr>
              <a:t>橡塑行业</a:t>
            </a:r>
            <a:endParaRPr lang="zh-CN" altLang="en-US" sz="2800" b="1" dirty="0">
              <a:cs typeface="+mn-cs"/>
            </a:endParaRPr>
          </a:p>
        </p:txBody>
      </p:sp>
      <p:sp>
        <p:nvSpPr>
          <p:cNvPr id="3" name="文本占位符 2"/>
          <p:cNvSpPr>
            <a:spLocks noGrp="1"/>
          </p:cNvSpPr>
          <p:nvPr>
            <p:ph type="body" sz="quarter" idx="31"/>
          </p:nvPr>
        </p:nvSpPr>
        <p:spPr/>
        <p:txBody>
          <a:bodyPr/>
          <a:lstStyle/>
          <a:p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现地橡塑行业的新一代注塑机，提出了</a:t>
            </a:r>
            <a:r>
              <a:rPr lang="zh-CN" altLang="en-US" sz="2000" b="1" dirty="0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窄体化</a:t>
            </a:r>
            <a:r>
              <a:rPr lang="en-US" altLang="zh-CN" sz="2000" b="1" dirty="0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Push-in DIN</a:t>
            </a:r>
            <a:r>
              <a:rPr lang="zh-CN" altLang="en-US" sz="2000" b="1" dirty="0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电源需求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endParaRPr lang="en-US" altLang="zh-CN" sz="20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旨在通过盘柜内省空间设计，满足客制化需求，在市场竞争中形成</a:t>
            </a:r>
            <a:r>
              <a:rPr lang="zh-CN" altLang="en-US" sz="2000" b="1" dirty="0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差异化价值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endParaRPr lang="en-US" altLang="zh-CN" sz="20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endParaRPr lang="zh-CN" altLang="en-US" sz="2000" dirty="0"/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 rotWithShape="1">
          <a:blip r:embed="rId1" cstate="email"/>
          <a:srcRect l="7976" t="17083" r="12954" b="24289"/>
          <a:stretch>
            <a:fillRect/>
          </a:stretch>
        </p:blipFill>
        <p:spPr>
          <a:xfrm>
            <a:off x="6741265" y="2330378"/>
            <a:ext cx="2601519" cy="1285940"/>
          </a:xfrm>
          <a:prstGeom prst="rect">
            <a:avLst/>
          </a:prstGeom>
        </p:spPr>
      </p:pic>
      <p:sp>
        <p:nvSpPr>
          <p:cNvPr id="15" name="箭头: 五边形 14"/>
          <p:cNvSpPr/>
          <p:nvPr/>
        </p:nvSpPr>
        <p:spPr>
          <a:xfrm>
            <a:off x="1334860" y="1531380"/>
            <a:ext cx="4572000" cy="400709"/>
          </a:xfrm>
          <a:prstGeom prst="homePlate">
            <a:avLst/>
          </a:prstGeom>
          <a:solidFill>
            <a:schemeClr val="bg1">
              <a:lumMod val="75000"/>
            </a:schemeClr>
          </a:solidFill>
          <a:ln w="19050">
            <a:noFill/>
            <a:headEnd type="none" w="med" len="med"/>
            <a:tailEnd type="non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noAutofit/>
          </a:bodyPr>
          <a:lstStyle/>
          <a:p>
            <a:pPr algn="ctr"/>
            <a:r>
              <a:rPr lang="en-US" altLang="zh-CN" sz="1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FY24 </a:t>
            </a:r>
            <a:r>
              <a:rPr lang="zh-CN" altLang="en-US" sz="1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注塑机</a:t>
            </a:r>
            <a:endParaRPr kumimoji="1" lang="zh-CN" altLang="en-US" sz="14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7" name="箭头: 五边形 16"/>
          <p:cNvSpPr/>
          <p:nvPr/>
        </p:nvSpPr>
        <p:spPr>
          <a:xfrm>
            <a:off x="5906860" y="1531380"/>
            <a:ext cx="4572000" cy="406931"/>
          </a:xfrm>
          <a:prstGeom prst="homePlate">
            <a:avLst/>
          </a:prstGeom>
          <a:solidFill>
            <a:schemeClr val="bg1">
              <a:lumMod val="75000"/>
            </a:schemeClr>
          </a:solidFill>
          <a:ln w="19050">
            <a:noFill/>
            <a:headEnd type="none" w="med" len="med"/>
            <a:tailEnd type="non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noAutofit/>
          </a:bodyPr>
          <a:lstStyle/>
          <a:p>
            <a:pPr algn="ctr"/>
            <a:r>
              <a:rPr kumimoji="1" lang="en-US" altLang="zh-CN" sz="1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FY25 </a:t>
            </a:r>
            <a:r>
              <a:rPr lang="zh-CN" altLang="en-US" sz="1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注塑机</a:t>
            </a:r>
            <a:endParaRPr kumimoji="1" lang="zh-CN" altLang="en-US" sz="14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18" name="图片 17"/>
          <p:cNvPicPr>
            <a:picLocks noChangeAspect="1"/>
          </p:cNvPicPr>
          <p:nvPr/>
        </p:nvPicPr>
        <p:blipFill rotWithShape="1">
          <a:blip r:embed="rId1" cstate="email"/>
          <a:srcRect l="7976" t="17083" r="12954" b="24289"/>
          <a:stretch>
            <a:fillRect/>
          </a:stretch>
        </p:blipFill>
        <p:spPr>
          <a:xfrm>
            <a:off x="333584" y="2344528"/>
            <a:ext cx="2601519" cy="1285940"/>
          </a:xfrm>
          <a:prstGeom prst="rect">
            <a:avLst/>
          </a:prstGeom>
        </p:spPr>
      </p:pic>
      <p:pic>
        <p:nvPicPr>
          <p:cNvPr id="20" name="図 27"/>
          <p:cNvPicPr>
            <a:picLocks noChangeAspect="1"/>
          </p:cNvPicPr>
          <p:nvPr/>
        </p:nvPicPr>
        <p:blipFill>
          <a:blip r:embed="rId2" cstate="email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-2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5817593" y="3136681"/>
            <a:ext cx="1293693" cy="1845126"/>
          </a:xfrm>
          <a:prstGeom prst="rect">
            <a:avLst/>
          </a:prstGeom>
          <a:noFill/>
          <a:ln w="190500" cap="rnd">
            <a:noFill/>
          </a:ln>
          <a:effectLst/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pic>
        <p:nvPicPr>
          <p:cNvPr id="21" name="図 35"/>
          <p:cNvPicPr>
            <a:picLocks noChangeAspect="1"/>
          </p:cNvPicPr>
          <p:nvPr/>
        </p:nvPicPr>
        <p:blipFill>
          <a:blip r:embed="rId4" cstate="email"/>
          <a:stretch>
            <a:fillRect/>
          </a:stretch>
        </p:blipFill>
        <p:spPr>
          <a:xfrm>
            <a:off x="8554652" y="3016914"/>
            <a:ext cx="1254756" cy="1909628"/>
          </a:xfrm>
          <a:prstGeom prst="rect">
            <a:avLst/>
          </a:prstGeom>
        </p:spPr>
      </p:pic>
      <p:sp>
        <p:nvSpPr>
          <p:cNvPr id="22" name="正方形/長方形 36"/>
          <p:cNvSpPr/>
          <p:nvPr/>
        </p:nvSpPr>
        <p:spPr>
          <a:xfrm>
            <a:off x="9407568" y="3016914"/>
            <a:ext cx="387973" cy="1909628"/>
          </a:xfrm>
          <a:prstGeom prst="rect">
            <a:avLst/>
          </a:prstGeom>
          <a:solidFill>
            <a:srgbClr val="FF0000">
              <a:alpha val="50000"/>
            </a:srgbClr>
          </a:solidFill>
          <a:ln w="19050">
            <a:solidFill>
              <a:srgbClr val="FF0000"/>
            </a:solidFill>
            <a:prstDash val="dash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1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客户定制</a:t>
            </a:r>
            <a:r>
              <a:rPr lang="zh-CN" altLang="en-US" sz="1400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空间</a:t>
            </a:r>
            <a:endParaRPr kumimoji="1" lang="ja-JP" altLang="en-US" sz="1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3" name="箭头: 右 22"/>
          <p:cNvSpPr/>
          <p:nvPr/>
        </p:nvSpPr>
        <p:spPr>
          <a:xfrm>
            <a:off x="6930872" y="3636301"/>
            <a:ext cx="1953985" cy="1075053"/>
          </a:xfrm>
          <a:prstGeom prst="rightArrow">
            <a:avLst/>
          </a:prstGeom>
          <a:solidFill>
            <a:schemeClr val="accent1"/>
          </a:solidFill>
          <a:ln w="19050">
            <a:noFill/>
            <a:headEnd type="none" w="med" len="med"/>
            <a:tailEnd type="non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noAutofit/>
          </a:bodyPr>
          <a:lstStyle/>
          <a:p>
            <a:pPr algn="ctr"/>
            <a:endParaRPr kumimoji="1" lang="zh-CN" altLang="en-US" sz="14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4" name="文本框 23"/>
          <p:cNvSpPr txBox="1"/>
          <p:nvPr/>
        </p:nvSpPr>
        <p:spPr>
          <a:xfrm>
            <a:off x="9931556" y="3164790"/>
            <a:ext cx="1913396" cy="52841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 anchorCtr="0">
            <a:noAutofit/>
          </a:bodyPr>
          <a:lstStyle/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lang="en-US" altLang="zh-CN" sz="14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80%</a:t>
            </a:r>
            <a:r>
              <a:rPr lang="zh-CN" altLang="en-US" sz="1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订单有</a:t>
            </a:r>
            <a:r>
              <a:rPr lang="zh-CN" altLang="en-US" sz="14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客制化需求</a:t>
            </a:r>
            <a:r>
              <a:rPr lang="zh-CN" altLang="en-US" sz="1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，</a:t>
            </a:r>
            <a:endParaRPr lang="en-US" altLang="zh-CN" sz="14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lang="zh-CN" altLang="en-US" sz="1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设计时留</a:t>
            </a:r>
            <a:r>
              <a:rPr lang="en-US" altLang="zh-CN" sz="1400" b="1" dirty="0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30%</a:t>
            </a:r>
            <a:r>
              <a:rPr lang="zh-CN" altLang="en-US" sz="1400" b="1" dirty="0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空间</a:t>
            </a:r>
            <a:r>
              <a:rPr lang="zh-CN" altLang="en-US" sz="1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必要</a:t>
            </a:r>
            <a:endParaRPr kumimoji="1" lang="zh-CN" altLang="en-US" sz="14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5" name="文本框 24"/>
          <p:cNvSpPr txBox="1"/>
          <p:nvPr/>
        </p:nvSpPr>
        <p:spPr>
          <a:xfrm>
            <a:off x="7183776" y="3937762"/>
            <a:ext cx="1977524" cy="51807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 anchorCtr="0">
            <a:noAutofit/>
          </a:bodyPr>
          <a:lstStyle/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kumimoji="1" lang="zh-CN" altLang="en-US" sz="16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①部件小型化</a:t>
            </a:r>
            <a:endParaRPr kumimoji="1" lang="en-US" altLang="zh-CN" sz="16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kumimoji="1" lang="zh-CN" altLang="en-US" sz="16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②端子</a:t>
            </a:r>
            <a:r>
              <a:rPr kumimoji="1" lang="en-US" altLang="zh-CN" sz="16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Push-in</a:t>
            </a:r>
            <a:endParaRPr kumimoji="1" lang="zh-CN" altLang="en-US" sz="16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0" name="等腰三角形 29"/>
          <p:cNvSpPr/>
          <p:nvPr/>
        </p:nvSpPr>
        <p:spPr>
          <a:xfrm>
            <a:off x="5464861" y="5028982"/>
            <a:ext cx="1293693" cy="261846"/>
          </a:xfrm>
          <a:prstGeom prst="triangle">
            <a:avLst/>
          </a:prstGeom>
          <a:solidFill>
            <a:schemeClr val="accent1"/>
          </a:solidFill>
          <a:ln w="19050">
            <a:noFill/>
            <a:headEnd type="none" w="med" len="med"/>
            <a:tailEnd type="non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noAutofit/>
          </a:bodyPr>
          <a:lstStyle/>
          <a:p>
            <a:pPr algn="ctr"/>
            <a:endParaRPr kumimoji="1" lang="zh-CN" altLang="en-US" sz="14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4" name="文本框 33"/>
          <p:cNvSpPr txBox="1"/>
          <p:nvPr/>
        </p:nvSpPr>
        <p:spPr>
          <a:xfrm>
            <a:off x="9943642" y="4317019"/>
            <a:ext cx="1913396" cy="47555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 anchorCtr="0">
            <a:noAutofit/>
          </a:bodyPr>
          <a:lstStyle/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lang="zh-CN" altLang="en-US" sz="1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订单</a:t>
            </a:r>
            <a:r>
              <a:rPr lang="zh-CN" altLang="en-US" sz="14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货期≤</a:t>
            </a:r>
            <a:r>
              <a:rPr lang="en-US" altLang="zh-CN" sz="14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</a:t>
            </a:r>
            <a:r>
              <a:rPr lang="zh-CN" altLang="en-US" sz="14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个月</a:t>
            </a:r>
            <a:r>
              <a:rPr lang="zh-CN" altLang="en-US" sz="1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，</a:t>
            </a:r>
            <a:endParaRPr lang="en-US" altLang="zh-CN" sz="14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kumimoji="1" lang="zh-CN" altLang="en-US" sz="1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盘柜</a:t>
            </a:r>
            <a:r>
              <a:rPr kumimoji="1" lang="zh-CN" altLang="en-US" sz="1400" b="1" dirty="0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配线时间削减</a:t>
            </a:r>
            <a:r>
              <a:rPr kumimoji="1" lang="zh-CN" altLang="en-US" sz="1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必要</a:t>
            </a:r>
            <a:endParaRPr kumimoji="1" lang="zh-CN" altLang="en-US" sz="14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5" name="文本框 34"/>
          <p:cNvSpPr txBox="1"/>
          <p:nvPr/>
        </p:nvSpPr>
        <p:spPr>
          <a:xfrm>
            <a:off x="6006206" y="2000840"/>
            <a:ext cx="4413087" cy="680913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 anchorCtr="0">
            <a:noAutofit/>
          </a:bodyPr>
          <a:lstStyle/>
          <a:p>
            <a:pPr marL="0" marR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kumimoji="1" lang="zh-CN" altLang="en-US" sz="4000" b="1" dirty="0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如何实现差异化？</a:t>
            </a:r>
            <a:endParaRPr kumimoji="1" lang="zh-CN" altLang="en-US" sz="4000" b="1" dirty="0">
              <a:solidFill>
                <a:srgbClr val="0000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1" name="AutoShape 4" descr="LRS系列"/>
          <p:cNvSpPr>
            <a:spLocks noChangeAspect="1" noChangeArrowheads="1"/>
          </p:cNvSpPr>
          <p:nvPr/>
        </p:nvSpPr>
        <p:spPr bwMode="auto">
          <a:xfrm>
            <a:off x="4794253" y="4274675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grpSp>
        <p:nvGrpSpPr>
          <p:cNvPr id="56" name="组合 55"/>
          <p:cNvGrpSpPr/>
          <p:nvPr/>
        </p:nvGrpSpPr>
        <p:grpSpPr>
          <a:xfrm>
            <a:off x="2935103" y="5326620"/>
            <a:ext cx="8956660" cy="1285940"/>
            <a:chOff x="2951501" y="5503911"/>
            <a:chExt cx="7136304" cy="1024585"/>
          </a:xfrm>
        </p:grpSpPr>
        <p:pic>
          <p:nvPicPr>
            <p:cNvPr id="26" name="图片 25" descr="图片包含 图形用户界面&#10;&#10;描述已自动生成"/>
            <p:cNvPicPr>
              <a:picLocks noChangeAspect="1"/>
            </p:cNvPicPr>
            <p:nvPr/>
          </p:nvPicPr>
          <p:blipFill>
            <a:blip r:embed="rId5" cstate="email"/>
            <a:stretch>
              <a:fillRect/>
            </a:stretch>
          </p:blipFill>
          <p:spPr>
            <a:xfrm>
              <a:off x="6275883" y="5735220"/>
              <a:ext cx="2249426" cy="700816"/>
            </a:xfrm>
            <a:prstGeom prst="rect">
              <a:avLst/>
            </a:prstGeom>
          </p:spPr>
        </p:pic>
        <p:sp>
          <p:nvSpPr>
            <p:cNvPr id="27" name="文本框 26"/>
            <p:cNvSpPr txBox="1"/>
            <p:nvPr/>
          </p:nvSpPr>
          <p:spPr>
            <a:xfrm>
              <a:off x="7294404" y="5804643"/>
              <a:ext cx="483601" cy="68155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rtlCol="0" anchor="t" anchorCtr="0">
              <a:noAutofit/>
            </a:bodyPr>
            <a:lstStyle/>
            <a:p>
              <a:pPr marL="0" marR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  <a:r>
                <a:rPr kumimoji="1" lang="en-US" altLang="zh-CN" sz="16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+</a:t>
              </a:r>
              <a:endParaRPr kumimoji="1" lang="zh-CN" altLang="en-US" sz="1600" b="1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pic>
          <p:nvPicPr>
            <p:cNvPr id="28" name="图片 27" descr="电子仪器&#10;&#10;描述已自动生成"/>
            <p:cNvPicPr>
              <a:picLocks noChangeAspect="1"/>
            </p:cNvPicPr>
            <p:nvPr/>
          </p:nvPicPr>
          <p:blipFill>
            <a:blip r:embed="rId6" cstate="email"/>
            <a:stretch>
              <a:fillRect/>
            </a:stretch>
          </p:blipFill>
          <p:spPr>
            <a:xfrm>
              <a:off x="8971128" y="5503911"/>
              <a:ext cx="600306" cy="971594"/>
            </a:xfrm>
            <a:prstGeom prst="rect">
              <a:avLst/>
            </a:prstGeom>
          </p:spPr>
        </p:pic>
        <p:sp>
          <p:nvSpPr>
            <p:cNvPr id="29" name="矩形 28"/>
            <p:cNvSpPr/>
            <p:nvPr/>
          </p:nvSpPr>
          <p:spPr>
            <a:xfrm>
              <a:off x="6150064" y="5523312"/>
              <a:ext cx="3937741" cy="957265"/>
            </a:xfrm>
            <a:prstGeom prst="rect">
              <a:avLst/>
            </a:prstGeom>
            <a:noFill/>
            <a:ln w="19050">
              <a:solidFill>
                <a:srgbClr val="FF0000"/>
              </a:solidFill>
              <a:prstDash val="sysDash"/>
              <a:headEnd type="none" w="med" len="med"/>
              <a:tailEnd type="none" w="med" len="me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<a:noAutofit/>
            </a:bodyPr>
            <a:lstStyle/>
            <a:p>
              <a:pPr algn="ctr"/>
              <a:endParaRPr kumimoji="1" lang="zh-CN" altLang="en-US" sz="1400" b="1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1" name="文本框 30"/>
            <p:cNvSpPr txBox="1"/>
            <p:nvPr/>
          </p:nvSpPr>
          <p:spPr>
            <a:xfrm>
              <a:off x="8108728" y="5532128"/>
              <a:ext cx="1580467" cy="26184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rtlCol="0" anchor="t" anchorCtr="0">
              <a:noAutofit/>
            </a:bodyPr>
            <a:lstStyle/>
            <a:p>
              <a:pPr marL="0" marR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  <a:r>
                <a:rPr lang="en-US" altLang="zh-CN" sz="1600" b="1" dirty="0">
                  <a:solidFill>
                    <a:srgbClr val="FF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NEXT</a:t>
              </a:r>
              <a:endParaRPr kumimoji="1" lang="zh-CN" altLang="en-US" sz="16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2" name="正方形/長方形 36"/>
            <p:cNvSpPr/>
            <p:nvPr/>
          </p:nvSpPr>
          <p:spPr>
            <a:xfrm>
              <a:off x="8836940" y="5663051"/>
              <a:ext cx="998763" cy="717057"/>
            </a:xfrm>
            <a:prstGeom prst="rect">
              <a:avLst/>
            </a:prstGeom>
            <a:solidFill>
              <a:srgbClr val="FF0000">
                <a:alpha val="50000"/>
              </a:srgbClr>
            </a:solidFill>
            <a:ln w="19050">
              <a:solidFill>
                <a:srgbClr val="FF0000"/>
              </a:solidFill>
              <a:prstDash val="dash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1" lang="zh-CN" altLang="en-US" sz="1400" b="1" i="0" u="none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rPr>
                <a:t>小型化</a:t>
              </a:r>
              <a:endParaRPr kumimoji="1" lang="en-US" altLang="zh-CN" sz="14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1" lang="en-US" altLang="zh-CN" sz="1400" b="1" i="0" u="none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rPr>
                <a:t>Push-in</a:t>
              </a:r>
              <a:r>
                <a:rPr lang="zh-CN" altLang="en-US" sz="14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电源</a:t>
              </a:r>
              <a:endParaRPr kumimoji="1" lang="ja-JP" altLang="en-US" sz="14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7" name="文本框 36"/>
            <p:cNvSpPr txBox="1"/>
            <p:nvPr/>
          </p:nvSpPr>
          <p:spPr>
            <a:xfrm>
              <a:off x="8392285" y="5976012"/>
              <a:ext cx="616317" cy="37362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rtlCol="0" anchor="t" anchorCtr="0">
              <a:noAutofit/>
            </a:bodyPr>
            <a:lstStyle/>
            <a:p>
              <a:pPr marL="0" marR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  <a:r>
                <a:rPr kumimoji="1" lang="en-US" altLang="zh-CN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+</a:t>
              </a:r>
              <a:endParaRPr kumimoji="1" lang="zh-CN" altLang="en-US" b="1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8" name="正方形/長方形 36"/>
            <p:cNvSpPr/>
            <p:nvPr/>
          </p:nvSpPr>
          <p:spPr>
            <a:xfrm>
              <a:off x="6253124" y="6060675"/>
              <a:ext cx="2130587" cy="279170"/>
            </a:xfrm>
            <a:prstGeom prst="rect">
              <a:avLst/>
            </a:prstGeom>
            <a:solidFill>
              <a:schemeClr val="accent6">
                <a:alpha val="50000"/>
              </a:schemeClr>
            </a:solidFill>
            <a:ln w="19050">
              <a:solidFill>
                <a:schemeClr val="accent6"/>
              </a:solidFill>
              <a:prstDash val="dash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1" lang="zh-CN" altLang="en-US" sz="1400" b="1" i="0" u="none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rPr>
                <a:t>纤薄型</a:t>
              </a:r>
              <a:r>
                <a:rPr kumimoji="1" lang="en-US" altLang="zh-CN" sz="1400" b="1" i="0" u="none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rPr>
                <a:t>Relay</a:t>
              </a:r>
              <a:endParaRPr kumimoji="1" lang="ja-JP" altLang="en-US" sz="14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pic>
          <p:nvPicPr>
            <p:cNvPr id="40" name="Picture 2" descr="MY-GS"/>
            <p:cNvPicPr>
              <a:picLocks noChangeAspect="1" noChangeArrowheads="1"/>
            </p:cNvPicPr>
            <p:nvPr/>
          </p:nvPicPr>
          <p:blipFill rotWithShape="1">
            <a:blip r:embed="rId7" cstate="email"/>
            <a:srcRect t="18298" b="15817"/>
            <a:stretch>
              <a:fillRect/>
            </a:stretch>
          </p:blipFill>
          <p:spPr bwMode="auto">
            <a:xfrm>
              <a:off x="3015982" y="5640690"/>
              <a:ext cx="1347501" cy="88780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42" name="图片 41"/>
            <p:cNvPicPr>
              <a:picLocks noChangeAspect="1"/>
            </p:cNvPicPr>
            <p:nvPr/>
          </p:nvPicPr>
          <p:blipFill>
            <a:blip r:embed="rId8" cstate="email"/>
            <a:stretch>
              <a:fillRect/>
            </a:stretch>
          </p:blipFill>
          <p:spPr>
            <a:xfrm>
              <a:off x="4620201" y="5677117"/>
              <a:ext cx="991881" cy="743911"/>
            </a:xfrm>
            <a:prstGeom prst="rect">
              <a:avLst/>
            </a:prstGeom>
          </p:spPr>
        </p:pic>
        <p:sp>
          <p:nvSpPr>
            <p:cNvPr id="43" name="矩形 42"/>
            <p:cNvSpPr/>
            <p:nvPr/>
          </p:nvSpPr>
          <p:spPr>
            <a:xfrm>
              <a:off x="2951501" y="5523312"/>
              <a:ext cx="2866670" cy="957265"/>
            </a:xfrm>
            <a:prstGeom prst="rect">
              <a:avLst/>
            </a:prstGeom>
            <a:noFill/>
            <a:ln w="19050">
              <a:solidFill>
                <a:srgbClr val="0000FF"/>
              </a:solidFill>
              <a:prstDash val="sysDash"/>
              <a:headEnd type="none" w="med" len="med"/>
              <a:tailEnd type="none" w="med" len="me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<a:noAutofit/>
            </a:bodyPr>
            <a:lstStyle/>
            <a:p>
              <a:pPr algn="ctr"/>
              <a:endParaRPr kumimoji="1" lang="zh-CN" altLang="en-US" sz="1400" b="1" dirty="0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4" name="文本框 43"/>
            <p:cNvSpPr txBox="1"/>
            <p:nvPr/>
          </p:nvSpPr>
          <p:spPr>
            <a:xfrm>
              <a:off x="4081008" y="5549592"/>
              <a:ext cx="670884" cy="25505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rtlCol="0" anchor="t" anchorCtr="0">
              <a:noAutofit/>
            </a:bodyPr>
            <a:lstStyle/>
            <a:p>
              <a:pPr marL="0" marR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  <a:r>
                <a:rPr kumimoji="1" lang="zh-CN" altLang="en-US" sz="1600" b="1" dirty="0">
                  <a:solidFill>
                    <a:srgbClr val="0000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现行</a:t>
              </a:r>
              <a:endParaRPr kumimoji="1" lang="zh-CN" altLang="en-US" sz="1600" b="1" dirty="0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5" name="正方形/長方形 36"/>
            <p:cNvSpPr/>
            <p:nvPr/>
          </p:nvSpPr>
          <p:spPr>
            <a:xfrm>
              <a:off x="3093540" y="5965982"/>
              <a:ext cx="1192384" cy="373863"/>
            </a:xfrm>
            <a:prstGeom prst="rect">
              <a:avLst/>
            </a:prstGeom>
            <a:solidFill>
              <a:schemeClr val="accent6">
                <a:alpha val="50000"/>
              </a:schemeClr>
            </a:solidFill>
            <a:ln w="19050">
              <a:solidFill>
                <a:schemeClr val="accent6"/>
              </a:solidFill>
              <a:prstDash val="dash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1" lang="zh-CN" altLang="en-US" sz="1400" b="1" i="0" u="none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rPr>
                <a:t>通用型</a:t>
              </a:r>
              <a:r>
                <a:rPr kumimoji="1" lang="en-US" altLang="zh-CN" sz="1400" b="1" i="0" u="none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rPr>
                <a:t>Relay</a:t>
              </a:r>
              <a:endParaRPr kumimoji="1" lang="ja-JP" altLang="en-US" sz="14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6" name="正方形/長方形 36"/>
            <p:cNvSpPr/>
            <p:nvPr/>
          </p:nvSpPr>
          <p:spPr>
            <a:xfrm>
              <a:off x="4649755" y="5953590"/>
              <a:ext cx="1097898" cy="398645"/>
            </a:xfrm>
            <a:prstGeom prst="rect">
              <a:avLst/>
            </a:prstGeom>
            <a:solidFill>
              <a:schemeClr val="accent6">
                <a:alpha val="50000"/>
              </a:schemeClr>
            </a:solidFill>
            <a:ln w="19050">
              <a:solidFill>
                <a:schemeClr val="accent6"/>
              </a:solidFill>
              <a:prstDash val="dash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1" lang="zh-CN" altLang="en-US" sz="1400" b="1" i="0" u="none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rPr>
                <a:t>经济型</a:t>
              </a:r>
              <a:r>
                <a:rPr kumimoji="1" lang="en-US" altLang="zh-CN" sz="1400" b="1" i="0" u="none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rPr>
                <a:t>Metal</a:t>
              </a:r>
              <a:r>
                <a:rPr kumimoji="1" lang="zh-CN" altLang="en-US" sz="1400" b="1" i="0" u="none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rPr>
                <a:t>电源</a:t>
              </a:r>
              <a:endParaRPr kumimoji="1" lang="ja-JP" altLang="en-US" sz="14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7" name="文本框 46"/>
            <p:cNvSpPr txBox="1"/>
            <p:nvPr/>
          </p:nvSpPr>
          <p:spPr>
            <a:xfrm>
              <a:off x="4169009" y="5964187"/>
              <a:ext cx="616317" cy="37362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rtlCol="0" anchor="t" anchorCtr="0">
              <a:noAutofit/>
            </a:bodyPr>
            <a:lstStyle/>
            <a:p>
              <a:pPr marL="0" marR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  <a:r>
                <a:rPr kumimoji="1" lang="en-US" altLang="zh-CN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+</a:t>
              </a:r>
              <a:endParaRPr kumimoji="1" lang="zh-CN" altLang="en-US" b="1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8" name="箭头: 右 47"/>
            <p:cNvSpPr/>
            <p:nvPr/>
          </p:nvSpPr>
          <p:spPr>
            <a:xfrm>
              <a:off x="5860795" y="5744523"/>
              <a:ext cx="270554" cy="544993"/>
            </a:xfrm>
            <a:prstGeom prst="rightArrow">
              <a:avLst/>
            </a:prstGeom>
            <a:solidFill>
              <a:schemeClr val="accent1"/>
            </a:solidFill>
            <a:ln w="19050">
              <a:noFill/>
              <a:headEnd type="none" w="med" len="med"/>
              <a:tailEnd type="none" w="med" len="me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<a:noAutofit/>
            </a:bodyPr>
            <a:lstStyle/>
            <a:p>
              <a:pPr algn="ctr"/>
              <a:endParaRPr kumimoji="1" lang="zh-CN" altLang="en-US" sz="1400" b="1" dirty="0">
                <a:latin typeface="Meiryo UI" panose="020B0604030504040204" pitchFamily="50" charset="-128"/>
                <a:ea typeface="Meiryo UI" panose="020B0604030504040204" pitchFamily="50" charset="-128"/>
              </a:endParaRPr>
            </a:p>
          </p:txBody>
        </p:sp>
      </p:grpSp>
      <p:sp>
        <p:nvSpPr>
          <p:cNvPr id="57" name="等腰三角形 56"/>
          <p:cNvSpPr/>
          <p:nvPr/>
        </p:nvSpPr>
        <p:spPr>
          <a:xfrm>
            <a:off x="8680570" y="4997622"/>
            <a:ext cx="1293693" cy="261846"/>
          </a:xfrm>
          <a:prstGeom prst="triangle">
            <a:avLst/>
          </a:prstGeom>
          <a:solidFill>
            <a:srgbClr val="FF0000"/>
          </a:solidFill>
          <a:ln w="19050">
            <a:noFill/>
            <a:headEnd type="none" w="med" len="med"/>
            <a:tailEnd type="non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noAutofit/>
          </a:bodyPr>
          <a:lstStyle/>
          <a:p>
            <a:pPr algn="ctr"/>
            <a:endParaRPr kumimoji="1" lang="zh-CN" altLang="en-US" sz="14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9" cstate="email"/>
          <a:srcRect/>
          <a:stretch>
            <a:fillRect/>
          </a:stretch>
        </p:blipFill>
        <p:spPr bwMode="auto">
          <a:xfrm>
            <a:off x="2478745" y="1622803"/>
            <a:ext cx="2556387" cy="16987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10" cstate="email"/>
          <a:srcRect/>
          <a:stretch>
            <a:fillRect/>
          </a:stretch>
        </p:blipFill>
        <p:spPr bwMode="auto">
          <a:xfrm>
            <a:off x="2645879" y="3436304"/>
            <a:ext cx="2345619" cy="10559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11" cstate="email"/>
          <a:srcRect/>
          <a:stretch>
            <a:fillRect/>
          </a:stretch>
        </p:blipFill>
        <p:spPr bwMode="auto">
          <a:xfrm>
            <a:off x="436942" y="3866561"/>
            <a:ext cx="2478798" cy="12864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8" name="文本框 57"/>
          <p:cNvSpPr txBox="1"/>
          <p:nvPr/>
        </p:nvSpPr>
        <p:spPr>
          <a:xfrm>
            <a:off x="821342" y="3237796"/>
            <a:ext cx="3290118" cy="680913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 anchorCtr="0">
            <a:noAutofit/>
          </a:bodyPr>
          <a:lstStyle/>
          <a:p>
            <a:pPr marL="0" marR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lang="zh-CN" altLang="en-US" sz="40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同质化严重</a:t>
            </a:r>
            <a:endParaRPr kumimoji="1" lang="zh-CN" altLang="en-US" sz="4000" b="1" dirty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216000" y="206567"/>
            <a:ext cx="11520000" cy="540000"/>
          </a:xfrm>
        </p:spPr>
        <p:txBody>
          <a:bodyPr anchor="ctr"/>
          <a:lstStyle/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zh-CN" altLang="en-US" sz="2800" b="1" dirty="0">
                <a:cs typeface="+mn-cs"/>
              </a:rPr>
              <a:t>具体应用</a:t>
            </a:r>
            <a:r>
              <a:rPr lang="en-US" altLang="zh-CN" sz="2800" b="1" dirty="0">
                <a:cs typeface="+mn-cs"/>
              </a:rPr>
              <a:t>——</a:t>
            </a:r>
            <a:r>
              <a:rPr lang="zh-CN" altLang="en-US" sz="2800" b="1" dirty="0">
                <a:cs typeface="+mn-cs"/>
              </a:rPr>
              <a:t>新能源行业</a:t>
            </a:r>
            <a:endParaRPr lang="zh-CN" altLang="en-US" sz="2800" b="1" dirty="0">
              <a:cs typeface="+mn-cs"/>
            </a:endParaRPr>
          </a:p>
        </p:txBody>
      </p:sp>
      <p:cxnSp>
        <p:nvCxnSpPr>
          <p:cNvPr id="7" name="直接连接符 6"/>
          <p:cNvCxnSpPr/>
          <p:nvPr/>
        </p:nvCxnSpPr>
        <p:spPr>
          <a:xfrm>
            <a:off x="2621535" y="6229259"/>
            <a:ext cx="8719457" cy="0"/>
          </a:xfrm>
          <a:prstGeom prst="line">
            <a:avLst/>
          </a:prstGeom>
          <a:ln w="19050">
            <a:solidFill>
              <a:schemeClr val="bg1">
                <a:lumMod val="50000"/>
              </a:schemeClr>
            </a:solidFill>
            <a:prstDash val="solid"/>
            <a:headEnd type="none" w="med" len="med"/>
            <a:tailEnd type="non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047" name="图片 1046" descr="形状&#10;&#10;AI 生成的内容可能不正确。"/>
          <p:cNvPicPr>
            <a:picLocks noChangeAspect="1"/>
          </p:cNvPicPr>
          <p:nvPr/>
        </p:nvPicPr>
        <p:blipFill>
          <a:blip r:embed="rId1" cstate="email"/>
          <a:stretch>
            <a:fillRect/>
          </a:stretch>
        </p:blipFill>
        <p:spPr>
          <a:xfrm>
            <a:off x="4648168" y="5593510"/>
            <a:ext cx="702129" cy="702129"/>
          </a:xfrm>
          <a:prstGeom prst="rect">
            <a:avLst/>
          </a:prstGeom>
        </p:spPr>
      </p:pic>
      <p:pic>
        <p:nvPicPr>
          <p:cNvPr id="1053" name="图片 1052" descr="图标&#10;&#10;AI 生成的内容可能不正确。"/>
          <p:cNvPicPr>
            <a:picLocks noChangeAspect="1"/>
          </p:cNvPicPr>
          <p:nvPr/>
        </p:nvPicPr>
        <p:blipFill>
          <a:blip r:embed="rId2"/>
          <a:srcRect t="21781" b="22496"/>
          <a:stretch>
            <a:fillRect/>
          </a:stretch>
        </p:blipFill>
        <p:spPr>
          <a:xfrm>
            <a:off x="78262" y="4135787"/>
            <a:ext cx="4319101" cy="2406738"/>
          </a:xfrm>
          <a:prstGeom prst="rect">
            <a:avLst/>
          </a:prstGeom>
        </p:spPr>
      </p:pic>
      <p:pic>
        <p:nvPicPr>
          <p:cNvPr id="1060" name="图片 1059" descr="图片包含 游戏机, 大, 飞行, 钟表&#10;&#10;AI 生成的内容可能不正确。"/>
          <p:cNvPicPr>
            <a:picLocks noChangeAspect="1"/>
          </p:cNvPicPr>
          <p:nvPr/>
        </p:nvPicPr>
        <p:blipFill>
          <a:blip r:embed="rId3" cstate="email"/>
          <a:stretch>
            <a:fillRect/>
          </a:stretch>
        </p:blipFill>
        <p:spPr>
          <a:xfrm>
            <a:off x="1834060" y="4135787"/>
            <a:ext cx="1165028" cy="1165028"/>
          </a:xfrm>
          <a:prstGeom prst="rect">
            <a:avLst/>
          </a:prstGeom>
        </p:spPr>
      </p:pic>
      <p:pic>
        <p:nvPicPr>
          <p:cNvPr id="1061" name="图片 1060" descr="图片包含 游戏机, 大, 飞行, 钟表&#10;&#10;AI 生成的内容可能不正确。"/>
          <p:cNvPicPr>
            <a:picLocks noChangeAspect="1"/>
          </p:cNvPicPr>
          <p:nvPr/>
        </p:nvPicPr>
        <p:blipFill>
          <a:blip r:embed="rId3" cstate="email"/>
          <a:stretch>
            <a:fillRect/>
          </a:stretch>
        </p:blipFill>
        <p:spPr>
          <a:xfrm>
            <a:off x="3031184" y="4595741"/>
            <a:ext cx="1165028" cy="1165028"/>
          </a:xfrm>
          <a:prstGeom prst="rect">
            <a:avLst/>
          </a:prstGeom>
        </p:spPr>
      </p:pic>
      <p:sp>
        <p:nvSpPr>
          <p:cNvPr id="1062" name="文本占位符 2"/>
          <p:cNvSpPr>
            <a:spLocks noGrp="1"/>
          </p:cNvSpPr>
          <p:nvPr>
            <p:ph type="body" sz="quarter" idx="31"/>
          </p:nvPr>
        </p:nvSpPr>
        <p:spPr>
          <a:xfrm>
            <a:off x="6289831" y="5850679"/>
            <a:ext cx="2266723" cy="691846"/>
          </a:xfrm>
        </p:spPr>
        <p:txBody>
          <a:bodyPr/>
          <a:lstStyle/>
          <a:p>
            <a:r>
              <a: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…………</a:t>
            </a:r>
            <a:endParaRPr lang="zh-CN" altLang="en-US" sz="2000" dirty="0"/>
          </a:p>
        </p:txBody>
      </p:sp>
      <p:pic>
        <p:nvPicPr>
          <p:cNvPr id="1064" name="图片 1063" descr="卡通人物&#10;&#10;AI 生成的内容可能不正确。"/>
          <p:cNvPicPr>
            <a:picLocks noChangeAspect="1"/>
          </p:cNvPicPr>
          <p:nvPr/>
        </p:nvPicPr>
        <p:blipFill>
          <a:blip r:embed="rId4" cstate="email"/>
          <a:stretch>
            <a:fillRect/>
          </a:stretch>
        </p:blipFill>
        <p:spPr>
          <a:xfrm>
            <a:off x="8189850" y="5567481"/>
            <a:ext cx="754188" cy="754188"/>
          </a:xfrm>
          <a:prstGeom prst="rect">
            <a:avLst/>
          </a:prstGeom>
        </p:spPr>
      </p:pic>
      <p:pic>
        <p:nvPicPr>
          <p:cNvPr id="1065" name="图片 1064" descr="卡通人物&#10;&#10;AI 生成的内容可能不正确。"/>
          <p:cNvPicPr>
            <a:picLocks noChangeAspect="1"/>
          </p:cNvPicPr>
          <p:nvPr/>
        </p:nvPicPr>
        <p:blipFill>
          <a:blip r:embed="rId4" cstate="email"/>
          <a:stretch>
            <a:fillRect/>
          </a:stretch>
        </p:blipFill>
        <p:spPr>
          <a:xfrm>
            <a:off x="8905522" y="5567481"/>
            <a:ext cx="754188" cy="754188"/>
          </a:xfrm>
          <a:prstGeom prst="rect">
            <a:avLst/>
          </a:prstGeom>
        </p:spPr>
      </p:pic>
      <p:pic>
        <p:nvPicPr>
          <p:cNvPr id="1067" name="图片 1066" descr="形状&#10;&#10;AI 生成的内容可能不正确。"/>
          <p:cNvPicPr>
            <a:picLocks noChangeAspect="1"/>
          </p:cNvPicPr>
          <p:nvPr/>
        </p:nvPicPr>
        <p:blipFill>
          <a:blip r:embed="rId5" cstate="email"/>
          <a:stretch>
            <a:fillRect/>
          </a:stretch>
        </p:blipFill>
        <p:spPr>
          <a:xfrm>
            <a:off x="9917562" y="5136728"/>
            <a:ext cx="1267624" cy="1116849"/>
          </a:xfrm>
          <a:prstGeom prst="rect">
            <a:avLst/>
          </a:prstGeom>
        </p:spPr>
      </p:pic>
      <p:pic>
        <p:nvPicPr>
          <p:cNvPr id="1071" name="图片 1070"/>
          <p:cNvPicPr>
            <a:picLocks noChangeAspect="1"/>
          </p:cNvPicPr>
          <p:nvPr/>
        </p:nvPicPr>
        <p:blipFill>
          <a:blip r:embed="rId6" cstate="email"/>
          <a:srcRect l="9721" t="13169" r="23195" b="8929"/>
          <a:stretch>
            <a:fillRect/>
          </a:stretch>
        </p:blipFill>
        <p:spPr>
          <a:xfrm>
            <a:off x="10005063" y="1698651"/>
            <a:ext cx="1851975" cy="2867476"/>
          </a:xfrm>
          <a:prstGeom prst="rect">
            <a:avLst/>
          </a:prstGeom>
        </p:spPr>
      </p:pic>
      <p:grpSp>
        <p:nvGrpSpPr>
          <p:cNvPr id="1087" name="组合 1086"/>
          <p:cNvGrpSpPr/>
          <p:nvPr/>
        </p:nvGrpSpPr>
        <p:grpSpPr>
          <a:xfrm>
            <a:off x="5439133" y="1760439"/>
            <a:ext cx="4469467" cy="2487780"/>
            <a:chOff x="6450704" y="1756008"/>
            <a:chExt cx="2632273" cy="2433293"/>
          </a:xfrm>
        </p:grpSpPr>
        <p:sp>
          <p:nvSpPr>
            <p:cNvPr id="1080" name="任意多边形: 形状 1079"/>
            <p:cNvSpPr/>
            <p:nvPr/>
          </p:nvSpPr>
          <p:spPr>
            <a:xfrm>
              <a:off x="6450704" y="1756008"/>
              <a:ext cx="2632273" cy="528173"/>
            </a:xfrm>
            <a:custGeom>
              <a:avLst/>
              <a:gdLst>
                <a:gd name="connsiteX0" fmla="*/ 0 w 2632273"/>
                <a:gd name="connsiteY0" fmla="*/ 68881 h 413280"/>
                <a:gd name="connsiteX1" fmla="*/ 68881 w 2632273"/>
                <a:gd name="connsiteY1" fmla="*/ 0 h 413280"/>
                <a:gd name="connsiteX2" fmla="*/ 2563392 w 2632273"/>
                <a:gd name="connsiteY2" fmla="*/ 0 h 413280"/>
                <a:gd name="connsiteX3" fmla="*/ 2632273 w 2632273"/>
                <a:gd name="connsiteY3" fmla="*/ 68881 h 413280"/>
                <a:gd name="connsiteX4" fmla="*/ 2632273 w 2632273"/>
                <a:gd name="connsiteY4" fmla="*/ 344399 h 413280"/>
                <a:gd name="connsiteX5" fmla="*/ 2563392 w 2632273"/>
                <a:gd name="connsiteY5" fmla="*/ 413280 h 413280"/>
                <a:gd name="connsiteX6" fmla="*/ 68881 w 2632273"/>
                <a:gd name="connsiteY6" fmla="*/ 413280 h 413280"/>
                <a:gd name="connsiteX7" fmla="*/ 0 w 2632273"/>
                <a:gd name="connsiteY7" fmla="*/ 344399 h 413280"/>
                <a:gd name="connsiteX8" fmla="*/ 0 w 2632273"/>
                <a:gd name="connsiteY8" fmla="*/ 68881 h 4132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632273" h="413280">
                  <a:moveTo>
                    <a:pt x="0" y="68881"/>
                  </a:moveTo>
                  <a:cubicBezTo>
                    <a:pt x="0" y="30839"/>
                    <a:pt x="30839" y="0"/>
                    <a:pt x="68881" y="0"/>
                  </a:cubicBezTo>
                  <a:lnTo>
                    <a:pt x="2563392" y="0"/>
                  </a:lnTo>
                  <a:cubicBezTo>
                    <a:pt x="2601434" y="0"/>
                    <a:pt x="2632273" y="30839"/>
                    <a:pt x="2632273" y="68881"/>
                  </a:cubicBezTo>
                  <a:lnTo>
                    <a:pt x="2632273" y="344399"/>
                  </a:lnTo>
                  <a:cubicBezTo>
                    <a:pt x="2632273" y="382441"/>
                    <a:pt x="2601434" y="413280"/>
                    <a:pt x="2563392" y="413280"/>
                  </a:cubicBezTo>
                  <a:lnTo>
                    <a:pt x="68881" y="413280"/>
                  </a:lnTo>
                  <a:cubicBezTo>
                    <a:pt x="30839" y="413280"/>
                    <a:pt x="0" y="382441"/>
                    <a:pt x="0" y="344399"/>
                  </a:cubicBezTo>
                  <a:lnTo>
                    <a:pt x="0" y="68881"/>
                  </a:lnTo>
                  <a:close/>
                </a:path>
              </a:pathLst>
            </a:cu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119669" tIns="20175" rIns="119669" bIns="20175" numCol="1" spcCol="1270" anchor="ctr" anchorCtr="0">
              <a:noAutofit/>
            </a:bodyPr>
            <a:lstStyle/>
            <a:p>
              <a:pPr marL="0" lvl="0" indent="0" algn="l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zh-CN" altLang="en-US" sz="1600" b="1" kern="12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高海拔</a:t>
              </a:r>
              <a:r>
                <a:rPr lang="en-US" altLang="zh-CN" sz="1600" b="1" kern="1200" dirty="0">
                  <a:solidFill>
                    <a:srgbClr val="FFFF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3000m</a:t>
              </a:r>
              <a:r>
                <a:rPr lang="zh-CN" altLang="en-US" sz="1600" b="1" kern="12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可以使用</a:t>
              </a:r>
              <a:endParaRPr lang="zh-CN" altLang="en-US" sz="1600" b="1" kern="12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082" name="任意多边形: 形状 1081"/>
            <p:cNvSpPr/>
            <p:nvPr/>
          </p:nvSpPr>
          <p:spPr>
            <a:xfrm>
              <a:off x="6450704" y="2391048"/>
              <a:ext cx="2632273" cy="528173"/>
            </a:xfrm>
            <a:custGeom>
              <a:avLst/>
              <a:gdLst>
                <a:gd name="connsiteX0" fmla="*/ 0 w 2632273"/>
                <a:gd name="connsiteY0" fmla="*/ 68881 h 413280"/>
                <a:gd name="connsiteX1" fmla="*/ 68881 w 2632273"/>
                <a:gd name="connsiteY1" fmla="*/ 0 h 413280"/>
                <a:gd name="connsiteX2" fmla="*/ 2563392 w 2632273"/>
                <a:gd name="connsiteY2" fmla="*/ 0 h 413280"/>
                <a:gd name="connsiteX3" fmla="*/ 2632273 w 2632273"/>
                <a:gd name="connsiteY3" fmla="*/ 68881 h 413280"/>
                <a:gd name="connsiteX4" fmla="*/ 2632273 w 2632273"/>
                <a:gd name="connsiteY4" fmla="*/ 344399 h 413280"/>
                <a:gd name="connsiteX5" fmla="*/ 2563392 w 2632273"/>
                <a:gd name="connsiteY5" fmla="*/ 413280 h 413280"/>
                <a:gd name="connsiteX6" fmla="*/ 68881 w 2632273"/>
                <a:gd name="connsiteY6" fmla="*/ 413280 h 413280"/>
                <a:gd name="connsiteX7" fmla="*/ 0 w 2632273"/>
                <a:gd name="connsiteY7" fmla="*/ 344399 h 413280"/>
                <a:gd name="connsiteX8" fmla="*/ 0 w 2632273"/>
                <a:gd name="connsiteY8" fmla="*/ 68881 h 4132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632273" h="413280">
                  <a:moveTo>
                    <a:pt x="0" y="68881"/>
                  </a:moveTo>
                  <a:cubicBezTo>
                    <a:pt x="0" y="30839"/>
                    <a:pt x="30839" y="0"/>
                    <a:pt x="68881" y="0"/>
                  </a:cubicBezTo>
                  <a:lnTo>
                    <a:pt x="2563392" y="0"/>
                  </a:lnTo>
                  <a:cubicBezTo>
                    <a:pt x="2601434" y="0"/>
                    <a:pt x="2632273" y="30839"/>
                    <a:pt x="2632273" y="68881"/>
                  </a:cubicBezTo>
                  <a:lnTo>
                    <a:pt x="2632273" y="344399"/>
                  </a:lnTo>
                  <a:cubicBezTo>
                    <a:pt x="2632273" y="382441"/>
                    <a:pt x="2601434" y="413280"/>
                    <a:pt x="2563392" y="413280"/>
                  </a:cubicBezTo>
                  <a:lnTo>
                    <a:pt x="68881" y="413280"/>
                  </a:lnTo>
                  <a:cubicBezTo>
                    <a:pt x="30839" y="413280"/>
                    <a:pt x="0" y="382441"/>
                    <a:pt x="0" y="344399"/>
                  </a:cubicBezTo>
                  <a:lnTo>
                    <a:pt x="0" y="68881"/>
                  </a:lnTo>
                  <a:close/>
                </a:path>
              </a:pathLst>
            </a:cu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119669" tIns="20175" rIns="119669" bIns="20175" numCol="1" spcCol="1270" anchor="ctr" anchorCtr="0">
              <a:noAutofit/>
            </a:bodyPr>
            <a:lstStyle/>
            <a:p>
              <a:pPr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altLang="zh-CN" sz="1600" b="1" dirty="0">
                  <a:solidFill>
                    <a:srgbClr val="FFFF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-30~70</a:t>
              </a:r>
              <a:r>
                <a:rPr lang="zh-CN" altLang="en-US" sz="1600" b="1" dirty="0">
                  <a:solidFill>
                    <a:srgbClr val="FFFF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℃</a:t>
              </a:r>
              <a:r>
                <a:rPr lang="zh-CN" altLang="en-US" sz="1600" b="1" kern="12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宽温</a:t>
              </a:r>
              <a:r>
                <a:rPr lang="zh-CN" altLang="en-US" sz="16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度范围</a:t>
              </a:r>
              <a:r>
                <a:rPr lang="zh-CN" altLang="en-US" sz="1600" b="1" dirty="0">
                  <a:solidFill>
                    <a:srgbClr val="FFFF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；</a:t>
              </a:r>
              <a:r>
                <a:rPr lang="zh-CN" altLang="en-US" sz="1600" b="1" kern="12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低温</a:t>
              </a:r>
              <a:r>
                <a:rPr lang="en-US" altLang="zh-CN" sz="1600" b="1" kern="1200" dirty="0">
                  <a:solidFill>
                    <a:srgbClr val="FFFF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-40</a:t>
              </a:r>
              <a:r>
                <a:rPr lang="zh-CN" altLang="en-US" sz="1600" b="1" kern="1200" dirty="0">
                  <a:solidFill>
                    <a:srgbClr val="FFFF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℃</a:t>
              </a:r>
              <a:r>
                <a:rPr lang="zh-CN" altLang="en-US" sz="1600" b="1" kern="12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启动</a:t>
              </a:r>
              <a:endParaRPr lang="zh-CN" altLang="en-US" sz="1600" b="1" kern="1200" dirty="0">
                <a:solidFill>
                  <a:srgbClr val="FFFF0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084" name="任意多边形: 形状 1083"/>
            <p:cNvSpPr/>
            <p:nvPr/>
          </p:nvSpPr>
          <p:spPr>
            <a:xfrm>
              <a:off x="6450704" y="3026088"/>
              <a:ext cx="2632273" cy="528173"/>
            </a:xfrm>
            <a:custGeom>
              <a:avLst/>
              <a:gdLst>
                <a:gd name="connsiteX0" fmla="*/ 0 w 2632273"/>
                <a:gd name="connsiteY0" fmla="*/ 68881 h 413280"/>
                <a:gd name="connsiteX1" fmla="*/ 68881 w 2632273"/>
                <a:gd name="connsiteY1" fmla="*/ 0 h 413280"/>
                <a:gd name="connsiteX2" fmla="*/ 2563392 w 2632273"/>
                <a:gd name="connsiteY2" fmla="*/ 0 h 413280"/>
                <a:gd name="connsiteX3" fmla="*/ 2632273 w 2632273"/>
                <a:gd name="connsiteY3" fmla="*/ 68881 h 413280"/>
                <a:gd name="connsiteX4" fmla="*/ 2632273 w 2632273"/>
                <a:gd name="connsiteY4" fmla="*/ 344399 h 413280"/>
                <a:gd name="connsiteX5" fmla="*/ 2563392 w 2632273"/>
                <a:gd name="connsiteY5" fmla="*/ 413280 h 413280"/>
                <a:gd name="connsiteX6" fmla="*/ 68881 w 2632273"/>
                <a:gd name="connsiteY6" fmla="*/ 413280 h 413280"/>
                <a:gd name="connsiteX7" fmla="*/ 0 w 2632273"/>
                <a:gd name="connsiteY7" fmla="*/ 344399 h 413280"/>
                <a:gd name="connsiteX8" fmla="*/ 0 w 2632273"/>
                <a:gd name="connsiteY8" fmla="*/ 68881 h 4132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632273" h="413280">
                  <a:moveTo>
                    <a:pt x="0" y="68881"/>
                  </a:moveTo>
                  <a:cubicBezTo>
                    <a:pt x="0" y="30839"/>
                    <a:pt x="30839" y="0"/>
                    <a:pt x="68881" y="0"/>
                  </a:cubicBezTo>
                  <a:lnTo>
                    <a:pt x="2563392" y="0"/>
                  </a:lnTo>
                  <a:cubicBezTo>
                    <a:pt x="2601434" y="0"/>
                    <a:pt x="2632273" y="30839"/>
                    <a:pt x="2632273" y="68881"/>
                  </a:cubicBezTo>
                  <a:lnTo>
                    <a:pt x="2632273" y="344399"/>
                  </a:lnTo>
                  <a:cubicBezTo>
                    <a:pt x="2632273" y="382441"/>
                    <a:pt x="2601434" y="413280"/>
                    <a:pt x="2563392" y="413280"/>
                  </a:cubicBezTo>
                  <a:lnTo>
                    <a:pt x="68881" y="413280"/>
                  </a:lnTo>
                  <a:cubicBezTo>
                    <a:pt x="30839" y="413280"/>
                    <a:pt x="0" y="382441"/>
                    <a:pt x="0" y="344399"/>
                  </a:cubicBezTo>
                  <a:lnTo>
                    <a:pt x="0" y="68881"/>
                  </a:lnTo>
                  <a:close/>
                </a:path>
              </a:pathLst>
            </a:cu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119669" tIns="20175" rIns="119669" bIns="20175" numCol="1" spcCol="1270" anchor="ctr" anchorCtr="0">
              <a:noAutofit/>
            </a:bodyPr>
            <a:lstStyle/>
            <a:p>
              <a:pPr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zh-CN" altLang="en-US" sz="1600" b="1" kern="12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耐振动</a:t>
              </a:r>
              <a:r>
                <a:rPr lang="en-US" altLang="zh-CN" sz="1600" b="1" dirty="0">
                  <a:solidFill>
                    <a:srgbClr val="FFFF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3G</a:t>
              </a:r>
              <a:r>
                <a:rPr lang="en-US" altLang="zh-CN" sz="1600" b="1" kern="12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 </a:t>
              </a:r>
              <a:r>
                <a:rPr lang="zh-CN" altLang="en-US" sz="1600" b="1" kern="12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，</a:t>
              </a:r>
              <a:r>
                <a:rPr lang="en-US" altLang="zh-CN" sz="1600" b="1" kern="1200" dirty="0" err="1">
                  <a:latin typeface="微软雅黑" panose="020B0503020204020204" pitchFamily="34" charset="-122"/>
                  <a:ea typeface="微软雅黑" panose="020B0503020204020204" pitchFamily="34" charset="-122"/>
                </a:rPr>
                <a:t>EasyPush</a:t>
              </a:r>
              <a:r>
                <a:rPr lang="zh-CN" altLang="en-US" sz="16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配线根本上防止松脱</a:t>
              </a:r>
              <a:endParaRPr lang="zh-CN" altLang="en-US" sz="1600" b="1" kern="1200" dirty="0">
                <a:solidFill>
                  <a:srgbClr val="FFFF0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086" name="任意多边形: 形状 1085"/>
            <p:cNvSpPr/>
            <p:nvPr/>
          </p:nvSpPr>
          <p:spPr>
            <a:xfrm>
              <a:off x="6450704" y="3661128"/>
              <a:ext cx="2632273" cy="528173"/>
            </a:xfrm>
            <a:custGeom>
              <a:avLst/>
              <a:gdLst>
                <a:gd name="connsiteX0" fmla="*/ 0 w 2632273"/>
                <a:gd name="connsiteY0" fmla="*/ 68881 h 413280"/>
                <a:gd name="connsiteX1" fmla="*/ 68881 w 2632273"/>
                <a:gd name="connsiteY1" fmla="*/ 0 h 413280"/>
                <a:gd name="connsiteX2" fmla="*/ 2563392 w 2632273"/>
                <a:gd name="connsiteY2" fmla="*/ 0 h 413280"/>
                <a:gd name="connsiteX3" fmla="*/ 2632273 w 2632273"/>
                <a:gd name="connsiteY3" fmla="*/ 68881 h 413280"/>
                <a:gd name="connsiteX4" fmla="*/ 2632273 w 2632273"/>
                <a:gd name="connsiteY4" fmla="*/ 344399 h 413280"/>
                <a:gd name="connsiteX5" fmla="*/ 2563392 w 2632273"/>
                <a:gd name="connsiteY5" fmla="*/ 413280 h 413280"/>
                <a:gd name="connsiteX6" fmla="*/ 68881 w 2632273"/>
                <a:gd name="connsiteY6" fmla="*/ 413280 h 413280"/>
                <a:gd name="connsiteX7" fmla="*/ 0 w 2632273"/>
                <a:gd name="connsiteY7" fmla="*/ 344399 h 413280"/>
                <a:gd name="connsiteX8" fmla="*/ 0 w 2632273"/>
                <a:gd name="connsiteY8" fmla="*/ 68881 h 4132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632273" h="413280">
                  <a:moveTo>
                    <a:pt x="0" y="68881"/>
                  </a:moveTo>
                  <a:cubicBezTo>
                    <a:pt x="0" y="30839"/>
                    <a:pt x="30839" y="0"/>
                    <a:pt x="68881" y="0"/>
                  </a:cubicBezTo>
                  <a:lnTo>
                    <a:pt x="2563392" y="0"/>
                  </a:lnTo>
                  <a:cubicBezTo>
                    <a:pt x="2601434" y="0"/>
                    <a:pt x="2632273" y="30839"/>
                    <a:pt x="2632273" y="68881"/>
                  </a:cubicBezTo>
                  <a:lnTo>
                    <a:pt x="2632273" y="344399"/>
                  </a:lnTo>
                  <a:cubicBezTo>
                    <a:pt x="2632273" y="382441"/>
                    <a:pt x="2601434" y="413280"/>
                    <a:pt x="2563392" y="413280"/>
                  </a:cubicBezTo>
                  <a:lnTo>
                    <a:pt x="68881" y="413280"/>
                  </a:lnTo>
                  <a:cubicBezTo>
                    <a:pt x="30839" y="413280"/>
                    <a:pt x="0" y="382441"/>
                    <a:pt x="0" y="344399"/>
                  </a:cubicBezTo>
                  <a:lnTo>
                    <a:pt x="0" y="68881"/>
                  </a:lnTo>
                  <a:close/>
                </a:path>
              </a:pathLst>
            </a:custGeom>
            <a:solidFill>
              <a:schemeClr val="accent2">
                <a:lumMod val="60000"/>
                <a:lumOff val="40000"/>
              </a:schemeClr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119669" tIns="20175" rIns="119669" bIns="20175" numCol="1" spcCol="1270" anchor="ctr" anchorCtr="0">
              <a:noAutofit/>
            </a:bodyPr>
            <a:lstStyle/>
            <a:p>
              <a:pPr marL="0" lvl="0" indent="0" algn="l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zh-CN" altLang="en-US" sz="1600" b="1" dirty="0">
                  <a:solidFill>
                    <a:srgbClr val="FFFF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减重</a:t>
              </a:r>
              <a:r>
                <a:rPr lang="en-US" altLang="zh-CN" sz="1600" b="1" dirty="0">
                  <a:solidFill>
                    <a:srgbClr val="FFFF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40%</a:t>
              </a:r>
              <a:r>
                <a:rPr lang="zh-CN" altLang="en-US" sz="16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，大幅减少运输</a:t>
              </a:r>
              <a:r>
                <a:rPr lang="en-US" altLang="zh-CN" sz="16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/</a:t>
              </a:r>
              <a:r>
                <a:rPr lang="zh-CN" altLang="en-US" sz="16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仓储成本</a:t>
              </a:r>
              <a:endParaRPr lang="zh-CN" altLang="en-US" sz="1600" b="1" kern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1088" name="文本占位符 2"/>
          <p:cNvSpPr txBox="1"/>
          <p:nvPr/>
        </p:nvSpPr>
        <p:spPr>
          <a:xfrm>
            <a:off x="334963" y="821268"/>
            <a:ext cx="11522075" cy="792000"/>
          </a:xfrm>
          <a:prstGeom prst="rect">
            <a:avLst/>
          </a:prstGeom>
        </p:spPr>
        <p:txBody>
          <a:bodyPr vert="horz" lIns="72000" tIns="36000" rIns="72000" bIns="36000" anchor="t"/>
          <a:lstStyle>
            <a:lvl1pPr marL="0" indent="0" algn="ctr" defTabSz="457200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/>
              <a:buNone/>
              <a:defRPr kumimoji="1" sz="2400" b="1" kern="1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 panose="020B0604020202020204"/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 panose="020B0604020202020204"/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 panose="020B0604020202020204"/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 panose="020B0604020202020204"/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 panose="020B0604020202020204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 panose="020B0604020202020204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 panose="020B0604020202020204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 panose="020B0604020202020204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000" dirty="0"/>
              <a:t>在光伏、风电等新能源行业中，极端应用环境下对电源提出了新的要求。</a:t>
            </a:r>
            <a:endParaRPr lang="en-US" altLang="zh-CN" sz="2000" dirty="0"/>
          </a:p>
          <a:p>
            <a:r>
              <a:rPr lang="en-US" altLang="zh-CN" sz="2000" dirty="0"/>
              <a:t>S8VK-N</a:t>
            </a:r>
            <a:r>
              <a:rPr lang="zh-CN" altLang="en-US" sz="2000" dirty="0"/>
              <a:t>不仅强化了自身的环境耐性，更通过轻量化，大幅减少了运输仓储成本。</a:t>
            </a:r>
            <a:endParaRPr lang="en-US" altLang="zh-CN" sz="2000" dirty="0"/>
          </a:p>
          <a:p>
            <a:endParaRPr lang="zh-CN" altLang="en-US" sz="2000" dirty="0"/>
          </a:p>
        </p:txBody>
      </p:sp>
      <p:sp>
        <p:nvSpPr>
          <p:cNvPr id="1090" name="对话气泡: 圆角矩形 1089"/>
          <p:cNvSpPr/>
          <p:nvPr/>
        </p:nvSpPr>
        <p:spPr>
          <a:xfrm>
            <a:off x="144969" y="1981762"/>
            <a:ext cx="2014040" cy="1195801"/>
          </a:xfrm>
          <a:prstGeom prst="wedgeRoundRectCallout">
            <a:avLst>
              <a:gd name="adj1" fmla="val -8881"/>
              <a:gd name="adj2" fmla="val 102109"/>
              <a:gd name="adj3" fmla="val 16667"/>
            </a:avLst>
          </a:prstGeom>
          <a:solidFill>
            <a:schemeClr val="bg1"/>
          </a:solidFill>
          <a:ln w="19050">
            <a:solidFill>
              <a:schemeClr val="tx1"/>
            </a:solidFill>
            <a:headEnd type="none" w="med" len="med"/>
            <a:tailEnd type="non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noAutofit/>
          </a:bodyPr>
          <a:lstStyle/>
          <a:p>
            <a:pPr algn="ctr"/>
            <a:endParaRPr kumimoji="1" lang="zh-CN" altLang="en-US" sz="1400" b="1" dirty="0">
              <a:solidFill>
                <a:srgbClr val="C00000"/>
              </a:solidFill>
              <a:highlight>
                <a:srgbClr val="FF0000"/>
              </a:highlight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091" name="文本框 1090"/>
          <p:cNvSpPr txBox="1"/>
          <p:nvPr/>
        </p:nvSpPr>
        <p:spPr>
          <a:xfrm>
            <a:off x="204094" y="2086073"/>
            <a:ext cx="1895791" cy="101154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 anchorCtr="0">
            <a:noAutofit/>
          </a:bodyPr>
          <a:lstStyle/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lang="zh-CN" altLang="en-US" sz="1400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课题①</a:t>
            </a:r>
            <a:endParaRPr lang="en-US" altLang="zh-CN" sz="1400" dirty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lang="zh-CN" altLang="en-US" sz="1400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电源受海拔高度限制，无法在高海拔地区运行。</a:t>
            </a:r>
            <a:endParaRPr kumimoji="1" lang="zh-CN" altLang="en-US" sz="1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92" name="对话气泡: 圆角矩形 1091"/>
          <p:cNvSpPr/>
          <p:nvPr/>
        </p:nvSpPr>
        <p:spPr>
          <a:xfrm>
            <a:off x="2390520" y="1981763"/>
            <a:ext cx="2014040" cy="1195801"/>
          </a:xfrm>
          <a:prstGeom prst="wedgeRoundRectCallout">
            <a:avLst>
              <a:gd name="adj1" fmla="val -66263"/>
              <a:gd name="adj2" fmla="val 121226"/>
              <a:gd name="adj3" fmla="val 16667"/>
            </a:avLst>
          </a:prstGeom>
          <a:solidFill>
            <a:schemeClr val="bg1"/>
          </a:solidFill>
          <a:ln w="19050">
            <a:solidFill>
              <a:schemeClr val="tx1"/>
            </a:solidFill>
            <a:headEnd type="none" w="med" len="med"/>
            <a:tailEnd type="non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noAutofit/>
          </a:bodyPr>
          <a:lstStyle/>
          <a:p>
            <a:pPr algn="ctr"/>
            <a:endParaRPr kumimoji="1" lang="zh-CN" altLang="en-US" sz="1400" b="1" dirty="0">
              <a:solidFill>
                <a:srgbClr val="C00000"/>
              </a:solidFill>
              <a:highlight>
                <a:srgbClr val="FF0000"/>
              </a:highlight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093" name="文本框 1092"/>
          <p:cNvSpPr txBox="1"/>
          <p:nvPr/>
        </p:nvSpPr>
        <p:spPr>
          <a:xfrm>
            <a:off x="2511603" y="2137700"/>
            <a:ext cx="1793697" cy="101154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 anchorCtr="0">
            <a:noAutofit/>
          </a:bodyPr>
          <a:lstStyle/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lang="zh-CN" altLang="en-US" sz="1400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课题②</a:t>
            </a:r>
            <a:endParaRPr lang="en-US" altLang="zh-CN" sz="1400" dirty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kumimoji="1" lang="zh-CN" altLang="en-US" sz="1400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低温环境下，电源无法启动。</a:t>
            </a:r>
            <a:r>
              <a:rPr lang="zh-CN" altLang="en-US" sz="1400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在较低温度下，电源的带载能力下降。</a:t>
            </a:r>
            <a:endParaRPr kumimoji="1" lang="en-US" altLang="zh-CN" sz="1400" dirty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94" name="对话气泡: 圆角矩形 1093"/>
          <p:cNvSpPr/>
          <p:nvPr/>
        </p:nvSpPr>
        <p:spPr>
          <a:xfrm>
            <a:off x="3152460" y="3576921"/>
            <a:ext cx="2014040" cy="1195801"/>
          </a:xfrm>
          <a:prstGeom prst="wedgeRoundRectCallout">
            <a:avLst>
              <a:gd name="adj1" fmla="val 39043"/>
              <a:gd name="adj2" fmla="val 103171"/>
              <a:gd name="adj3" fmla="val 16667"/>
            </a:avLst>
          </a:prstGeom>
          <a:solidFill>
            <a:schemeClr val="bg1"/>
          </a:solidFill>
          <a:ln w="19050">
            <a:solidFill>
              <a:schemeClr val="tx1"/>
            </a:solidFill>
            <a:headEnd type="none" w="med" len="med"/>
            <a:tailEnd type="non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noAutofit/>
          </a:bodyPr>
          <a:lstStyle/>
          <a:p>
            <a:pPr algn="ctr"/>
            <a:endParaRPr kumimoji="1" lang="zh-CN" altLang="en-US" sz="1400" b="1" dirty="0">
              <a:solidFill>
                <a:srgbClr val="C00000"/>
              </a:solidFill>
              <a:highlight>
                <a:srgbClr val="FF0000"/>
              </a:highlight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095" name="文本框 1094"/>
          <p:cNvSpPr txBox="1"/>
          <p:nvPr/>
        </p:nvSpPr>
        <p:spPr>
          <a:xfrm>
            <a:off x="3323039" y="3670444"/>
            <a:ext cx="1671625" cy="101154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 anchorCtr="0">
            <a:noAutofit/>
          </a:bodyPr>
          <a:lstStyle/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lang="zh-CN" altLang="en-US" sz="1400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课题③</a:t>
            </a:r>
            <a:endParaRPr lang="en-US" altLang="zh-CN" sz="1400" dirty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kumimoji="1" lang="zh-CN" altLang="en-US" sz="1400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长途运输环境下，电源配线容易松脱，内部元件振动损坏</a:t>
            </a:r>
            <a:endParaRPr kumimoji="1" lang="zh-CN" altLang="en-US" sz="1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96" name="对话气泡: 圆角矩形 1095"/>
          <p:cNvSpPr/>
          <p:nvPr/>
        </p:nvSpPr>
        <p:spPr>
          <a:xfrm>
            <a:off x="5608473" y="4431299"/>
            <a:ext cx="2014040" cy="1195801"/>
          </a:xfrm>
          <a:prstGeom prst="wedgeRoundRectCallout">
            <a:avLst>
              <a:gd name="adj1" fmla="val -59957"/>
              <a:gd name="adj2" fmla="val 59627"/>
              <a:gd name="adj3" fmla="val 16667"/>
            </a:avLst>
          </a:prstGeom>
          <a:solidFill>
            <a:schemeClr val="bg1"/>
          </a:solidFill>
          <a:ln w="19050">
            <a:solidFill>
              <a:schemeClr val="tx1"/>
            </a:solidFill>
            <a:headEnd type="none" w="med" len="med"/>
            <a:tailEnd type="non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noAutofit/>
          </a:bodyPr>
          <a:lstStyle/>
          <a:p>
            <a:pPr algn="ctr"/>
            <a:endParaRPr kumimoji="1" lang="zh-CN" altLang="en-US" sz="1400" b="1" dirty="0">
              <a:solidFill>
                <a:srgbClr val="C00000"/>
              </a:solidFill>
              <a:highlight>
                <a:srgbClr val="FF0000"/>
              </a:highlight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097" name="文本框 1096"/>
          <p:cNvSpPr txBox="1"/>
          <p:nvPr/>
        </p:nvSpPr>
        <p:spPr>
          <a:xfrm>
            <a:off x="5779556" y="4604890"/>
            <a:ext cx="1758818" cy="101154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 anchorCtr="0">
            <a:noAutofit/>
          </a:bodyPr>
          <a:lstStyle/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lang="zh-CN" altLang="en-US" sz="1400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课题④</a:t>
            </a:r>
            <a:r>
              <a:rPr kumimoji="1" lang="zh-CN" altLang="en-US" sz="1400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电源商品部品重量大，体积大，运输成本高。</a:t>
            </a:r>
            <a:endParaRPr kumimoji="1" lang="zh-CN" altLang="en-US" sz="1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占位符 2"/>
          <p:cNvSpPr>
            <a:spLocks noGrp="1"/>
          </p:cNvSpPr>
          <p:nvPr>
            <p:ph type="body" sz="quarter" idx="12"/>
          </p:nvPr>
        </p:nvSpPr>
        <p:spPr>
          <a:xfrm>
            <a:off x="971953" y="2147530"/>
            <a:ext cx="10248093" cy="1229359"/>
          </a:xfrm>
        </p:spPr>
        <p:txBody>
          <a:bodyPr/>
          <a:lstStyle/>
          <a:p>
            <a:r>
              <a:rPr lang="zh-CN" altLang="en-US" dirty="0"/>
              <a:t>温控商品介绍</a:t>
            </a:r>
            <a:endParaRPr lang="zh-CN" altLang="en-US" dirty="0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quarter" idx="13"/>
          </p:nvPr>
        </p:nvSpPr>
        <p:spPr>
          <a:xfrm>
            <a:off x="629398" y="4327525"/>
            <a:ext cx="10247312" cy="1785938"/>
          </a:xfrm>
        </p:spPr>
        <p:txBody>
          <a:bodyPr/>
          <a:lstStyle/>
          <a:p>
            <a:r>
              <a:rPr lang="en-US" altLang="zh-TW" sz="2000" b="1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COMPO</a:t>
            </a:r>
            <a:r>
              <a:rPr lang="zh-CN" altLang="en-US" sz="2000" b="1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商品推进部</a:t>
            </a:r>
            <a:endParaRPr lang="zh-TW" altLang="en-US" sz="2000" b="1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2000" b="1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张毅</a:t>
            </a:r>
            <a:endParaRPr lang="zh-TW" altLang="en-US" sz="2000" b="1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altLang="zh-CN" b="1" dirty="0"/>
              <a:t>1.1</a:t>
            </a:r>
            <a:r>
              <a:rPr lang="zh-CN" altLang="en-US" sz="2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产品</a:t>
            </a:r>
            <a:r>
              <a:rPr lang="en-US" altLang="zh-CN" sz="2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lineup</a:t>
            </a:r>
            <a:endParaRPr lang="zh-CN" altLang="en-US" dirty="0"/>
          </a:p>
        </p:txBody>
      </p:sp>
      <p:sp>
        <p:nvSpPr>
          <p:cNvPr id="244" name="テキスト プレースホルダー 1"/>
          <p:cNvSpPr txBox="1"/>
          <p:nvPr/>
        </p:nvSpPr>
        <p:spPr>
          <a:xfrm>
            <a:off x="1321409" y="886595"/>
            <a:ext cx="9178242" cy="540000"/>
          </a:xfrm>
          <a:prstGeom prst="rect">
            <a:avLst/>
          </a:prstGeom>
        </p:spPr>
        <p:txBody>
          <a:bodyPr/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 panose="020B0604020202020204"/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 panose="020B0604020202020204"/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 panose="020B0604020202020204"/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 panose="020B0604020202020204"/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 panose="020B0604020202020204"/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 panose="020B0604020202020204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 panose="020B0604020202020204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 panose="020B0604020202020204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 panose="020B0604020202020204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altLang="zh-CN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OC</a:t>
            </a:r>
            <a:r>
              <a:rPr lang="zh-CN" altLang="en-US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温控事业面板温控以</a:t>
            </a:r>
            <a:r>
              <a:rPr lang="zh-CN" altLang="en-US" sz="2000" b="1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中端</a:t>
            </a:r>
            <a:r>
              <a:rPr lang="en-US" altLang="zh-CN" sz="2000" b="1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E5_C</a:t>
            </a:r>
            <a:r>
              <a:rPr lang="zh-CN" altLang="en-US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销售为主，柜内温控模块以</a:t>
            </a:r>
            <a:r>
              <a:rPr lang="en-US" altLang="zh-CN" sz="2000" b="1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NX-TC</a:t>
            </a:r>
            <a:r>
              <a:rPr lang="zh-CN" altLang="en-US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销售为主</a:t>
            </a:r>
            <a:endParaRPr lang="en-US" altLang="zh-CN" sz="20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endParaRPr lang="en-US" altLang="zh-CN" sz="20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endParaRPr lang="en-US" altLang="zh-CN" sz="20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45" name="AutoShape 8"/>
          <p:cNvSpPr>
            <a:spLocks noChangeArrowheads="1"/>
          </p:cNvSpPr>
          <p:nvPr/>
        </p:nvSpPr>
        <p:spPr bwMode="auto">
          <a:xfrm>
            <a:off x="3757928" y="1400986"/>
            <a:ext cx="3490306" cy="2323806"/>
          </a:xfrm>
          <a:prstGeom prst="roundRect">
            <a:avLst>
              <a:gd name="adj" fmla="val 16667"/>
            </a:avLst>
          </a:prstGeom>
          <a:noFill/>
          <a:ln w="76200">
            <a:solidFill>
              <a:srgbClr val="3366FF"/>
            </a:solidFill>
            <a:round/>
          </a:ln>
          <a:effectLst>
            <a:outerShdw dist="71842" dir="2700000" algn="ctr" rotWithShape="0">
              <a:schemeClr val="bg2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CCECFF"/>
                </a:solidFill>
              </a14:hiddenFill>
            </a:ext>
          </a:extLst>
        </p:spPr>
        <p:txBody>
          <a:bodyPr wrap="none" anchor="ctr"/>
          <a:lstStyle/>
          <a:p>
            <a:endParaRPr lang="ja-JP" altLang="en-US" sz="16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46" name="Text Box 14"/>
          <p:cNvSpPr txBox="1">
            <a:spLocks noChangeArrowheads="1"/>
          </p:cNvSpPr>
          <p:nvPr/>
        </p:nvSpPr>
        <p:spPr bwMode="auto">
          <a:xfrm>
            <a:off x="4283313" y="1517279"/>
            <a:ext cx="3185799" cy="33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charset="-128"/>
              </a:defRPr>
            </a:lvl9pPr>
          </a:lstStyle>
          <a:p>
            <a:pPr eaLnBrk="1" hangingPunct="1"/>
            <a:r>
              <a:rPr lang="en-US" altLang="ja-JP" sz="16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E5AC/E5CC/E5EC/E5GC</a:t>
            </a:r>
            <a:endParaRPr lang="en-US" altLang="ja-JP" sz="16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aphicFrame>
        <p:nvGraphicFramePr>
          <p:cNvPr id="247" name="オブジェクト 1"/>
          <p:cNvGraphicFramePr>
            <a:graphicFrameLocks noChangeAspect="1"/>
          </p:cNvGraphicFramePr>
          <p:nvPr/>
        </p:nvGraphicFramePr>
        <p:xfrm>
          <a:off x="4833031" y="2073562"/>
          <a:ext cx="2244540" cy="10789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0" name="ビットマップ イメージ" r:id="rId1" imgW="9953625" imgH="5514975" progId="PBrush">
                  <p:embed/>
                </p:oleObj>
              </mc:Choice>
              <mc:Fallback>
                <p:oleObj name="ビットマップ イメージ" r:id="rId1" imgW="9953625" imgH="5514975" progId="PBrush">
                  <p:embed/>
                  <p:pic>
                    <p:nvPicPr>
                      <p:cNvPr id="0" name="オブジェクト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833031" y="2073562"/>
                        <a:ext cx="2244540" cy="10789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248" name="Text Box 21"/>
          <p:cNvSpPr txBox="1">
            <a:spLocks noChangeArrowheads="1"/>
          </p:cNvSpPr>
          <p:nvPr/>
        </p:nvSpPr>
        <p:spPr bwMode="auto">
          <a:xfrm>
            <a:off x="509484" y="2001313"/>
            <a:ext cx="1220478" cy="2281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charset="-128"/>
              </a:defRPr>
            </a:lvl9pPr>
          </a:lstStyle>
          <a:p>
            <a:pPr eaLnBrk="1" hangingPunct="1"/>
            <a:r>
              <a:rPr lang="zh-CN" altLang="en-US" sz="11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简易设定</a:t>
            </a:r>
            <a:r>
              <a:rPr lang="ja-JP" altLang="en-US" sz="11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・</a:t>
            </a:r>
            <a:r>
              <a:rPr lang="zh-CN" altLang="en-US" sz="11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低价</a:t>
            </a:r>
            <a:r>
              <a:rPr lang="ja-JP" altLang="en-US" sz="11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endParaRPr lang="ja-JP" altLang="en-US" sz="20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49" name="Text Box 23"/>
          <p:cNvSpPr txBox="1">
            <a:spLocks noChangeArrowheads="1"/>
          </p:cNvSpPr>
          <p:nvPr/>
        </p:nvSpPr>
        <p:spPr bwMode="auto">
          <a:xfrm>
            <a:off x="424797" y="2214719"/>
            <a:ext cx="2093552" cy="27340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charset="-128"/>
              </a:defRPr>
            </a:lvl9pPr>
          </a:lstStyle>
          <a:p>
            <a:pPr eaLnBrk="1" hangingPunct="1"/>
            <a:r>
              <a:rPr lang="en-US" altLang="ja-JP" sz="12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E5CSL/E5CWL/ E5EWL</a:t>
            </a:r>
            <a:endParaRPr lang="en-US" altLang="ja-JP" sz="8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51" name="AutoShape 24"/>
          <p:cNvSpPr>
            <a:spLocks noChangeArrowheads="1"/>
          </p:cNvSpPr>
          <p:nvPr/>
        </p:nvSpPr>
        <p:spPr bwMode="auto">
          <a:xfrm rot="5400000">
            <a:off x="2752421" y="2250663"/>
            <a:ext cx="456356" cy="1150874"/>
          </a:xfrm>
          <a:prstGeom prst="downArrow">
            <a:avLst>
              <a:gd name="adj1" fmla="val 71000"/>
              <a:gd name="adj2" fmla="val 51787"/>
            </a:avLst>
          </a:prstGeom>
          <a:solidFill>
            <a:schemeClr val="accent4">
              <a:lumMod val="40000"/>
              <a:lumOff val="60000"/>
            </a:schemeClr>
          </a:solidFill>
          <a:ln w="9525">
            <a:noFill/>
            <a:miter lim="800000"/>
          </a:ln>
          <a:effectLst/>
        </p:spPr>
        <p:txBody>
          <a:bodyPr vert="eaVert" wrap="none" anchor="ctr"/>
          <a:lstStyle/>
          <a:p>
            <a:endParaRPr lang="ja-JP" altLang="en-US" sz="16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96" name="Text Box 25"/>
          <p:cNvSpPr txBox="1">
            <a:spLocks noChangeArrowheads="1"/>
          </p:cNvSpPr>
          <p:nvPr/>
        </p:nvSpPr>
        <p:spPr bwMode="auto">
          <a:xfrm>
            <a:off x="2347198" y="2301018"/>
            <a:ext cx="1556697" cy="30378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charset="-128"/>
              </a:defRPr>
            </a:lvl9pPr>
          </a:lstStyle>
          <a:p>
            <a:pPr eaLnBrk="1" hangingPunct="1"/>
            <a:r>
              <a:rPr lang="zh-CN" altLang="en-US" sz="1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低价及简易操作</a:t>
            </a:r>
            <a:endParaRPr lang="en-US" altLang="ja-JP" sz="14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98" name="AutoShape 35"/>
          <p:cNvSpPr>
            <a:spLocks noChangeArrowheads="1"/>
          </p:cNvSpPr>
          <p:nvPr/>
        </p:nvSpPr>
        <p:spPr bwMode="auto">
          <a:xfrm>
            <a:off x="435736" y="1947949"/>
            <a:ext cx="1844987" cy="1789828"/>
          </a:xfrm>
          <a:prstGeom prst="roundRect">
            <a:avLst>
              <a:gd name="adj" fmla="val 16667"/>
            </a:avLst>
          </a:prstGeom>
          <a:noFill/>
          <a:ln w="38100">
            <a:solidFill>
              <a:schemeClr val="tx1"/>
            </a:solidFill>
            <a:round/>
          </a:ln>
          <a:effectLst>
            <a:outerShdw dist="35921" dir="2700000" algn="ctr" rotWithShape="0">
              <a:schemeClr val="bg2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</a:extLst>
        </p:spPr>
        <p:txBody>
          <a:bodyPr wrap="none" anchor="ctr"/>
          <a:lstStyle/>
          <a:p>
            <a:endParaRPr lang="ja-JP" altLang="en-US" sz="16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299" name="组合 298"/>
          <p:cNvGrpSpPr/>
          <p:nvPr/>
        </p:nvGrpSpPr>
        <p:grpSpPr>
          <a:xfrm>
            <a:off x="435736" y="4479677"/>
            <a:ext cx="2422971" cy="1601542"/>
            <a:chOff x="1449670" y="4590837"/>
            <a:chExt cx="2409702" cy="1836204"/>
          </a:xfrm>
        </p:grpSpPr>
        <p:graphicFrame>
          <p:nvGraphicFramePr>
            <p:cNvPr id="300" name="オブジェクト 5"/>
            <p:cNvGraphicFramePr>
              <a:graphicFrameLocks noChangeAspect="1"/>
            </p:cNvGraphicFramePr>
            <p:nvPr/>
          </p:nvGraphicFramePr>
          <p:xfrm>
            <a:off x="1968967" y="4880030"/>
            <a:ext cx="842962" cy="1154113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" name="ビットマップ イメージ" r:id="rId3" imgW="666750" imgH="1123950" progId="PBrush">
                    <p:embed/>
                  </p:oleObj>
                </mc:Choice>
                <mc:Fallback>
                  <p:oleObj name="ビットマップ イメージ" r:id="rId3" imgW="666750" imgH="1123950" progId="PBrush">
                    <p:embed/>
                    <p:pic>
                      <p:nvPicPr>
                        <p:cNvPr id="0" name="オブジェクト 5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4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968967" y="4880030"/>
                          <a:ext cx="842962" cy="1154113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301" name="AutoShape 10"/>
            <p:cNvSpPr>
              <a:spLocks noChangeArrowheads="1"/>
            </p:cNvSpPr>
            <p:nvPr/>
          </p:nvSpPr>
          <p:spPr bwMode="auto">
            <a:xfrm>
              <a:off x="1449670" y="4590837"/>
              <a:ext cx="1573749" cy="1836204"/>
            </a:xfrm>
            <a:prstGeom prst="roundRect">
              <a:avLst>
                <a:gd name="adj" fmla="val 16667"/>
              </a:avLst>
            </a:prstGeom>
            <a:noFill/>
            <a:ln w="47625">
              <a:solidFill>
                <a:schemeClr val="tx1"/>
              </a:solidFill>
              <a:round/>
            </a:ln>
            <a:effectLst>
              <a:outerShdw dist="35921" dir="2700000" algn="ctr" rotWithShape="0">
                <a:schemeClr val="bg2"/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ja-JP" altLang="en-US" sz="16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02" name="Text Box 34"/>
            <p:cNvSpPr txBox="1">
              <a:spLocks noChangeArrowheads="1"/>
            </p:cNvSpPr>
            <p:nvPr/>
          </p:nvSpPr>
          <p:spPr bwMode="auto">
            <a:xfrm>
              <a:off x="1464911" y="4628002"/>
              <a:ext cx="1076325" cy="29604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eaLnBrk="0" hangingPunct="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charset="-128"/>
                </a:defRPr>
              </a:lvl1pPr>
              <a:lvl2pPr marL="742950" indent="-285750" eaLnBrk="0" hangingPunct="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charset="-128"/>
                </a:defRPr>
              </a:lvl2pPr>
              <a:lvl3pPr marL="1143000" indent="-228600" eaLnBrk="0" hangingPunct="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charset="-128"/>
                </a:defRPr>
              </a:lvl3pPr>
              <a:lvl4pPr marL="1600200" indent="-228600" eaLnBrk="0" hangingPunct="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charset="-128"/>
                </a:defRPr>
              </a:lvl4pPr>
              <a:lvl5pPr marL="2057400" indent="-228600" eaLnBrk="0" hangingPunct="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charset="-128"/>
                </a:defRPr>
              </a:lvl9pPr>
            </a:lstStyle>
            <a:p>
              <a:pPr eaLnBrk="1" hangingPunct="1"/>
              <a:r>
                <a:rPr lang="zh-CN" altLang="en-US" sz="11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盘内温控</a:t>
              </a:r>
              <a:endParaRPr lang="ja-JP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03" name="Text Box 36"/>
            <p:cNvSpPr txBox="1">
              <a:spLocks noChangeArrowheads="1"/>
            </p:cNvSpPr>
            <p:nvPr/>
          </p:nvSpPr>
          <p:spPr bwMode="auto">
            <a:xfrm>
              <a:off x="1464911" y="4916034"/>
              <a:ext cx="692150" cy="27699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eaLnBrk="0" hangingPunct="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charset="-128"/>
                </a:defRPr>
              </a:lvl1pPr>
              <a:lvl2pPr marL="742950" indent="-285750" eaLnBrk="0" hangingPunct="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charset="-128"/>
                </a:defRPr>
              </a:lvl2pPr>
              <a:lvl3pPr marL="1143000" indent="-228600" eaLnBrk="0" hangingPunct="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charset="-128"/>
                </a:defRPr>
              </a:lvl3pPr>
              <a:lvl4pPr marL="1600200" indent="-228600" eaLnBrk="0" hangingPunct="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charset="-128"/>
                </a:defRPr>
              </a:lvl4pPr>
              <a:lvl5pPr marL="2057400" indent="-228600" eaLnBrk="0" hangingPunct="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charset="-128"/>
                </a:defRPr>
              </a:lvl9pPr>
            </a:lstStyle>
            <a:p>
              <a:pPr eaLnBrk="1" hangingPunct="1"/>
              <a:r>
                <a:rPr lang="en-US" altLang="ja-JP" sz="12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E5DC</a:t>
              </a:r>
              <a:endParaRPr lang="en-US" altLang="ja-JP" sz="1200" b="1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04" name="Text Box 34"/>
            <p:cNvSpPr txBox="1">
              <a:spLocks noChangeArrowheads="1"/>
            </p:cNvSpPr>
            <p:nvPr/>
          </p:nvSpPr>
          <p:spPr bwMode="auto">
            <a:xfrm>
              <a:off x="1464911" y="5996154"/>
              <a:ext cx="1224136" cy="43088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>
              <a:lvl1pPr eaLnBrk="0" hangingPunct="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charset="-128"/>
                </a:defRPr>
              </a:lvl1pPr>
              <a:lvl2pPr marL="742950" indent="-285750" eaLnBrk="0" hangingPunct="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charset="-128"/>
                </a:defRPr>
              </a:lvl2pPr>
              <a:lvl3pPr marL="1143000" indent="-228600" eaLnBrk="0" hangingPunct="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charset="-128"/>
                </a:defRPr>
              </a:lvl3pPr>
              <a:lvl4pPr marL="1600200" indent="-228600" eaLnBrk="0" hangingPunct="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charset="-128"/>
                </a:defRPr>
              </a:lvl4pPr>
              <a:lvl5pPr marL="2057400" indent="-228600" eaLnBrk="0" hangingPunct="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charset="-128"/>
                </a:defRPr>
              </a:lvl9pPr>
            </a:lstStyle>
            <a:p>
              <a:pPr eaLnBrk="1" hangingPunct="1"/>
              <a:r>
                <a:rPr lang="zh-CN" altLang="en-US" sz="105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安装显示、</a:t>
              </a:r>
              <a:endParaRPr lang="en-US" altLang="zh-CN" sz="105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eaLnBrk="1" hangingPunct="1"/>
              <a:r>
                <a:rPr lang="en-US" altLang="ja-JP" sz="105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DIN</a:t>
              </a:r>
              <a:r>
                <a:rPr lang="zh-CN" altLang="en-US" sz="105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轨道型</a:t>
              </a:r>
              <a:endParaRPr lang="ja-JP" altLang="en-US" sz="105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05" name="Text Box 36"/>
            <p:cNvSpPr txBox="1">
              <a:spLocks noChangeArrowheads="1"/>
            </p:cNvSpPr>
            <p:nvPr/>
          </p:nvSpPr>
          <p:spPr bwMode="auto">
            <a:xfrm>
              <a:off x="3183014" y="4909311"/>
              <a:ext cx="676358" cy="27699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>
              <a:lvl1pPr eaLnBrk="0" hangingPunct="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charset="-128"/>
                </a:defRPr>
              </a:lvl1pPr>
              <a:lvl2pPr marL="742950" indent="-285750" eaLnBrk="0" hangingPunct="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charset="-128"/>
                </a:defRPr>
              </a:lvl2pPr>
              <a:lvl3pPr marL="1143000" indent="-228600" eaLnBrk="0" hangingPunct="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charset="-128"/>
                </a:defRPr>
              </a:lvl3pPr>
              <a:lvl4pPr marL="1600200" indent="-228600" eaLnBrk="0" hangingPunct="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charset="-128"/>
                </a:defRPr>
              </a:lvl4pPr>
              <a:lvl5pPr marL="2057400" indent="-228600" eaLnBrk="0" hangingPunct="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charset="-128"/>
                </a:defRPr>
              </a:lvl9pPr>
            </a:lstStyle>
            <a:p>
              <a:pPr eaLnBrk="1" hangingPunct="1"/>
              <a:r>
                <a:rPr lang="en-US" altLang="ja-JP" sz="12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EJ1</a:t>
              </a:r>
              <a:endParaRPr lang="en-US" altLang="ja-JP" sz="1200" b="1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306" name="组合 305"/>
          <p:cNvGrpSpPr/>
          <p:nvPr/>
        </p:nvGrpSpPr>
        <p:grpSpPr>
          <a:xfrm>
            <a:off x="2031495" y="4403022"/>
            <a:ext cx="2295263" cy="1713437"/>
            <a:chOff x="6117007" y="4553946"/>
            <a:chExt cx="2520280" cy="1875445"/>
          </a:xfrm>
        </p:grpSpPr>
        <p:sp>
          <p:nvSpPr>
            <p:cNvPr id="307" name="Text Box 20"/>
            <p:cNvSpPr txBox="1">
              <a:spLocks noChangeArrowheads="1"/>
            </p:cNvSpPr>
            <p:nvPr/>
          </p:nvSpPr>
          <p:spPr bwMode="auto">
            <a:xfrm>
              <a:off x="6189015" y="5916553"/>
              <a:ext cx="2448272" cy="41135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>
              <a:lvl1pPr eaLnBrk="0" hangingPunct="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charset="-128"/>
                </a:defRPr>
              </a:lvl1pPr>
              <a:lvl2pPr marL="742950" indent="-285750" eaLnBrk="0" hangingPunct="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charset="-128"/>
                </a:defRPr>
              </a:lvl2pPr>
              <a:lvl3pPr marL="1143000" indent="-228600" eaLnBrk="0" hangingPunct="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charset="-128"/>
                </a:defRPr>
              </a:lvl3pPr>
              <a:lvl4pPr marL="1600200" indent="-228600" eaLnBrk="0" hangingPunct="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charset="-128"/>
                </a:defRPr>
              </a:lvl4pPr>
              <a:lvl5pPr marL="2057400" indent="-228600" eaLnBrk="0" hangingPunct="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charset="-128"/>
                </a:defRPr>
              </a:lvl9pPr>
            </a:lstStyle>
            <a:p>
              <a:pPr eaLnBrk="1" hangingPunct="1"/>
              <a:r>
                <a:rPr lang="en-US" altLang="zh-CN" sz="11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RS-485</a:t>
              </a:r>
              <a:r>
                <a:rPr lang="zh-CN" altLang="en-US" sz="11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通信，多路温控模块</a:t>
              </a:r>
              <a:endParaRPr lang="en-US" altLang="zh-CN" sz="11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eaLnBrk="1" hangingPunct="1"/>
              <a:r>
                <a:rPr lang="en-US" altLang="ja-JP" sz="11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2</a:t>
              </a:r>
              <a:r>
                <a:rPr lang="zh-CN" altLang="en-US" sz="11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回路或者</a:t>
              </a:r>
              <a:r>
                <a:rPr lang="en-US" altLang="zh-CN" sz="11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4</a:t>
              </a:r>
              <a:r>
                <a:rPr lang="zh-CN" altLang="en-US" sz="11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回路</a:t>
              </a:r>
              <a:endParaRPr lang="en-US" altLang="ja-JP" sz="11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08" name="AutoShape 30"/>
            <p:cNvSpPr>
              <a:spLocks noChangeArrowheads="1"/>
            </p:cNvSpPr>
            <p:nvPr/>
          </p:nvSpPr>
          <p:spPr bwMode="auto">
            <a:xfrm>
              <a:off x="6117007" y="4553946"/>
              <a:ext cx="2088538" cy="1875445"/>
            </a:xfrm>
            <a:prstGeom prst="roundRect">
              <a:avLst>
                <a:gd name="adj" fmla="val 16667"/>
              </a:avLst>
            </a:prstGeom>
            <a:noFill/>
            <a:ln w="47625">
              <a:solidFill>
                <a:schemeClr val="tx1"/>
              </a:solidFill>
              <a:round/>
            </a:ln>
            <a:effectLst>
              <a:outerShdw dist="35921" dir="2700000" algn="ctr" rotWithShape="0">
                <a:schemeClr val="bg2"/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ja-JP" altLang="en-US" sz="16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09" name="Text Box 40"/>
            <p:cNvSpPr txBox="1">
              <a:spLocks noChangeArrowheads="1"/>
            </p:cNvSpPr>
            <p:nvPr/>
          </p:nvSpPr>
          <p:spPr bwMode="auto">
            <a:xfrm>
              <a:off x="6164297" y="4596673"/>
              <a:ext cx="2164593" cy="27431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>
              <a:lvl1pPr eaLnBrk="0" hangingPunct="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charset="-128"/>
                </a:defRPr>
              </a:lvl1pPr>
              <a:lvl2pPr marL="742950" indent="-285750" eaLnBrk="0" hangingPunct="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charset="-128"/>
                </a:defRPr>
              </a:lvl2pPr>
              <a:lvl3pPr marL="1143000" indent="-228600" eaLnBrk="0" hangingPunct="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charset="-128"/>
                </a:defRPr>
              </a:lvl3pPr>
              <a:lvl4pPr marL="1600200" indent="-228600" eaLnBrk="0" hangingPunct="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charset="-128"/>
                </a:defRPr>
              </a:lvl4pPr>
              <a:lvl5pPr marL="2057400" indent="-228600" eaLnBrk="0" hangingPunct="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charset="-128"/>
                </a:defRPr>
              </a:lvl9pPr>
            </a:lstStyle>
            <a:p>
              <a:pPr eaLnBrk="1" hangingPunct="1"/>
              <a:r>
                <a:rPr lang="zh-CN" altLang="en-US" sz="105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多点温控模块</a:t>
              </a:r>
              <a:endParaRPr lang="en-US" altLang="ja-JP" sz="105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pic>
        <p:nvPicPr>
          <p:cNvPr id="310" name="Picture 172" descr="C:\Users\010125~1\AppData\Local\Temp\notes3C72B0\E5GC_Shitei_1_280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090322" y="2483985"/>
            <a:ext cx="649229" cy="4154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11" name="AutoShape 8"/>
          <p:cNvSpPr>
            <a:spLocks noChangeArrowheads="1"/>
          </p:cNvSpPr>
          <p:nvPr/>
        </p:nvSpPr>
        <p:spPr bwMode="auto">
          <a:xfrm>
            <a:off x="7367189" y="3511725"/>
            <a:ext cx="1195553" cy="415897"/>
          </a:xfrm>
          <a:prstGeom prst="roundRect">
            <a:avLst>
              <a:gd name="adj" fmla="val 16667"/>
            </a:avLst>
          </a:prstGeom>
          <a:noFill/>
          <a:ln w="76200">
            <a:solidFill>
              <a:srgbClr val="3366FF"/>
            </a:solidFill>
            <a:round/>
          </a:ln>
          <a:effectLst>
            <a:outerShdw dist="71842" sx="1000" sy="1000" algn="ctr" rotWithShape="0">
              <a:schemeClr val="bg2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CCECFF"/>
                </a:solidFill>
              </a14:hiddenFill>
            </a:ext>
          </a:extLst>
        </p:spPr>
        <p:txBody>
          <a:bodyPr wrap="none" anchor="ctr"/>
          <a:lstStyle/>
          <a:p>
            <a:endParaRPr lang="ja-JP" altLang="en-US" sz="16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12" name="Text Box 42"/>
          <p:cNvSpPr txBox="1">
            <a:spLocks noChangeArrowheads="1"/>
          </p:cNvSpPr>
          <p:nvPr/>
        </p:nvSpPr>
        <p:spPr bwMode="auto">
          <a:xfrm>
            <a:off x="7469112" y="3535172"/>
            <a:ext cx="1260738" cy="3758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charset="-128"/>
              </a:defRPr>
            </a:lvl9pPr>
          </a:lstStyle>
          <a:p>
            <a:pPr eaLnBrk="1" hangingPunct="1"/>
            <a:r>
              <a:rPr lang="ja-JP" altLang="en-US" sz="11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　</a:t>
            </a:r>
            <a:r>
              <a:rPr lang="zh-CN" altLang="en-US" sz="11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编程型</a:t>
            </a:r>
            <a:br>
              <a:rPr lang="en-US" altLang="ja-JP" sz="1100" b="1" dirty="0">
                <a:latin typeface="微软雅黑" panose="020B0503020204020204" pitchFamily="34" charset="-122"/>
                <a:ea typeface="微软雅黑" panose="020B0503020204020204" pitchFamily="34" charset="-122"/>
              </a:rPr>
            </a:br>
            <a:r>
              <a:rPr lang="ja-JP" altLang="en-US" sz="11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　</a:t>
            </a:r>
            <a:r>
              <a:rPr lang="en-US" altLang="ja-JP" sz="11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E5_C-T</a:t>
            </a:r>
            <a:endParaRPr lang="en-US" altLang="ja-JP" sz="11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13" name="Text Box 13"/>
          <p:cNvSpPr txBox="1">
            <a:spLocks noChangeArrowheads="1"/>
          </p:cNvSpPr>
          <p:nvPr/>
        </p:nvSpPr>
        <p:spPr bwMode="auto">
          <a:xfrm>
            <a:off x="4025429" y="3210880"/>
            <a:ext cx="3656428" cy="3758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charset="-128"/>
              </a:defRPr>
            </a:lvl9pPr>
          </a:lstStyle>
          <a:p>
            <a:pPr eaLnBrk="1" hangingPunct="1"/>
            <a:r>
              <a:rPr lang="zh-CN" altLang="en-US" sz="11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标准的通用温控，显示</a:t>
            </a:r>
            <a:r>
              <a:rPr lang="en-US" altLang="zh-CN" sz="11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0.1 °C</a:t>
            </a:r>
            <a:endParaRPr lang="en-US" altLang="ja-JP" sz="11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eaLnBrk="1" hangingPunct="1"/>
            <a:r>
              <a:rPr lang="zh-CN" altLang="en-US" sz="11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白色液晶和高速采样周期</a:t>
            </a:r>
            <a:r>
              <a:rPr lang="en-US" altLang="ja-JP" sz="11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50ms</a:t>
            </a:r>
            <a:r>
              <a:rPr lang="ja-JP" altLang="en-US" sz="11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endParaRPr lang="en-US" altLang="ja-JP" sz="11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14" name="曲折矢印 71"/>
          <p:cNvSpPr/>
          <p:nvPr/>
        </p:nvSpPr>
        <p:spPr>
          <a:xfrm rot="5400000">
            <a:off x="7453992" y="3258569"/>
            <a:ext cx="188417" cy="362023"/>
          </a:xfrm>
          <a:prstGeom prst="bentArrow">
            <a:avLst>
              <a:gd name="adj1" fmla="val 28769"/>
              <a:gd name="adj2" fmla="val 22391"/>
              <a:gd name="adj3" fmla="val 31350"/>
              <a:gd name="adj4" fmla="val 52448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60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15" name="Text Box 28"/>
          <p:cNvSpPr txBox="1">
            <a:spLocks noChangeArrowheads="1"/>
          </p:cNvSpPr>
          <p:nvPr/>
        </p:nvSpPr>
        <p:spPr bwMode="auto">
          <a:xfrm>
            <a:off x="7329381" y="3015741"/>
            <a:ext cx="1267079" cy="32213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charset="-128"/>
              </a:defRPr>
            </a:lvl9pPr>
          </a:lstStyle>
          <a:p>
            <a:pPr eaLnBrk="1" hangingPunct="1"/>
            <a:r>
              <a:rPr lang="zh-CN" altLang="en-US" sz="9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时间和温度调节</a:t>
            </a:r>
            <a:endParaRPr lang="en-US" altLang="ja-JP" sz="9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eaLnBrk="1" hangingPunct="1"/>
            <a:r>
              <a:rPr lang="ja-JP" altLang="en-US" sz="9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（</a:t>
            </a:r>
            <a:r>
              <a:rPr lang="zh-CN" altLang="en-US" sz="9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调节程序</a:t>
            </a:r>
            <a:r>
              <a:rPr lang="ja-JP" altLang="en-US" sz="9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）</a:t>
            </a:r>
            <a:endParaRPr lang="en-US" altLang="ja-JP" sz="9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16" name="Text Box 28"/>
          <p:cNvSpPr txBox="1">
            <a:spLocks noChangeArrowheads="1"/>
          </p:cNvSpPr>
          <p:nvPr/>
        </p:nvSpPr>
        <p:spPr bwMode="auto">
          <a:xfrm>
            <a:off x="451061" y="4103151"/>
            <a:ext cx="1564977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charset="-128"/>
              </a:defRPr>
            </a:lvl9pPr>
          </a:lstStyle>
          <a:p>
            <a:pPr eaLnBrk="1" hangingPunct="1"/>
            <a:r>
              <a:rPr lang="en-US" altLang="ja-JP" sz="18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DIN</a:t>
            </a:r>
            <a:r>
              <a:rPr lang="zh-CN" altLang="en-US" sz="18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轨道类型</a:t>
            </a:r>
            <a:endParaRPr lang="en-US" altLang="ja-JP" sz="18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317" name="Picture 2"/>
          <p:cNvPicPr>
            <a:picLocks noChangeAspect="1" noChangeArrowheads="1"/>
          </p:cNvPicPr>
          <p:nvPr/>
        </p:nvPicPr>
        <p:blipFill>
          <a:blip r:embed="rId6" cstate="screen"/>
          <a:srcRect/>
          <a:stretch>
            <a:fillRect/>
          </a:stretch>
        </p:blipFill>
        <p:spPr bwMode="auto">
          <a:xfrm>
            <a:off x="676298" y="2934636"/>
            <a:ext cx="1322096" cy="70125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18" name="右矢印 54"/>
          <p:cNvSpPr/>
          <p:nvPr/>
        </p:nvSpPr>
        <p:spPr>
          <a:xfrm>
            <a:off x="7655001" y="2417669"/>
            <a:ext cx="1541565" cy="677571"/>
          </a:xfrm>
          <a:prstGeom prst="rightArrow">
            <a:avLst/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6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319" name="组合 318"/>
          <p:cNvGrpSpPr/>
          <p:nvPr/>
        </p:nvGrpSpPr>
        <p:grpSpPr>
          <a:xfrm>
            <a:off x="5740290" y="1331939"/>
            <a:ext cx="6015974" cy="4804370"/>
            <a:chOff x="1123796" y="1376772"/>
            <a:chExt cx="5983029" cy="5508319"/>
          </a:xfrm>
        </p:grpSpPr>
        <p:sp>
          <p:nvSpPr>
            <p:cNvPr id="320" name="AutoShape 18"/>
            <p:cNvSpPr>
              <a:spLocks noChangeArrowheads="1"/>
            </p:cNvSpPr>
            <p:nvPr/>
          </p:nvSpPr>
          <p:spPr bwMode="auto">
            <a:xfrm>
              <a:off x="4824027" y="1376772"/>
              <a:ext cx="2172731" cy="2802988"/>
            </a:xfrm>
            <a:prstGeom prst="roundRect">
              <a:avLst>
                <a:gd name="adj" fmla="val 16667"/>
              </a:avLst>
            </a:prstGeom>
            <a:noFill/>
            <a:ln w="76200">
              <a:solidFill>
                <a:schemeClr val="tx1"/>
              </a:solidFill>
              <a:round/>
            </a:ln>
            <a:effectLst>
              <a:outerShdw dist="71842" dir="2700000" algn="ctr" rotWithShape="0">
                <a:schemeClr val="bg2"/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ja-JP" altLang="en-US" sz="16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21" name="Text Box 19"/>
            <p:cNvSpPr txBox="1">
              <a:spLocks noChangeArrowheads="1"/>
            </p:cNvSpPr>
            <p:nvPr/>
          </p:nvSpPr>
          <p:spPr bwMode="auto">
            <a:xfrm>
              <a:off x="4934093" y="3393422"/>
              <a:ext cx="2172732" cy="84689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>
              <a:lvl1pPr eaLnBrk="0" hangingPunct="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charset="-128"/>
                </a:defRPr>
              </a:lvl1pPr>
              <a:lvl2pPr marL="742950" indent="-285750" eaLnBrk="0" hangingPunct="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charset="-128"/>
                </a:defRPr>
              </a:lvl2pPr>
              <a:lvl3pPr marL="1143000" indent="-228600" eaLnBrk="0" hangingPunct="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charset="-128"/>
                </a:defRPr>
              </a:lvl3pPr>
              <a:lvl4pPr marL="1600200" indent="-228600" eaLnBrk="0" hangingPunct="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charset="-128"/>
                </a:defRPr>
              </a:lvl4pPr>
              <a:lvl5pPr marL="2057400" indent="-228600" eaLnBrk="0" hangingPunct="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charset="-128"/>
                </a:defRPr>
              </a:lvl9pPr>
            </a:lstStyle>
            <a:p>
              <a:pPr eaLnBrk="1" hangingPunct="1"/>
              <a:r>
                <a:rPr lang="zh-CN" altLang="en-US" sz="105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高分辨率</a:t>
              </a:r>
              <a:r>
                <a:rPr lang="en-US" altLang="zh-CN" sz="105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5</a:t>
              </a:r>
              <a:r>
                <a:rPr lang="zh-CN" altLang="en-US" sz="105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位显示</a:t>
              </a:r>
              <a:r>
                <a:rPr lang="en-US" altLang="zh-CN" sz="105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0.01°C</a:t>
              </a:r>
              <a:endParaRPr lang="en-US" altLang="zh-CN" sz="105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eaLnBrk="1" hangingPunct="1"/>
              <a:r>
                <a:rPr lang="zh-CN" altLang="en-US" sz="1050" b="0" i="0" u="none" strike="noStrike" baseline="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搭载外部干扰抑制功能，能够抑制可预测的温度波动</a:t>
              </a:r>
              <a:endParaRPr lang="zh-CN" altLang="en-US" sz="105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eaLnBrk="1" hangingPunct="1"/>
              <a:endParaRPr lang="en-US" altLang="zh-CN" sz="105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22" name="Text Box 42"/>
            <p:cNvSpPr txBox="1">
              <a:spLocks noChangeArrowheads="1"/>
            </p:cNvSpPr>
            <p:nvPr/>
          </p:nvSpPr>
          <p:spPr bwMode="auto">
            <a:xfrm>
              <a:off x="5715360" y="1504657"/>
              <a:ext cx="934535" cy="38816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charset="-128"/>
                </a:defRPr>
              </a:lvl1pPr>
              <a:lvl2pPr marL="742950" indent="-285750" eaLnBrk="0" hangingPunct="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charset="-128"/>
                </a:defRPr>
              </a:lvl2pPr>
              <a:lvl3pPr marL="1143000" indent="-228600" eaLnBrk="0" hangingPunct="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charset="-128"/>
                </a:defRPr>
              </a:lvl3pPr>
              <a:lvl4pPr marL="1600200" indent="-228600" eaLnBrk="0" hangingPunct="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charset="-128"/>
                </a:defRPr>
              </a:lvl4pPr>
              <a:lvl5pPr marL="2057400" indent="-228600" eaLnBrk="0" hangingPunct="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charset="-128"/>
                </a:defRPr>
              </a:lvl9pPr>
            </a:lstStyle>
            <a:p>
              <a:pPr eaLnBrk="1" hangingPunct="1"/>
              <a:r>
                <a:rPr lang="en-US" altLang="ja-JP" sz="16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E5_D-H</a:t>
              </a:r>
              <a:endParaRPr lang="en-US" altLang="ja-JP" sz="1600" b="1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26" name="Text Box 42"/>
            <p:cNvSpPr txBox="1">
              <a:spLocks noChangeArrowheads="1"/>
            </p:cNvSpPr>
            <p:nvPr/>
          </p:nvSpPr>
          <p:spPr bwMode="auto">
            <a:xfrm>
              <a:off x="5588745" y="4923254"/>
              <a:ext cx="908453" cy="3482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charset="-128"/>
                </a:defRPr>
              </a:lvl1pPr>
              <a:lvl2pPr marL="742950" indent="-285750" eaLnBrk="0" hangingPunct="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charset="-128"/>
                </a:defRPr>
              </a:lvl2pPr>
              <a:lvl3pPr marL="1143000" indent="-228600" eaLnBrk="0" hangingPunct="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charset="-128"/>
                </a:defRPr>
              </a:lvl3pPr>
              <a:lvl4pPr marL="1600200" indent="-228600" eaLnBrk="0" hangingPunct="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charset="-128"/>
                </a:defRPr>
              </a:lvl4pPr>
              <a:lvl5pPr marL="2057400" indent="-228600" eaLnBrk="0" hangingPunct="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charset="-128"/>
                </a:defRPr>
              </a:lvl9pPr>
            </a:lstStyle>
            <a:p>
              <a:pPr eaLnBrk="1" hangingPunct="1"/>
              <a:r>
                <a:rPr lang="en-US" altLang="ja-JP" sz="14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NX-HTC</a:t>
              </a:r>
              <a:endParaRPr lang="en-US" altLang="ja-JP" sz="1400" b="1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27" name="Text Box 19"/>
            <p:cNvSpPr txBox="1">
              <a:spLocks noChangeArrowheads="1"/>
            </p:cNvSpPr>
            <p:nvPr/>
          </p:nvSpPr>
          <p:spPr bwMode="auto">
            <a:xfrm>
              <a:off x="5132353" y="6454204"/>
              <a:ext cx="1808704" cy="43088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>
              <a:lvl1pPr eaLnBrk="0" hangingPunct="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charset="-128"/>
                </a:defRPr>
              </a:lvl1pPr>
              <a:lvl2pPr marL="742950" indent="-285750" eaLnBrk="0" hangingPunct="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charset="-128"/>
                </a:defRPr>
              </a:lvl2pPr>
              <a:lvl3pPr marL="1143000" indent="-228600" eaLnBrk="0" hangingPunct="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charset="-128"/>
                </a:defRPr>
              </a:lvl3pPr>
              <a:lvl4pPr marL="1600200" indent="-228600" eaLnBrk="0" hangingPunct="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charset="-128"/>
                </a:defRPr>
              </a:lvl4pPr>
              <a:lvl5pPr marL="2057400" indent="-228600" eaLnBrk="0" hangingPunct="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charset="-128"/>
                </a:defRPr>
              </a:lvl9pPr>
            </a:lstStyle>
            <a:p>
              <a:pPr eaLnBrk="1" hangingPunct="1"/>
              <a:r>
                <a:rPr lang="en-US" altLang="zh-CN" sz="105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0.01°C</a:t>
              </a:r>
              <a:r>
                <a:rPr lang="zh-CN" altLang="en-US" sz="105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高分辨率</a:t>
              </a:r>
              <a:endParaRPr lang="en-US" altLang="zh-CN" sz="105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eaLnBrk="1" hangingPunct="1"/>
              <a:r>
                <a:rPr lang="zh-CN" altLang="en-US" sz="105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支持</a:t>
              </a:r>
              <a:r>
                <a:rPr lang="en-US" altLang="zh-CN" sz="105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8Ch</a:t>
              </a:r>
              <a:r>
                <a:rPr lang="zh-CN" altLang="en-US" sz="105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控制</a:t>
              </a:r>
              <a:r>
                <a:rPr lang="en-US" altLang="zh-CN" sz="105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,,</a:t>
              </a:r>
              <a:r>
                <a:rPr lang="zh-CN" altLang="en-US" sz="105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超小体积。</a:t>
              </a:r>
              <a:endParaRPr lang="en-US" altLang="ja-JP" sz="105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28" name="Text Box 42"/>
            <p:cNvSpPr txBox="1">
              <a:spLocks noChangeArrowheads="1"/>
            </p:cNvSpPr>
            <p:nvPr/>
          </p:nvSpPr>
          <p:spPr bwMode="auto">
            <a:xfrm>
              <a:off x="1123796" y="4823655"/>
              <a:ext cx="846852" cy="38816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charset="-128"/>
                </a:defRPr>
              </a:lvl1pPr>
              <a:lvl2pPr marL="742950" indent="-285750" eaLnBrk="0" hangingPunct="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charset="-128"/>
                </a:defRPr>
              </a:lvl2pPr>
              <a:lvl3pPr marL="1143000" indent="-228600" eaLnBrk="0" hangingPunct="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charset="-128"/>
                </a:defRPr>
              </a:lvl3pPr>
              <a:lvl4pPr marL="1600200" indent="-228600" eaLnBrk="0" hangingPunct="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charset="-128"/>
                </a:defRPr>
              </a:lvl4pPr>
              <a:lvl5pPr marL="2057400" indent="-228600" eaLnBrk="0" hangingPunct="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charset="-128"/>
                </a:defRPr>
              </a:lvl9pPr>
            </a:lstStyle>
            <a:p>
              <a:pPr eaLnBrk="1" hangingPunct="1"/>
              <a:r>
                <a:rPr lang="en-US" altLang="ja-JP" sz="16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NX-TC</a:t>
              </a:r>
              <a:endParaRPr lang="en-US" altLang="ja-JP" sz="1600" b="1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329" name="Text Box 28"/>
          <p:cNvSpPr txBox="1">
            <a:spLocks noChangeArrowheads="1"/>
          </p:cNvSpPr>
          <p:nvPr/>
        </p:nvSpPr>
        <p:spPr bwMode="auto">
          <a:xfrm>
            <a:off x="7512564" y="2268032"/>
            <a:ext cx="2030139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charset="-128"/>
              </a:defRPr>
            </a:lvl9pPr>
          </a:lstStyle>
          <a:p>
            <a:pPr eaLnBrk="1" hangingPunct="1"/>
            <a:r>
              <a:rPr lang="zh-CN" altLang="en-US" sz="1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高精度</a:t>
            </a:r>
            <a:r>
              <a:rPr lang="ja-JP" altLang="en-US" sz="1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・</a:t>
            </a:r>
            <a:r>
              <a:rPr lang="zh-CN" altLang="en-US" sz="1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高机能要求</a:t>
            </a:r>
            <a:endParaRPr lang="en-US" altLang="ja-JP" sz="14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30" name="Text Box 28"/>
          <p:cNvSpPr txBox="1">
            <a:spLocks noChangeArrowheads="1"/>
          </p:cNvSpPr>
          <p:nvPr/>
        </p:nvSpPr>
        <p:spPr bwMode="auto">
          <a:xfrm>
            <a:off x="573068" y="1426049"/>
            <a:ext cx="1398532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charset="-128"/>
              </a:defRPr>
            </a:lvl9pPr>
          </a:lstStyle>
          <a:p>
            <a:pPr eaLnBrk="1" hangingPunct="1"/>
            <a:r>
              <a:rPr lang="zh-CN" altLang="en-US" sz="18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面板表类型</a:t>
            </a:r>
            <a:endParaRPr lang="en-US" altLang="ja-JP" sz="18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31" name="AutoShape 10"/>
          <p:cNvSpPr>
            <a:spLocks noChangeArrowheads="1"/>
          </p:cNvSpPr>
          <p:nvPr/>
        </p:nvSpPr>
        <p:spPr bwMode="auto">
          <a:xfrm>
            <a:off x="276011" y="4045868"/>
            <a:ext cx="11522076" cy="2429773"/>
          </a:xfrm>
          <a:prstGeom prst="roundRect">
            <a:avLst>
              <a:gd name="adj" fmla="val 16667"/>
            </a:avLst>
          </a:prstGeom>
          <a:noFill/>
          <a:ln w="25400">
            <a:solidFill>
              <a:srgbClr val="FFC000"/>
            </a:solidFill>
            <a:prstDash val="dash"/>
            <a:round/>
          </a:ln>
          <a:effectLst>
            <a:outerShdw dist="35921" dir="2700000" algn="ctr" rotWithShape="0">
              <a:schemeClr val="bg2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ja-JP" altLang="en-US" sz="1600" dirty="0"/>
          </a:p>
        </p:txBody>
      </p:sp>
      <p:sp>
        <p:nvSpPr>
          <p:cNvPr id="332" name="AutoShape 8"/>
          <p:cNvSpPr>
            <a:spLocks noChangeArrowheads="1"/>
          </p:cNvSpPr>
          <p:nvPr/>
        </p:nvSpPr>
        <p:spPr bwMode="auto">
          <a:xfrm>
            <a:off x="4849707" y="4216644"/>
            <a:ext cx="2968890" cy="2233712"/>
          </a:xfrm>
          <a:prstGeom prst="roundRect">
            <a:avLst>
              <a:gd name="adj" fmla="val 16667"/>
            </a:avLst>
          </a:prstGeom>
          <a:noFill/>
          <a:ln w="76200">
            <a:solidFill>
              <a:srgbClr val="3366FF"/>
            </a:solidFill>
            <a:round/>
          </a:ln>
          <a:effectLst>
            <a:outerShdw dist="71842" dir="2700000" algn="ctr" rotWithShape="0">
              <a:schemeClr val="bg2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CCECFF"/>
                </a:solidFill>
              </a14:hiddenFill>
            </a:ext>
          </a:extLst>
        </p:spPr>
        <p:txBody>
          <a:bodyPr wrap="none" anchor="ctr"/>
          <a:lstStyle/>
          <a:p>
            <a:endParaRPr lang="ja-JP" altLang="en-US" sz="16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33" name="Text Box 28"/>
          <p:cNvSpPr txBox="1">
            <a:spLocks noChangeArrowheads="1"/>
          </p:cNvSpPr>
          <p:nvPr/>
        </p:nvSpPr>
        <p:spPr bwMode="auto">
          <a:xfrm>
            <a:off x="7904337" y="4742156"/>
            <a:ext cx="1883874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charset="-128"/>
              </a:defRPr>
            </a:lvl9pPr>
          </a:lstStyle>
          <a:p>
            <a:pPr eaLnBrk="1" hangingPunct="1"/>
            <a:r>
              <a:rPr lang="zh-CN" altLang="en-US" sz="1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高精度</a:t>
            </a:r>
            <a:r>
              <a:rPr lang="ja-JP" altLang="en-US" sz="1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・</a:t>
            </a:r>
            <a:r>
              <a:rPr lang="zh-CN" altLang="en-US" sz="1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小型化要求</a:t>
            </a:r>
            <a:endParaRPr lang="en-US" altLang="ja-JP" sz="14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334" name="图片 333"/>
          <p:cNvPicPr>
            <a:picLocks noChangeAspect="1"/>
          </p:cNvPicPr>
          <p:nvPr/>
        </p:nvPicPr>
        <p:blipFill>
          <a:blip r:embed="rId7" cstate="screen"/>
          <a:stretch>
            <a:fillRect/>
          </a:stretch>
        </p:blipFill>
        <p:spPr>
          <a:xfrm>
            <a:off x="2540308" y="4691793"/>
            <a:ext cx="1249655" cy="933339"/>
          </a:xfrm>
          <a:prstGeom prst="rect">
            <a:avLst/>
          </a:prstGeom>
        </p:spPr>
      </p:pic>
      <p:pic>
        <p:nvPicPr>
          <p:cNvPr id="335" name="图片 334"/>
          <p:cNvPicPr>
            <a:picLocks noChangeAspect="1"/>
          </p:cNvPicPr>
          <p:nvPr/>
        </p:nvPicPr>
        <p:blipFill>
          <a:blip r:embed="rId8" cstate="screen"/>
          <a:stretch>
            <a:fillRect/>
          </a:stretch>
        </p:blipFill>
        <p:spPr>
          <a:xfrm>
            <a:off x="10229825" y="4722484"/>
            <a:ext cx="683295" cy="977801"/>
          </a:xfrm>
          <a:prstGeom prst="rect">
            <a:avLst/>
          </a:prstGeom>
        </p:spPr>
      </p:pic>
      <p:sp>
        <p:nvSpPr>
          <p:cNvPr id="336" name="AutoShape 18"/>
          <p:cNvSpPr>
            <a:spLocks noChangeArrowheads="1"/>
          </p:cNvSpPr>
          <p:nvPr/>
        </p:nvSpPr>
        <p:spPr bwMode="auto">
          <a:xfrm>
            <a:off x="9690328" y="4223721"/>
            <a:ext cx="1979849" cy="2256494"/>
          </a:xfrm>
          <a:prstGeom prst="roundRect">
            <a:avLst>
              <a:gd name="adj" fmla="val 16667"/>
            </a:avLst>
          </a:prstGeom>
          <a:noFill/>
          <a:ln w="76200">
            <a:solidFill>
              <a:schemeClr val="tx1"/>
            </a:solidFill>
            <a:round/>
          </a:ln>
          <a:effectLst>
            <a:outerShdw dist="71842" dir="2700000" algn="ctr" rotWithShape="0">
              <a:schemeClr val="bg2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wrap="none" anchor="ctr"/>
          <a:lstStyle/>
          <a:p>
            <a:endParaRPr lang="ja-JP" altLang="en-US" sz="16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37" name="文本框 336"/>
          <p:cNvSpPr txBox="1"/>
          <p:nvPr/>
        </p:nvSpPr>
        <p:spPr>
          <a:xfrm>
            <a:off x="4902358" y="5659205"/>
            <a:ext cx="2666996" cy="738664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r>
              <a:rPr lang="zh-CN" altLang="en-US" sz="105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分辨率</a:t>
            </a:r>
            <a:r>
              <a:rPr lang="en-US" altLang="zh-CN" sz="1050" dirty="0">
                <a:latin typeface="微软雅黑" panose="020B0503020204020204" pitchFamily="34" charset="-122"/>
                <a:ea typeface="微软雅黑" panose="020B0503020204020204" pitchFamily="34" charset="-122"/>
              </a:rPr>
              <a:t>0.1 °C</a:t>
            </a:r>
            <a:endParaRPr lang="en-US" altLang="ja-JP" sz="105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1050" b="0" i="0" u="none" strike="noStrike" baseline="0" dirty="0">
                <a:latin typeface="微软雅黑" panose="020B0503020204020204" pitchFamily="34" charset="-122"/>
                <a:ea typeface="微软雅黑" panose="020B0503020204020204" pitchFamily="34" charset="-122"/>
              </a:rPr>
              <a:t>自动捕捉状态变化，优化控制</a:t>
            </a:r>
            <a:endParaRPr lang="en-US" altLang="zh-CN" sz="1050" b="0" i="0" u="none" strike="noStrike" baseline="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1050" b="0" i="0" u="none" strike="noStrike" baseline="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搭载外部干扰抑制功能，能够抑制可预测的温度波动</a:t>
            </a:r>
            <a:endParaRPr lang="zh-CN" altLang="en-US" sz="105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338" name="图片 337" descr="电子仪器&#10;&#10;低可信度描述已自动生成"/>
          <p:cNvPicPr>
            <a:picLocks noChangeAspect="1"/>
          </p:cNvPicPr>
          <p:nvPr/>
        </p:nvPicPr>
        <p:blipFill>
          <a:blip r:embed="rId9" cstate="screen"/>
          <a:stretch>
            <a:fillRect/>
          </a:stretch>
        </p:blipFill>
        <p:spPr>
          <a:xfrm>
            <a:off x="5363400" y="4685307"/>
            <a:ext cx="1133505" cy="973898"/>
          </a:xfrm>
          <a:prstGeom prst="rect">
            <a:avLst/>
          </a:prstGeom>
        </p:spPr>
      </p:pic>
      <p:sp>
        <p:nvSpPr>
          <p:cNvPr id="339" name="右矢印 54"/>
          <p:cNvSpPr/>
          <p:nvPr/>
        </p:nvSpPr>
        <p:spPr>
          <a:xfrm>
            <a:off x="8058638" y="4999050"/>
            <a:ext cx="1424608" cy="618956"/>
          </a:xfrm>
          <a:prstGeom prst="rightArrow">
            <a:avLst/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6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40" name="AutoShape 24"/>
          <p:cNvSpPr>
            <a:spLocks noChangeArrowheads="1"/>
          </p:cNvSpPr>
          <p:nvPr/>
        </p:nvSpPr>
        <p:spPr bwMode="auto">
          <a:xfrm rot="5400000">
            <a:off x="4129210" y="4887765"/>
            <a:ext cx="456356" cy="871444"/>
          </a:xfrm>
          <a:prstGeom prst="downArrow">
            <a:avLst>
              <a:gd name="adj1" fmla="val 71000"/>
              <a:gd name="adj2" fmla="val 51787"/>
            </a:avLst>
          </a:prstGeom>
          <a:solidFill>
            <a:schemeClr val="accent4">
              <a:lumMod val="40000"/>
              <a:lumOff val="60000"/>
            </a:schemeClr>
          </a:solidFill>
          <a:ln w="9525">
            <a:noFill/>
            <a:miter lim="800000"/>
          </a:ln>
          <a:effectLst/>
        </p:spPr>
        <p:txBody>
          <a:bodyPr vert="eaVert" wrap="none" anchor="ctr"/>
          <a:lstStyle/>
          <a:p>
            <a:endParaRPr lang="ja-JP" altLang="en-US" sz="16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41" name="Text Box 25"/>
          <p:cNvSpPr txBox="1">
            <a:spLocks noChangeArrowheads="1"/>
          </p:cNvSpPr>
          <p:nvPr/>
        </p:nvSpPr>
        <p:spPr bwMode="auto">
          <a:xfrm>
            <a:off x="3921484" y="4728442"/>
            <a:ext cx="996848" cy="30378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charset="-128"/>
              </a:defRPr>
            </a:lvl9pPr>
          </a:lstStyle>
          <a:p>
            <a:pPr algn="ctr" eaLnBrk="1" hangingPunct="1"/>
            <a:r>
              <a:rPr lang="zh-CN" altLang="en-US" sz="1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简易操作</a:t>
            </a:r>
            <a:endParaRPr lang="en-US" altLang="ja-JP" sz="14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42" name="文本框 341"/>
          <p:cNvSpPr txBox="1"/>
          <p:nvPr/>
        </p:nvSpPr>
        <p:spPr>
          <a:xfrm>
            <a:off x="907061" y="3699883"/>
            <a:ext cx="1087949" cy="3949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简易型</a:t>
            </a:r>
            <a:endParaRPr lang="zh-CN" altLang="en-US" sz="20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43" name="文本框 342"/>
          <p:cNvSpPr txBox="1"/>
          <p:nvPr/>
        </p:nvSpPr>
        <p:spPr>
          <a:xfrm>
            <a:off x="5126977" y="3707881"/>
            <a:ext cx="1087949" cy="3949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通用型</a:t>
            </a:r>
            <a:endParaRPr lang="zh-CN" altLang="en-US" sz="20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44" name="文本框 343"/>
          <p:cNvSpPr txBox="1"/>
          <p:nvPr/>
        </p:nvSpPr>
        <p:spPr>
          <a:xfrm>
            <a:off x="10091728" y="3811810"/>
            <a:ext cx="1317516" cy="3949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高性能型</a:t>
            </a:r>
            <a:endParaRPr lang="zh-CN" altLang="en-US" sz="20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345" name="直接箭头连接符 344"/>
          <p:cNvCxnSpPr/>
          <p:nvPr/>
        </p:nvCxnSpPr>
        <p:spPr>
          <a:xfrm>
            <a:off x="299313" y="6628209"/>
            <a:ext cx="11475472" cy="19916"/>
          </a:xfrm>
          <a:prstGeom prst="straightConnector1">
            <a:avLst/>
          </a:prstGeom>
          <a:ln w="57150"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346" name="TextBox 7"/>
          <p:cNvSpPr txBox="1"/>
          <p:nvPr/>
        </p:nvSpPr>
        <p:spPr>
          <a:xfrm>
            <a:off x="105740" y="6160438"/>
            <a:ext cx="70460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微软雅黑" panose="020B0503020204020204" pitchFamily="34" charset="-122"/>
                <a:ea typeface="微软雅黑" panose="020B0503020204020204" pitchFamily="34" charset="-122"/>
              </a:rPr>
              <a:t>性能</a:t>
            </a:r>
            <a:endParaRPr lang="zh-CN" altLang="en-US" sz="20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9536317" y="2134963"/>
            <a:ext cx="772291" cy="769799"/>
          </a:xfrm>
          <a:prstGeom prst="rect">
            <a:avLst/>
          </a:prstGeom>
        </p:spPr>
      </p:pic>
      <p:pic>
        <p:nvPicPr>
          <p:cNvPr id="6" name="图片 5" descr="图片包含 图形用户界面&#10;&#10;AI 生成的内容可能不正确。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06473" y="1965917"/>
            <a:ext cx="729998" cy="1088361"/>
          </a:xfrm>
          <a:prstGeom prst="rect">
            <a:avLst/>
          </a:prstGeom>
        </p:spPr>
      </p:pic>
      <p:sp>
        <p:nvSpPr>
          <p:cNvPr id="7" name="文本框 6"/>
          <p:cNvSpPr txBox="1"/>
          <p:nvPr/>
        </p:nvSpPr>
        <p:spPr>
          <a:xfrm>
            <a:off x="6581376" y="5079839"/>
            <a:ext cx="113180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Push-in </a:t>
            </a:r>
            <a:endParaRPr lang="en-US" altLang="zh-CN" sz="12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en-US" altLang="zh-CN" sz="12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Plus</a:t>
            </a:r>
            <a:r>
              <a:rPr lang="zh-CN" altLang="en-US" sz="12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端子</a:t>
            </a:r>
            <a:endParaRPr lang="zh-CN" altLang="en-US" sz="12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10798528" y="2258252"/>
            <a:ext cx="100621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Push-in </a:t>
            </a:r>
            <a:endParaRPr lang="en-US" altLang="zh-CN" sz="14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en-US" altLang="zh-CN" sz="1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Plus</a:t>
            </a:r>
            <a:r>
              <a:rPr lang="zh-CN" altLang="en-US" sz="1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端子</a:t>
            </a:r>
            <a:endParaRPr lang="zh-CN" altLang="en-US" sz="14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" name="爆炸形: 8 pt  8"/>
          <p:cNvSpPr/>
          <p:nvPr/>
        </p:nvSpPr>
        <p:spPr>
          <a:xfrm>
            <a:off x="8936192" y="1076484"/>
            <a:ext cx="1420945" cy="1008494"/>
          </a:xfrm>
          <a:prstGeom prst="irregularSeal1">
            <a:avLst/>
          </a:prstGeom>
          <a:solidFill>
            <a:srgbClr val="FF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NEW</a:t>
            </a:r>
            <a:endParaRPr kumimoji="1" lang="zh-CN" altLang="en-US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altLang="zh-CN" b="1" dirty="0"/>
              <a:t>1.2</a:t>
            </a:r>
            <a:r>
              <a:rPr lang="zh-CN" altLang="en-US" b="1" dirty="0"/>
              <a:t>产品优势</a:t>
            </a:r>
            <a:endParaRPr lang="zh-CN" altLang="en-US" b="1" dirty="0"/>
          </a:p>
        </p:txBody>
      </p:sp>
      <p:sp>
        <p:nvSpPr>
          <p:cNvPr id="7" name="テキスト ボックス 294"/>
          <p:cNvSpPr txBox="1"/>
          <p:nvPr/>
        </p:nvSpPr>
        <p:spPr>
          <a:xfrm>
            <a:off x="0" y="898567"/>
            <a:ext cx="11519999" cy="639234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rtlCol="0" anchor="t" anchorCtr="0">
            <a:noAutofit/>
          </a:bodyPr>
          <a:lstStyle>
            <a:defPPr>
              <a:defRPr lang="ja-JP"/>
            </a:defPPr>
            <a:lvl1pPr marR="0" lvl="0" indent="0" algn="ctr" defTabSz="45720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2400" b="1" i="0" u="none" strike="noStrike" cap="none" spc="0" normalizeH="0" baseline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dirty="0"/>
              <a:t>同时兼顾</a:t>
            </a:r>
            <a:r>
              <a:rPr lang="zh-CN" altLang="en-US" dirty="0">
                <a:solidFill>
                  <a:schemeClr val="accent1"/>
                </a:solidFill>
              </a:rPr>
              <a:t>小型化以及高性能</a:t>
            </a:r>
            <a:endParaRPr lang="en-US" altLang="ja-JP" dirty="0">
              <a:solidFill>
                <a:schemeClr val="accent1"/>
              </a:solidFill>
            </a:endParaRPr>
          </a:p>
        </p:txBody>
      </p:sp>
      <p:grpSp>
        <p:nvGrpSpPr>
          <p:cNvPr id="8" name="组合 7"/>
          <p:cNvGrpSpPr/>
          <p:nvPr/>
        </p:nvGrpSpPr>
        <p:grpSpPr>
          <a:xfrm>
            <a:off x="131543" y="1338377"/>
            <a:ext cx="11861801" cy="5355459"/>
            <a:chOff x="131543" y="1417828"/>
            <a:chExt cx="11861801" cy="5355459"/>
          </a:xfrm>
        </p:grpSpPr>
        <p:sp>
          <p:nvSpPr>
            <p:cNvPr id="9" name="正方形/長方形 296"/>
            <p:cNvSpPr/>
            <p:nvPr/>
          </p:nvSpPr>
          <p:spPr>
            <a:xfrm>
              <a:off x="131543" y="4609530"/>
              <a:ext cx="11826831" cy="2163757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rgbClr val="002060"/>
              </a:solidFill>
              <a:headEnd type="none" w="med" len="med"/>
              <a:tailEnd type="none" w="med" len="me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<a:noAutofit/>
            </a:bodyPr>
            <a:lstStyle/>
            <a:p>
              <a:pPr algn="ctr"/>
              <a:endParaRPr kumimoji="1" lang="ja-JP" altLang="en-US" sz="1400" b="1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0" name="正方形/長方形 296"/>
            <p:cNvSpPr/>
            <p:nvPr/>
          </p:nvSpPr>
          <p:spPr>
            <a:xfrm>
              <a:off x="8282798" y="1417828"/>
              <a:ext cx="3701550" cy="3125624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rgbClr val="002060"/>
              </a:solidFill>
              <a:headEnd type="none" w="med" len="med"/>
              <a:tailEnd type="none" w="med" len="me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<a:noAutofit/>
            </a:bodyPr>
            <a:lstStyle/>
            <a:p>
              <a:pPr algn="ctr"/>
              <a:endParaRPr kumimoji="1" lang="ja-JP" altLang="en-US" sz="1400" b="1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1" name="正方形/長方形 296"/>
            <p:cNvSpPr/>
            <p:nvPr/>
          </p:nvSpPr>
          <p:spPr>
            <a:xfrm>
              <a:off x="4178392" y="1433168"/>
              <a:ext cx="3872702" cy="3125624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rgbClr val="002060"/>
              </a:solidFill>
              <a:headEnd type="none" w="med" len="med"/>
              <a:tailEnd type="none" w="med" len="me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<a:noAutofit/>
            </a:bodyPr>
            <a:lstStyle/>
            <a:p>
              <a:pPr algn="ctr"/>
              <a:endParaRPr kumimoji="1" lang="ja-JP" altLang="en-US" sz="1400" b="1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2" name="正方形/長方形 296"/>
            <p:cNvSpPr/>
            <p:nvPr/>
          </p:nvSpPr>
          <p:spPr>
            <a:xfrm>
              <a:off x="140540" y="1435115"/>
              <a:ext cx="3872702" cy="3123677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rgbClr val="002060"/>
              </a:solidFill>
              <a:headEnd type="none" w="med" len="med"/>
              <a:tailEnd type="none" w="med" len="me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<a:noAutofit/>
            </a:bodyPr>
            <a:lstStyle/>
            <a:p>
              <a:pPr algn="ctr"/>
              <a:endParaRPr kumimoji="1" lang="ja-JP" altLang="en-US" sz="1400" b="1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3" name="正方形/長方形 371"/>
            <p:cNvSpPr/>
            <p:nvPr/>
          </p:nvSpPr>
          <p:spPr>
            <a:xfrm>
              <a:off x="131544" y="1433168"/>
              <a:ext cx="3872702" cy="393695"/>
            </a:xfrm>
            <a:prstGeom prst="rect">
              <a:avLst/>
            </a:prstGeom>
            <a:solidFill>
              <a:schemeClr val="accent2">
                <a:lumMod val="90000"/>
                <a:lumOff val="10000"/>
              </a:schemeClr>
            </a:solidFill>
            <a:ln w="19050">
              <a:noFill/>
              <a:headEnd type="none" w="med" len="med"/>
              <a:tailEnd type="none" w="med" len="me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<a:noAutofit/>
            </a:bodyPr>
            <a:lstStyle/>
            <a:p>
              <a:pPr marL="0" marR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  <a:r>
                <a:rPr lang="zh-CN" altLang="en-US" b="1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超群显示</a:t>
              </a:r>
              <a:endParaRPr kumimoji="1" lang="ja-JP" altLang="en-US" b="1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pic>
          <p:nvPicPr>
            <p:cNvPr id="14" name="图片 13"/>
            <p:cNvPicPr>
              <a:picLocks noChangeAspect="1"/>
            </p:cNvPicPr>
            <p:nvPr/>
          </p:nvPicPr>
          <p:blipFill>
            <a:blip r:embed="rId1" cstate="screen"/>
            <a:stretch>
              <a:fillRect/>
            </a:stretch>
          </p:blipFill>
          <p:spPr>
            <a:xfrm>
              <a:off x="140540" y="1871376"/>
              <a:ext cx="2271835" cy="2327586"/>
            </a:xfrm>
            <a:prstGeom prst="rect">
              <a:avLst/>
            </a:prstGeom>
          </p:spPr>
        </p:pic>
        <p:sp>
          <p:nvSpPr>
            <p:cNvPr id="15" name="文本框 14"/>
            <p:cNvSpPr txBox="1"/>
            <p:nvPr/>
          </p:nvSpPr>
          <p:spPr>
            <a:xfrm>
              <a:off x="2486662" y="2430952"/>
              <a:ext cx="1757029" cy="147732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b="1" dirty="0">
                  <a:solidFill>
                    <a:schemeClr val="accent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LCD</a:t>
              </a:r>
              <a:r>
                <a:rPr lang="zh-CN" altLang="en-US" b="1" dirty="0">
                  <a:solidFill>
                    <a:schemeClr val="accent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高清显示</a:t>
              </a:r>
              <a:endParaRPr lang="en-US" altLang="zh-CN" b="1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r>
                <a:rPr lang="zh-CN" altLang="en-US" b="1" dirty="0">
                  <a:solidFill>
                    <a:schemeClr val="accent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大尺寸数字</a:t>
              </a:r>
              <a:endParaRPr lang="en-US" altLang="zh-CN" b="1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r>
                <a:rPr lang="zh-CN" altLang="en-US" b="1" dirty="0">
                  <a:solidFill>
                    <a:schemeClr val="accent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多角度无反射</a:t>
              </a:r>
              <a:endParaRPr lang="en-US" altLang="zh-CN" b="1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endParaRPr lang="zh-CN" altLang="en-US" b="1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endParaRPr lang="zh-CN" altLang="en-US" dirty="0"/>
            </a:p>
          </p:txBody>
        </p:sp>
        <p:sp>
          <p:nvSpPr>
            <p:cNvPr id="16" name="矩形 15"/>
            <p:cNvSpPr/>
            <p:nvPr/>
          </p:nvSpPr>
          <p:spPr>
            <a:xfrm>
              <a:off x="818893" y="1844822"/>
              <a:ext cx="590457" cy="2660264"/>
            </a:xfrm>
            <a:prstGeom prst="rect">
              <a:avLst/>
            </a:prstGeom>
            <a:noFill/>
            <a:ln w="28575">
              <a:solidFill>
                <a:schemeClr val="accent2">
                  <a:lumMod val="50000"/>
                  <a:lumOff val="50000"/>
                </a:schemeClr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 dirty="0">
                <a:solidFill>
                  <a:schemeClr val="tx1"/>
                </a:solidFill>
              </a:endParaRPr>
            </a:p>
          </p:txBody>
        </p:sp>
        <p:sp>
          <p:nvSpPr>
            <p:cNvPr id="17" name="文本框 16"/>
            <p:cNvSpPr txBox="1"/>
            <p:nvPr/>
          </p:nvSpPr>
          <p:spPr>
            <a:xfrm>
              <a:off x="851322" y="4236990"/>
              <a:ext cx="550969" cy="261610"/>
            </a:xfrm>
            <a:prstGeom prst="rect">
              <a:avLst/>
            </a:prstGeom>
            <a:solidFill>
              <a:schemeClr val="accent1"/>
            </a:solidFill>
          </p:spPr>
          <p:txBody>
            <a:bodyPr wrap="square" rtlCol="0">
              <a:spAutoFit/>
            </a:bodyPr>
            <a:lstStyle/>
            <a:p>
              <a:r>
                <a:rPr lang="en-US" altLang="zh-CN" sz="11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E5_C</a:t>
              </a:r>
              <a:endParaRPr lang="zh-CN" altLang="en-US" sz="11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8" name="正方形/長方形 371"/>
            <p:cNvSpPr/>
            <p:nvPr/>
          </p:nvSpPr>
          <p:spPr>
            <a:xfrm>
              <a:off x="4169396" y="1424982"/>
              <a:ext cx="3872702" cy="393695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 w="19050">
              <a:noFill/>
              <a:headEnd type="none" w="med" len="med"/>
              <a:tailEnd type="none" w="med" len="me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<a:noAutofit/>
            </a:bodyPr>
            <a:lstStyle/>
            <a:p>
              <a:pPr marL="0" marR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  <a:r>
                <a:rPr lang="zh-CN" altLang="en-US" b="1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超小型化</a:t>
              </a:r>
              <a:endParaRPr kumimoji="1" lang="ja-JP" altLang="en-US" b="1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pic>
          <p:nvPicPr>
            <p:cNvPr id="19" name="图片 18"/>
            <p:cNvPicPr>
              <a:picLocks noChangeAspect="1"/>
            </p:cNvPicPr>
            <p:nvPr/>
          </p:nvPicPr>
          <p:blipFill>
            <a:blip r:embed="rId2" cstate="screen"/>
            <a:stretch>
              <a:fillRect/>
            </a:stretch>
          </p:blipFill>
          <p:spPr>
            <a:xfrm>
              <a:off x="4317978" y="1966595"/>
              <a:ext cx="1637408" cy="2406042"/>
            </a:xfrm>
            <a:prstGeom prst="rect">
              <a:avLst/>
            </a:prstGeom>
          </p:spPr>
        </p:pic>
        <p:pic>
          <p:nvPicPr>
            <p:cNvPr id="20" name="图片 19"/>
            <p:cNvPicPr>
              <a:picLocks noChangeAspect="1"/>
            </p:cNvPicPr>
            <p:nvPr/>
          </p:nvPicPr>
          <p:blipFill>
            <a:blip r:embed="rId3" cstate="screen"/>
            <a:stretch>
              <a:fillRect/>
            </a:stretch>
          </p:blipFill>
          <p:spPr>
            <a:xfrm>
              <a:off x="6114744" y="2241976"/>
              <a:ext cx="1755116" cy="1477328"/>
            </a:xfrm>
            <a:prstGeom prst="rect">
              <a:avLst/>
            </a:prstGeom>
          </p:spPr>
        </p:pic>
        <p:sp>
          <p:nvSpPr>
            <p:cNvPr id="21" name="AutoShape 16"/>
            <p:cNvSpPr>
              <a:spLocks noChangeArrowheads="1"/>
            </p:cNvSpPr>
            <p:nvPr/>
          </p:nvSpPr>
          <p:spPr bwMode="auto">
            <a:xfrm>
              <a:off x="6114743" y="3961124"/>
              <a:ext cx="1741815" cy="393695"/>
            </a:xfrm>
            <a:prstGeom prst="wedgeRoundRectCallout">
              <a:avLst>
                <a:gd name="adj1" fmla="val -9232"/>
                <a:gd name="adj2" fmla="val -72311"/>
                <a:gd name="adj3" fmla="val 16667"/>
              </a:avLst>
            </a:prstGeom>
            <a:solidFill>
              <a:srgbClr val="376092"/>
            </a:solidFill>
            <a:ln w="9525" algn="ctr">
              <a:noFill/>
              <a:miter lim="800000"/>
            </a:ln>
          </p:spPr>
          <p:txBody>
            <a:bodyPr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zh-CN" altLang="en-US" sz="11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横向宽度比以往减</a:t>
              </a:r>
              <a:r>
                <a:rPr lang="en-US" altLang="zh-CN" sz="11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40%</a:t>
              </a:r>
              <a:endParaRPr lang="en-US" altLang="ja-JP" sz="11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2" name="正方形/長方形 371"/>
            <p:cNvSpPr/>
            <p:nvPr/>
          </p:nvSpPr>
          <p:spPr>
            <a:xfrm>
              <a:off x="8285742" y="1423633"/>
              <a:ext cx="3707602" cy="393695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 w="19050">
              <a:noFill/>
              <a:headEnd type="none" w="med" len="med"/>
              <a:tailEnd type="none" w="med" len="me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<a:noAutofit/>
            </a:bodyPr>
            <a:lstStyle/>
            <a:p>
              <a:pPr marL="0" marR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  <a:r>
                <a:rPr kumimoji="1" lang="zh-CN" altLang="en-US" b="1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超高精度</a:t>
              </a:r>
              <a:endParaRPr kumimoji="1" lang="ja-JP" altLang="en-US" b="1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pic>
          <p:nvPicPr>
            <p:cNvPr id="23" name="图片 22"/>
            <p:cNvPicPr>
              <a:picLocks noChangeAspect="1"/>
            </p:cNvPicPr>
            <p:nvPr/>
          </p:nvPicPr>
          <p:blipFill>
            <a:blip r:embed="rId4" cstate="screen"/>
            <a:stretch>
              <a:fillRect/>
            </a:stretch>
          </p:blipFill>
          <p:spPr>
            <a:xfrm>
              <a:off x="8313835" y="2219441"/>
              <a:ext cx="1648653" cy="1931891"/>
            </a:xfrm>
            <a:prstGeom prst="rect">
              <a:avLst/>
            </a:prstGeom>
          </p:spPr>
        </p:pic>
        <p:sp>
          <p:nvSpPr>
            <p:cNvPr id="24" name="文本框 23"/>
            <p:cNvSpPr txBox="1"/>
            <p:nvPr/>
          </p:nvSpPr>
          <p:spPr>
            <a:xfrm>
              <a:off x="10033781" y="3185386"/>
              <a:ext cx="1918166" cy="108952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defTabSz="933450">
                <a:lnSpc>
                  <a:spcPct val="90000"/>
                </a:lnSpc>
                <a:spcAft>
                  <a:spcPct val="35000"/>
                </a:spcAft>
                <a:defRPr/>
              </a:pPr>
              <a:r>
                <a:rPr lang="en-US" altLang="zh-CN" sz="12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OMRON</a:t>
              </a:r>
              <a:r>
                <a:rPr lang="zh-CN" altLang="en-US" sz="12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温控器采用</a:t>
              </a:r>
              <a:r>
                <a:rPr lang="zh-CN" altLang="en-US" sz="1200" b="1" dirty="0">
                  <a:solidFill>
                    <a:schemeClr val="accent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渐近式控制的</a:t>
              </a:r>
              <a:r>
                <a:rPr lang="en-US" altLang="zh-CN" sz="1200" b="1" dirty="0">
                  <a:solidFill>
                    <a:schemeClr val="accent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PID</a:t>
              </a:r>
              <a:r>
                <a:rPr lang="zh-CN" altLang="en-US" sz="1200" b="1" dirty="0">
                  <a:solidFill>
                    <a:schemeClr val="accent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（</a:t>
              </a:r>
              <a:r>
                <a:rPr lang="en-US" altLang="zh-CN" sz="1200" b="1" dirty="0">
                  <a:solidFill>
                    <a:schemeClr val="accent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2-PID</a:t>
              </a:r>
              <a:r>
                <a:rPr lang="zh-CN" altLang="en-US" sz="1200" b="1" dirty="0">
                  <a:solidFill>
                    <a:schemeClr val="accent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），以及</a:t>
              </a:r>
              <a:r>
                <a:rPr lang="en-US" altLang="zh-CN" sz="1200" b="1" dirty="0">
                  <a:solidFill>
                    <a:schemeClr val="accent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50ms</a:t>
              </a:r>
              <a:r>
                <a:rPr lang="zh-CN" altLang="en-US" sz="1200" b="1" dirty="0">
                  <a:solidFill>
                    <a:schemeClr val="accent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快速采样</a:t>
              </a:r>
              <a:r>
                <a:rPr lang="zh-CN" altLang="en-US" sz="12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是稳定控制的关键，也是其能占据市场第一份额的关键原因。</a:t>
              </a:r>
              <a:endParaRPr lang="zh-CN" altLang="en-US" sz="1200" b="1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pic>
          <p:nvPicPr>
            <p:cNvPr id="25" name="图片 24"/>
            <p:cNvPicPr>
              <a:picLocks noChangeAspect="1"/>
            </p:cNvPicPr>
            <p:nvPr/>
          </p:nvPicPr>
          <p:blipFill>
            <a:blip r:embed="rId5" cstate="screen"/>
            <a:stretch>
              <a:fillRect/>
            </a:stretch>
          </p:blipFill>
          <p:spPr>
            <a:xfrm>
              <a:off x="6476957" y="5143804"/>
              <a:ext cx="3673755" cy="1435696"/>
            </a:xfrm>
            <a:prstGeom prst="rect">
              <a:avLst/>
            </a:prstGeom>
          </p:spPr>
        </p:pic>
        <p:sp>
          <p:nvSpPr>
            <p:cNvPr id="26" name="文本框 25"/>
            <p:cNvSpPr txBox="1"/>
            <p:nvPr/>
          </p:nvSpPr>
          <p:spPr>
            <a:xfrm>
              <a:off x="357228" y="4865614"/>
              <a:ext cx="461665" cy="1686187"/>
            </a:xfrm>
            <a:prstGeom prst="rect">
              <a:avLst/>
            </a:prstGeom>
            <a:solidFill>
              <a:schemeClr val="accent1">
                <a:lumMod val="50000"/>
              </a:schemeClr>
            </a:solidFill>
          </p:spPr>
          <p:txBody>
            <a:bodyPr vert="eaVert" wrap="square" rtlCol="0">
              <a:spAutoFit/>
            </a:bodyPr>
            <a:lstStyle/>
            <a:p>
              <a:pPr algn="ctr" defTabSz="457200"/>
              <a:r>
                <a:rPr lang="en-US" altLang="zh-CN" b="1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OC</a:t>
              </a:r>
              <a:r>
                <a:rPr lang="zh-CN" altLang="en-US" b="1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独有</a:t>
              </a:r>
              <a:endParaRPr lang="zh-CN" altLang="en-US" b="1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7" name="文本框 26"/>
            <p:cNvSpPr txBox="1"/>
            <p:nvPr/>
          </p:nvSpPr>
          <p:spPr>
            <a:xfrm>
              <a:off x="10022987" y="5297421"/>
              <a:ext cx="1961361" cy="1015663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l"/>
              <a:r>
                <a:rPr kumimoji="1" lang="en-US" altLang="zh-CN" sz="1200" b="1" dirty="0">
                  <a:solidFill>
                    <a:schemeClr val="accent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NX-HTC</a:t>
              </a:r>
              <a:r>
                <a:rPr kumimoji="1" lang="zh-CN" altLang="en-US" sz="12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将</a:t>
              </a:r>
              <a:r>
                <a:rPr kumimoji="1" lang="en-US" altLang="zh-CN" sz="12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【</a:t>
              </a:r>
              <a:r>
                <a:rPr kumimoji="1" lang="zh-CN" altLang="en-US" sz="12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每个处理的温度波动</a:t>
              </a:r>
              <a:r>
                <a:rPr kumimoji="1" lang="en-US" altLang="zh-CN" sz="12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】</a:t>
              </a:r>
              <a:r>
                <a:rPr kumimoji="1" lang="zh-CN" altLang="en-US" sz="12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进行特征量化。</a:t>
              </a:r>
              <a:r>
                <a:rPr lang="zh-CN" altLang="en-US" sz="12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通过关注最重要信息进行监控，在异常发生时更容易捕捉到波形变化。</a:t>
              </a:r>
              <a:endParaRPr kumimoji="1" lang="en-US" altLang="ja-JP" sz="1200" b="1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8" name="文本框 27"/>
            <p:cNvSpPr txBox="1"/>
            <p:nvPr/>
          </p:nvSpPr>
          <p:spPr>
            <a:xfrm>
              <a:off x="10386327" y="2816229"/>
              <a:ext cx="1359766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ja-JP" sz="12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50</a:t>
              </a:r>
              <a:r>
                <a:rPr lang="en-US" altLang="zh-CN" sz="12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ms </a:t>
              </a:r>
              <a:r>
                <a:rPr lang="zh-CN" altLang="en-US" sz="12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快速采样</a:t>
              </a:r>
              <a:endParaRPr lang="zh-CN" altLang="en-US" sz="1200" dirty="0"/>
            </a:p>
          </p:txBody>
        </p:sp>
        <p:pic>
          <p:nvPicPr>
            <p:cNvPr id="29" name="图片 28"/>
            <p:cNvPicPr>
              <a:picLocks noChangeAspect="1"/>
            </p:cNvPicPr>
            <p:nvPr/>
          </p:nvPicPr>
          <p:blipFill>
            <a:blip r:embed="rId6" cstate="screen"/>
            <a:stretch>
              <a:fillRect/>
            </a:stretch>
          </p:blipFill>
          <p:spPr>
            <a:xfrm>
              <a:off x="9806784" y="2062260"/>
              <a:ext cx="1776777" cy="839143"/>
            </a:xfrm>
            <a:prstGeom prst="rect">
              <a:avLst/>
            </a:prstGeom>
          </p:spPr>
        </p:pic>
      </p:grpSp>
      <p:sp>
        <p:nvSpPr>
          <p:cNvPr id="30" name="文本框 29"/>
          <p:cNvSpPr txBox="1"/>
          <p:nvPr/>
        </p:nvSpPr>
        <p:spPr>
          <a:xfrm>
            <a:off x="7482905" y="4521893"/>
            <a:ext cx="290342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特征量可视化</a:t>
            </a:r>
            <a:endParaRPr lang="zh-CN" altLang="en-US" sz="2400" b="1" dirty="0">
              <a:solidFill>
                <a:schemeClr val="accent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1" name="文本框 30"/>
          <p:cNvSpPr txBox="1"/>
          <p:nvPr/>
        </p:nvSpPr>
        <p:spPr>
          <a:xfrm>
            <a:off x="2866267" y="4539614"/>
            <a:ext cx="290342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外乱抑制</a:t>
            </a:r>
            <a:endParaRPr lang="zh-CN" altLang="en-US" sz="2400" b="1" dirty="0">
              <a:solidFill>
                <a:schemeClr val="accent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32" name="图片 31"/>
          <p:cNvPicPr>
            <a:picLocks noChangeAspect="1"/>
          </p:cNvPicPr>
          <p:nvPr/>
        </p:nvPicPr>
        <p:blipFill>
          <a:blip r:embed="rId7" cstate="screen"/>
          <a:stretch>
            <a:fillRect/>
          </a:stretch>
        </p:blipFill>
        <p:spPr>
          <a:xfrm>
            <a:off x="1607434" y="4828427"/>
            <a:ext cx="2317144" cy="1810454"/>
          </a:xfrm>
          <a:prstGeom prst="rect">
            <a:avLst/>
          </a:prstGeom>
        </p:spPr>
      </p:pic>
      <p:sp>
        <p:nvSpPr>
          <p:cNvPr id="33" name="文本框 32"/>
          <p:cNvSpPr txBox="1"/>
          <p:nvPr/>
        </p:nvSpPr>
        <p:spPr>
          <a:xfrm>
            <a:off x="3770857" y="5310302"/>
            <a:ext cx="2274101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ct val="0"/>
              </a:spcBef>
              <a:buFontTx/>
              <a:buNone/>
              <a:defRPr/>
            </a:pPr>
            <a:r>
              <a:rPr lang="en-US" altLang="zh-CN" sz="1200" b="1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NX-TC/HTC/E5_D-H</a:t>
            </a:r>
            <a:r>
              <a:rPr lang="zh-CN" altLang="en-US" sz="12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根据自动调谐，从扰动发生时的温度变动和操作量的关系自动算出适当的</a:t>
            </a:r>
            <a:r>
              <a:rPr lang="en-US" altLang="zh-CN" sz="12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FF</a:t>
            </a:r>
            <a:r>
              <a:rPr lang="zh-CN" altLang="en-US" sz="12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操作量、加热时机，加热时间</a:t>
            </a:r>
            <a:endParaRPr lang="ja-JP" altLang="en-US" sz="12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altLang="zh-CN" b="1" dirty="0"/>
              <a:t>3.2 </a:t>
            </a:r>
            <a:r>
              <a:rPr lang="zh-CN" altLang="en-US" b="1" dirty="0"/>
              <a:t>应用案例</a:t>
            </a:r>
            <a:r>
              <a:rPr lang="en-US" altLang="zh-CN" b="1" dirty="0"/>
              <a:t>-NX-TC</a:t>
            </a:r>
            <a:endParaRPr lang="zh-CN" altLang="en-US" dirty="0"/>
          </a:p>
        </p:txBody>
      </p:sp>
      <p:sp>
        <p:nvSpPr>
          <p:cNvPr id="3" name="矩形 2"/>
          <p:cNvSpPr/>
          <p:nvPr/>
        </p:nvSpPr>
        <p:spPr>
          <a:xfrm>
            <a:off x="556181" y="957797"/>
            <a:ext cx="4648374" cy="1625077"/>
          </a:xfrm>
          <a:prstGeom prst="rect">
            <a:avLst/>
          </a:prstGeom>
          <a:solidFill>
            <a:schemeClr val="bg1"/>
          </a:solidFill>
          <a:ln>
            <a:solidFill>
              <a:srgbClr val="37609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465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556181" y="4516663"/>
            <a:ext cx="4648374" cy="2039626"/>
          </a:xfrm>
          <a:prstGeom prst="rect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465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5510673" y="985989"/>
            <a:ext cx="6077864" cy="5472143"/>
          </a:xfrm>
          <a:prstGeom prst="rect">
            <a:avLst/>
          </a:prstGeom>
          <a:solidFill>
            <a:schemeClr val="bg1"/>
          </a:solidFill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anchorCtr="0">
            <a:noAutofit/>
          </a:bodyPr>
          <a:lstStyle/>
          <a:p>
            <a:r>
              <a:rPr lang="en-US" altLang="zh-CN" sz="16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1.NX-TC</a:t>
            </a:r>
            <a:r>
              <a:rPr lang="zh-CN" altLang="en-US" sz="16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尺寸小巧，单台实现</a:t>
            </a:r>
            <a:r>
              <a:rPr lang="en-US" altLang="zh-CN" sz="16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4</a:t>
            </a:r>
            <a:r>
              <a:rPr lang="zh-CN" altLang="en-US" sz="16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路控温，大大节省开孔安装以及设置调式时间；</a:t>
            </a:r>
            <a:endParaRPr lang="zh-CN" altLang="en-US" sz="16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en-US" altLang="zh-CN" sz="16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2</a:t>
            </a:r>
            <a:r>
              <a:rPr lang="zh-CN" altLang="en-US" sz="16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通过</a:t>
            </a:r>
            <a:r>
              <a:rPr lang="en-US" altLang="zh-CN" sz="16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ECC</a:t>
            </a:r>
            <a:r>
              <a:rPr lang="zh-CN" altLang="en-US" sz="16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耦合配合</a:t>
            </a:r>
            <a:r>
              <a:rPr lang="en-US" altLang="zh-CN" sz="16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NX-TC</a:t>
            </a:r>
            <a:r>
              <a:rPr lang="zh-CN" altLang="en-US" sz="16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可实现与第三方</a:t>
            </a:r>
            <a:r>
              <a:rPr lang="en-US" altLang="zh-CN" sz="16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PLC</a:t>
            </a:r>
            <a:r>
              <a:rPr lang="zh-CN" altLang="en-US" sz="16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的</a:t>
            </a:r>
            <a:r>
              <a:rPr lang="en-US" altLang="zh-CN" sz="1600" b="1" dirty="0" err="1">
                <a:latin typeface="微软雅黑" panose="020B0503020204020204" pitchFamily="34" charset="-122"/>
                <a:ea typeface="微软雅黑" panose="020B0503020204020204" pitchFamily="34" charset="-122"/>
              </a:rPr>
              <a:t>EtherCAT</a:t>
            </a:r>
            <a:r>
              <a:rPr lang="zh-CN" altLang="en-US" sz="16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通讯，解决因大量温控同时</a:t>
            </a:r>
            <a:r>
              <a:rPr lang="en-US" altLang="zh-CN" sz="16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485</a:t>
            </a:r>
            <a:r>
              <a:rPr lang="zh-CN" altLang="en-US" sz="16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通讯导致的卡死</a:t>
            </a:r>
            <a:endParaRPr lang="en-US" altLang="zh-CN" sz="16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2403587" y="1147020"/>
            <a:ext cx="2769557" cy="11676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12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【</a:t>
            </a:r>
            <a:r>
              <a:rPr kumimoji="0" lang="zh-CN" altLang="en-US" sz="12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行业</a:t>
            </a:r>
            <a:r>
              <a:rPr kumimoji="0" lang="en-US" altLang="zh-CN" sz="12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】SEMI</a:t>
            </a:r>
            <a:endParaRPr lang="en-US" altLang="zh-CN" sz="1200" b="1" dirty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defRPr/>
            </a:pPr>
            <a:r>
              <a:rPr kumimoji="0" lang="en-US" altLang="zh-CN" sz="12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【</a:t>
            </a:r>
            <a:r>
              <a:rPr lang="zh-CN" altLang="en-US" sz="1200" b="1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设备</a:t>
            </a:r>
            <a:r>
              <a:rPr lang="en-US" altLang="zh-CN" sz="1200" b="1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】</a:t>
            </a:r>
            <a:r>
              <a:rPr lang="zh-CN" altLang="en-US" sz="1200" b="1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探针台</a:t>
            </a:r>
            <a:endParaRPr lang="en-US" altLang="zh-CN" sz="1200" dirty="0">
              <a:solidFill>
                <a:prstClr val="black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defRPr/>
            </a:pPr>
            <a:r>
              <a:rPr lang="en-US" altLang="zh-CN" sz="1200" b="1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【</a:t>
            </a:r>
            <a:r>
              <a:rPr lang="zh-CN" altLang="en-US" sz="1200" b="1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用途</a:t>
            </a:r>
            <a:r>
              <a:rPr lang="en-US" altLang="zh-CN" sz="1200" b="1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】</a:t>
            </a:r>
            <a:r>
              <a:rPr lang="zh-CN" altLang="en-US" sz="1200" b="1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控制探针台各个区域的温度</a:t>
            </a:r>
            <a:endParaRPr lang="en-US" altLang="zh-CN" sz="1200" b="1" dirty="0">
              <a:solidFill>
                <a:prstClr val="black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defRPr/>
            </a:pPr>
            <a:r>
              <a:rPr lang="en-US" altLang="zh-CN" sz="1200" b="1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【</a:t>
            </a:r>
            <a:r>
              <a:rPr lang="zh-CN" altLang="en-US" sz="1200" b="1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竞争</a:t>
            </a:r>
            <a:r>
              <a:rPr lang="en-US" altLang="zh-CN" sz="1200" b="1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】A</a:t>
            </a:r>
            <a:r>
              <a:rPr lang="zh-CN" altLang="en-US" sz="1200" b="1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社 </a:t>
            </a:r>
            <a:r>
              <a:rPr lang="en-US" altLang="zh-CN" sz="1200" b="1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SDC</a:t>
            </a:r>
            <a:r>
              <a:rPr lang="zh-CN" altLang="en-US" sz="1200" b="1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温控表</a:t>
            </a:r>
            <a:endParaRPr lang="en-US" altLang="zh-CN" sz="1200" b="1" dirty="0">
              <a:solidFill>
                <a:prstClr val="black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altLang="zh-CN" sz="12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7" name="AutoShape 109" descr="mail?cmd=cookie"/>
          <p:cNvSpPr>
            <a:spLocks noChangeAspect="1" noChangeArrowheads="1"/>
          </p:cNvSpPr>
          <p:nvPr/>
        </p:nvSpPr>
        <p:spPr bwMode="auto">
          <a:xfrm>
            <a:off x="7482455" y="6087596"/>
            <a:ext cx="6350" cy="6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8" name="AutoShape 109" descr="mail?cmd=cookie"/>
          <p:cNvSpPr>
            <a:spLocks noChangeAspect="1" noChangeArrowheads="1"/>
          </p:cNvSpPr>
          <p:nvPr/>
        </p:nvSpPr>
        <p:spPr bwMode="auto">
          <a:xfrm>
            <a:off x="7482455" y="6087596"/>
            <a:ext cx="6350" cy="6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9" name="AutoShape 109" descr="mail?cmd=cookie"/>
          <p:cNvSpPr>
            <a:spLocks noChangeAspect="1" noChangeArrowheads="1"/>
          </p:cNvSpPr>
          <p:nvPr/>
        </p:nvSpPr>
        <p:spPr bwMode="auto">
          <a:xfrm>
            <a:off x="7482455" y="6087596"/>
            <a:ext cx="6350" cy="6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5760431" y="1281547"/>
            <a:ext cx="5739627" cy="42553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28600" marR="0" lvl="0" indent="-22860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defRPr/>
            </a:pPr>
            <a:endParaRPr kumimoji="0" lang="en-US" altLang="zh-CN" sz="1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/>
            </a:endParaRPr>
          </a:p>
          <a:p>
            <a:pPr marL="228600" marR="0" lvl="0" indent="-22860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defRPr/>
            </a:pPr>
            <a:r>
              <a:rPr lang="en-US" altLang="zh-CN" sz="1400" b="1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/>
              </a:rPr>
              <a:t>NX-TC</a:t>
            </a:r>
            <a:r>
              <a:rPr lang="zh-CN" altLang="en-US" sz="1400" b="1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/>
              </a:rPr>
              <a:t>尺寸小巧，单台实现</a:t>
            </a:r>
            <a:r>
              <a:rPr lang="en-US" altLang="zh-CN" sz="1400" b="1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/>
              </a:rPr>
              <a:t>4</a:t>
            </a:r>
            <a:r>
              <a:rPr lang="zh-CN" altLang="en-US" sz="1400" b="1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/>
              </a:rPr>
              <a:t>路控温，大大节省空间的同时，具备干扰抑制功能，可以抑制局部发热造成的温度波动；</a:t>
            </a:r>
            <a:endParaRPr lang="en-US" altLang="zh-CN" sz="1400" b="1" dirty="0">
              <a:solidFill>
                <a:prstClr val="black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/>
            </a:endParaRPr>
          </a:p>
          <a:p>
            <a:pPr marL="228600" marR="0" lvl="0" indent="-22860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defRPr/>
            </a:pPr>
            <a:endParaRPr lang="en-US" altLang="zh-CN" sz="1400" b="1" dirty="0">
              <a:solidFill>
                <a:prstClr val="black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/>
            </a:endParaRPr>
          </a:p>
          <a:p>
            <a:pPr marL="228600" marR="0" lvl="0" indent="-22860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defRPr/>
            </a:pPr>
            <a:endParaRPr lang="en-US" altLang="zh-CN" sz="1400" b="1" dirty="0">
              <a:solidFill>
                <a:prstClr val="black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/>
            </a:endParaRPr>
          </a:p>
          <a:p>
            <a:pPr marR="0" lvl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defRPr/>
            </a:pPr>
            <a:endParaRPr lang="en-US" altLang="zh-CN" sz="1400" b="1" dirty="0">
              <a:solidFill>
                <a:prstClr val="black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/>
            </a:endParaRPr>
          </a:p>
          <a:p>
            <a:pPr marR="0" lvl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defRPr/>
            </a:pPr>
            <a:endParaRPr lang="zh-CN" altLang="en-US" sz="1400" b="1" dirty="0">
              <a:solidFill>
                <a:prstClr val="black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/>
            </a:endParaRPr>
          </a:p>
          <a:p>
            <a:pPr marR="0" lvl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defRPr/>
            </a:pPr>
            <a:endParaRPr lang="en-US" altLang="zh-CN" sz="1400" b="1" dirty="0">
              <a:solidFill>
                <a:prstClr val="black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/>
            </a:endParaRPr>
          </a:p>
          <a:p>
            <a:pPr marR="0" lvl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defRPr/>
            </a:pPr>
            <a:endParaRPr lang="en-US" altLang="zh-CN" sz="1400" b="1" dirty="0">
              <a:solidFill>
                <a:prstClr val="black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/>
            </a:endParaRPr>
          </a:p>
          <a:p>
            <a:pPr marR="0" lvl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defRPr/>
            </a:pPr>
            <a:endParaRPr lang="en-US" altLang="zh-CN" sz="1400" b="1" dirty="0">
              <a:solidFill>
                <a:prstClr val="black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/>
            </a:endParaRPr>
          </a:p>
          <a:p>
            <a:pPr marR="0" lvl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defRPr/>
            </a:pPr>
            <a:r>
              <a:rPr lang="en-US" altLang="zh-CN" sz="1400" b="1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/>
              </a:rPr>
              <a:t>2.</a:t>
            </a:r>
            <a:r>
              <a:rPr lang="zh-CN" altLang="en-US" sz="1400" b="1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/>
              </a:rPr>
              <a:t>采用</a:t>
            </a:r>
            <a:r>
              <a:rPr lang="en-US" altLang="zh-CN" sz="1400" b="1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/>
              </a:rPr>
              <a:t>ECT</a:t>
            </a:r>
            <a:r>
              <a:rPr lang="zh-CN" altLang="en-US" sz="1400" b="1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/>
              </a:rPr>
              <a:t>主站</a:t>
            </a:r>
            <a:r>
              <a:rPr lang="en-US" altLang="zh-CN" sz="1400" b="1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/>
              </a:rPr>
              <a:t>+NX-TC3408</a:t>
            </a:r>
            <a:r>
              <a:rPr lang="zh-CN" altLang="en-US" sz="1400" b="1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/>
              </a:rPr>
              <a:t>模块替代温控表控制热盘温度，主站</a:t>
            </a:r>
            <a:r>
              <a:rPr lang="en-US" altLang="zh-CN" sz="1400" b="1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/>
              </a:rPr>
              <a:t>ECT</a:t>
            </a:r>
            <a:r>
              <a:rPr lang="zh-CN" altLang="en-US" sz="1400" b="1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/>
              </a:rPr>
              <a:t>进行</a:t>
            </a:r>
            <a:r>
              <a:rPr lang="en-US" altLang="zh-CN" sz="1400" b="1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/>
              </a:rPr>
              <a:t>PIDAT</a:t>
            </a:r>
            <a:r>
              <a:rPr lang="zh-CN" altLang="en-US" sz="1400" b="1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/>
              </a:rPr>
              <a:t>控温，缩短节拍及抑制超调。（</a:t>
            </a:r>
            <a:r>
              <a:rPr lang="zh-CN" altLang="en-US" sz="1400" b="1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/>
              </a:rPr>
              <a:t>稳态控温精度</a:t>
            </a:r>
            <a:r>
              <a:rPr lang="en-US" altLang="zh-CN" sz="1400" b="1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/>
              </a:rPr>
              <a:t>+0.1℃</a:t>
            </a:r>
            <a:r>
              <a:rPr lang="zh-CN" altLang="en-US" sz="1400" b="1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/>
              </a:rPr>
              <a:t>，超调小于</a:t>
            </a:r>
            <a:r>
              <a:rPr lang="en-US" altLang="zh-CN" sz="1400" b="1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/>
              </a:rPr>
              <a:t>0.5°</a:t>
            </a:r>
            <a:r>
              <a:rPr lang="zh-CN" altLang="en-US" sz="1400" b="1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/>
              </a:rPr>
              <a:t>）</a:t>
            </a:r>
            <a:endParaRPr kumimoji="0" lang="en-US" altLang="zh-CN" sz="1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/>
            </a:endParaRPr>
          </a:p>
        </p:txBody>
      </p:sp>
      <p:grpSp>
        <p:nvGrpSpPr>
          <p:cNvPr id="11" name="组合 10"/>
          <p:cNvGrpSpPr/>
          <p:nvPr/>
        </p:nvGrpSpPr>
        <p:grpSpPr>
          <a:xfrm>
            <a:off x="840328" y="840682"/>
            <a:ext cx="1279112" cy="366776"/>
            <a:chOff x="840328" y="830120"/>
            <a:chExt cx="1279112" cy="366776"/>
          </a:xfrm>
        </p:grpSpPr>
        <p:sp>
          <p:nvSpPr>
            <p:cNvPr id="12" name="矩形 11"/>
            <p:cNvSpPr/>
            <p:nvPr/>
          </p:nvSpPr>
          <p:spPr>
            <a:xfrm>
              <a:off x="840328" y="875128"/>
              <a:ext cx="1279112" cy="321768"/>
            </a:xfrm>
            <a:prstGeom prst="rect">
              <a:avLst/>
            </a:prstGeom>
            <a:solidFill>
              <a:schemeClr val="bg1"/>
            </a:solidFill>
            <a:ln>
              <a:noFill/>
              <a:headEnd type="none" w="med" len="med"/>
              <a:tailEnd type="none" w="med" len="med"/>
            </a:ln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1" lang="zh-CN" altLang="en-US" sz="14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Meiryo UI" panose="020B0604030504040204" pitchFamily="50" charset="-128"/>
                <a:ea typeface="Meiryo UI" panose="020B0604030504040204" pitchFamily="50" charset="-128"/>
                <a:cs typeface="+mn-cs"/>
              </a:endParaRPr>
            </a:p>
          </p:txBody>
        </p:sp>
        <p:sp>
          <p:nvSpPr>
            <p:cNvPr id="13" name="文本框 12"/>
            <p:cNvSpPr txBox="1"/>
            <p:nvPr/>
          </p:nvSpPr>
          <p:spPr>
            <a:xfrm>
              <a:off x="1006400" y="830120"/>
              <a:ext cx="946968" cy="23423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rtlCol="0" anchor="ctr" anchorCtr="0">
              <a:no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1" lang="zh-CN" altLang="en-US" sz="1800" b="1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应用介绍</a:t>
              </a:r>
              <a:endParaRPr kumimoji="1" lang="zh-CN" altLang="en-US" sz="18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</p:grpSp>
      <p:grpSp>
        <p:nvGrpSpPr>
          <p:cNvPr id="14" name="组合 13"/>
          <p:cNvGrpSpPr/>
          <p:nvPr/>
        </p:nvGrpSpPr>
        <p:grpSpPr>
          <a:xfrm>
            <a:off x="7059348" y="863186"/>
            <a:ext cx="1279112" cy="366776"/>
            <a:chOff x="840328" y="830120"/>
            <a:chExt cx="1279112" cy="366776"/>
          </a:xfrm>
        </p:grpSpPr>
        <p:sp>
          <p:nvSpPr>
            <p:cNvPr id="15" name="矩形 14"/>
            <p:cNvSpPr/>
            <p:nvPr/>
          </p:nvSpPr>
          <p:spPr>
            <a:xfrm>
              <a:off x="840328" y="875128"/>
              <a:ext cx="1279112" cy="321768"/>
            </a:xfrm>
            <a:prstGeom prst="rect">
              <a:avLst/>
            </a:prstGeom>
            <a:solidFill>
              <a:schemeClr val="bg1"/>
            </a:solidFill>
            <a:ln>
              <a:noFill/>
              <a:headEnd type="none" w="med" len="med"/>
              <a:tailEnd type="none" w="med" len="med"/>
            </a:ln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1" lang="zh-CN" alt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Meiryo UI" panose="020B0604030504040204" pitchFamily="50" charset="-128"/>
                <a:ea typeface="Meiryo UI" panose="020B0604030504040204" pitchFamily="50" charset="-128"/>
                <a:cs typeface="+mn-cs"/>
              </a:endParaRPr>
            </a:p>
          </p:txBody>
        </p:sp>
        <p:sp>
          <p:nvSpPr>
            <p:cNvPr id="16" name="文本框 15"/>
            <p:cNvSpPr txBox="1"/>
            <p:nvPr/>
          </p:nvSpPr>
          <p:spPr>
            <a:xfrm>
              <a:off x="1006400" y="830120"/>
              <a:ext cx="946968" cy="23423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rtlCol="0" anchor="ctr" anchorCtr="0">
              <a:no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1" lang="zh-CN" alt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schemeClr val="accent1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价值提案</a:t>
              </a:r>
              <a:endParaRPr kumimoji="1" lang="zh-CN" altLang="en-US" sz="1800" b="1" i="0" u="none" strike="noStrike" kern="1200" cap="none" spc="0" normalizeH="0" baseline="0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</p:grpSp>
      <p:grpSp>
        <p:nvGrpSpPr>
          <p:cNvPr id="17" name="组合 16"/>
          <p:cNvGrpSpPr/>
          <p:nvPr/>
        </p:nvGrpSpPr>
        <p:grpSpPr>
          <a:xfrm>
            <a:off x="656913" y="4352960"/>
            <a:ext cx="1279112" cy="321768"/>
            <a:chOff x="840328" y="875128"/>
            <a:chExt cx="1279112" cy="321768"/>
          </a:xfrm>
        </p:grpSpPr>
        <p:sp>
          <p:nvSpPr>
            <p:cNvPr id="18" name="矩形 17"/>
            <p:cNvSpPr/>
            <p:nvPr/>
          </p:nvSpPr>
          <p:spPr>
            <a:xfrm>
              <a:off x="840328" y="875128"/>
              <a:ext cx="1279112" cy="321768"/>
            </a:xfrm>
            <a:prstGeom prst="rect">
              <a:avLst/>
            </a:prstGeom>
            <a:solidFill>
              <a:schemeClr val="bg1"/>
            </a:solidFill>
            <a:ln>
              <a:noFill/>
              <a:headEnd type="none" w="med" len="med"/>
              <a:tailEnd type="none" w="med" len="med"/>
            </a:ln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1" lang="zh-CN" altLang="en-US" sz="14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Meiryo UI" panose="020B0604030504040204" pitchFamily="50" charset="-128"/>
                <a:ea typeface="Meiryo UI" panose="020B0604030504040204" pitchFamily="50" charset="-128"/>
                <a:cs typeface="+mn-cs"/>
              </a:endParaRPr>
            </a:p>
          </p:txBody>
        </p:sp>
        <p:sp>
          <p:nvSpPr>
            <p:cNvPr id="19" name="文本框 18"/>
            <p:cNvSpPr txBox="1"/>
            <p:nvPr/>
          </p:nvSpPr>
          <p:spPr>
            <a:xfrm>
              <a:off x="1006400" y="914200"/>
              <a:ext cx="946968" cy="23423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rtlCol="0" anchor="ctr" anchorCtr="0">
              <a:no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1" lang="zh-CN" altLang="en-US" sz="1800" b="1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客户课题</a:t>
              </a:r>
              <a:endParaRPr kumimoji="1" lang="zh-CN" altLang="en-US" sz="18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</p:grpSp>
      <p:sp>
        <p:nvSpPr>
          <p:cNvPr id="20" name="文本框 19"/>
          <p:cNvSpPr txBox="1"/>
          <p:nvPr/>
        </p:nvSpPr>
        <p:spPr>
          <a:xfrm>
            <a:off x="691941" y="4945934"/>
            <a:ext cx="4134645" cy="14446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28600" marR="0" lvl="0" indent="-22860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defRPr/>
            </a:pPr>
            <a:r>
              <a:rPr kumimoji="0" lang="zh-CN" altLang="en-US" sz="12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探针检测时芯片局部发热，会导致芯片检测区域温度波动，</a:t>
            </a:r>
            <a:r>
              <a:rPr kumimoji="0" lang="zh-CN" altLang="en-US" sz="1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超过一定幅度会影响检测节拍。</a:t>
            </a:r>
            <a:endParaRPr kumimoji="0" lang="zh-CN" altLang="en-US" sz="12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  <a:p>
            <a:pPr marL="228600" marR="0" lvl="0" indent="-22860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defRPr/>
            </a:pPr>
            <a:r>
              <a:rPr kumimoji="0" lang="zh-CN" altLang="en-US" sz="12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原温控表</a:t>
            </a:r>
            <a:r>
              <a:rPr kumimoji="0" lang="en-US" altLang="zh-CN" sz="12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+PCB</a:t>
            </a:r>
            <a:r>
              <a:rPr kumimoji="0" lang="zh-CN" altLang="en-US" sz="12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板方案，</a:t>
            </a:r>
            <a:r>
              <a:rPr kumimoji="0" lang="zh-CN" altLang="en-US" sz="1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只能通过</a:t>
            </a:r>
            <a:r>
              <a:rPr kumimoji="0" lang="en-US" altLang="zh-CN" sz="1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PCB</a:t>
            </a:r>
            <a:r>
              <a:rPr kumimoji="0" lang="zh-CN" altLang="en-US" sz="1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板做多路</a:t>
            </a:r>
            <a:r>
              <a:rPr kumimoji="0" lang="en-US" altLang="zh-CN" sz="1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PV</a:t>
            </a:r>
            <a:r>
              <a:rPr kumimoji="0" lang="zh-CN" altLang="en-US" sz="1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输入的平均值，无法做切换控制</a:t>
            </a:r>
            <a:r>
              <a:rPr kumimoji="0" lang="zh-CN" altLang="en-US" sz="12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。</a:t>
            </a:r>
            <a:r>
              <a:rPr kumimoji="0" lang="en-US" altLang="zh-CN" sz="12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(</a:t>
            </a:r>
            <a:r>
              <a:rPr kumimoji="0" lang="zh-CN" altLang="en-US" sz="12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工艺需要使用最高 </a:t>
            </a:r>
            <a:r>
              <a:rPr kumimoji="0" lang="en-US" altLang="zh-CN" sz="12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PV</a:t>
            </a:r>
            <a:r>
              <a:rPr kumimoji="0" lang="zh-CN" altLang="en-US" sz="12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值做控制，且需要</a:t>
            </a:r>
            <a:r>
              <a:rPr kumimoji="0" lang="en-US" altLang="zh-CN" sz="1200" b="1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ms</a:t>
            </a:r>
            <a:r>
              <a:rPr kumimoji="0" lang="zh-CN" altLang="en-US" sz="12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级切换</a:t>
            </a:r>
            <a:r>
              <a:rPr kumimoji="0" lang="en-US" altLang="zh-CN" sz="12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)</a:t>
            </a:r>
            <a:endParaRPr kumimoji="0" lang="zh-CN" altLang="en-US" sz="1200" b="1" i="0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  <a:sym typeface="+mn-ea"/>
            </a:endParaRPr>
          </a:p>
        </p:txBody>
      </p:sp>
      <p:sp>
        <p:nvSpPr>
          <p:cNvPr id="21" name="矩形 20"/>
          <p:cNvSpPr/>
          <p:nvPr/>
        </p:nvSpPr>
        <p:spPr>
          <a:xfrm>
            <a:off x="578152" y="2826874"/>
            <a:ext cx="4648374" cy="1494861"/>
          </a:xfrm>
          <a:prstGeom prst="rect">
            <a:avLst/>
          </a:prstGeom>
          <a:solidFill>
            <a:schemeClr val="bg1"/>
          </a:solidFill>
          <a:ln>
            <a:solidFill>
              <a:srgbClr val="37609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465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grpSp>
        <p:nvGrpSpPr>
          <p:cNvPr id="22" name="组合 21"/>
          <p:cNvGrpSpPr/>
          <p:nvPr/>
        </p:nvGrpSpPr>
        <p:grpSpPr>
          <a:xfrm>
            <a:off x="822985" y="2734431"/>
            <a:ext cx="1279112" cy="366776"/>
            <a:chOff x="840328" y="830120"/>
            <a:chExt cx="1279112" cy="366776"/>
          </a:xfrm>
        </p:grpSpPr>
        <p:sp>
          <p:nvSpPr>
            <p:cNvPr id="23" name="矩形 22"/>
            <p:cNvSpPr/>
            <p:nvPr/>
          </p:nvSpPr>
          <p:spPr>
            <a:xfrm>
              <a:off x="840328" y="875128"/>
              <a:ext cx="1279112" cy="321768"/>
            </a:xfrm>
            <a:prstGeom prst="rect">
              <a:avLst/>
            </a:prstGeom>
            <a:solidFill>
              <a:schemeClr val="bg1"/>
            </a:solidFill>
            <a:ln>
              <a:noFill/>
              <a:headEnd type="none" w="med" len="med"/>
              <a:tailEnd type="none" w="med" len="med"/>
            </a:ln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1" lang="zh-CN" altLang="en-US" sz="14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Meiryo UI" panose="020B0604030504040204" pitchFamily="50" charset="-128"/>
                <a:ea typeface="Meiryo UI" panose="020B0604030504040204" pitchFamily="50" charset="-128"/>
                <a:cs typeface="+mn-cs"/>
              </a:endParaRPr>
            </a:p>
          </p:txBody>
        </p:sp>
        <p:sp>
          <p:nvSpPr>
            <p:cNvPr id="24" name="文本框 23"/>
            <p:cNvSpPr txBox="1"/>
            <p:nvPr/>
          </p:nvSpPr>
          <p:spPr>
            <a:xfrm>
              <a:off x="1006400" y="830120"/>
              <a:ext cx="946968" cy="23423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rtlCol="0" anchor="ctr" anchorCtr="0">
              <a:no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1" lang="zh-CN" altLang="en-US" sz="1800" b="1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使用场景</a:t>
              </a:r>
              <a:endParaRPr kumimoji="1" lang="zh-CN" altLang="en-US" sz="18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</p:grpSp>
      <p:sp>
        <p:nvSpPr>
          <p:cNvPr id="25" name="文本框 24"/>
          <p:cNvSpPr txBox="1"/>
          <p:nvPr/>
        </p:nvSpPr>
        <p:spPr>
          <a:xfrm>
            <a:off x="691941" y="3116647"/>
            <a:ext cx="178633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zh-CN" altLang="en-US" sz="1200" b="1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通过在不同温度（</a:t>
            </a:r>
            <a:r>
              <a:rPr lang="en-US" altLang="zh-CN" sz="1200" b="1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-55-150</a:t>
            </a:r>
            <a:r>
              <a:rPr lang="zh-CN" altLang="en-US" sz="1200" b="1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度）循环检测晶圆各个区域的方式，测试晶圆性能</a:t>
            </a:r>
            <a:endParaRPr lang="en-US" altLang="zh-CN" sz="1200" b="1" dirty="0">
              <a:solidFill>
                <a:prstClr val="black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34" name="图片 33"/>
          <p:cNvPicPr>
            <a:picLocks noChangeAspect="1"/>
          </p:cNvPicPr>
          <p:nvPr/>
        </p:nvPicPr>
        <p:blipFill rotWithShape="1">
          <a:blip r:embed="rId1"/>
          <a:srcRect t="5006"/>
          <a:stretch>
            <a:fillRect/>
          </a:stretch>
        </p:blipFill>
        <p:spPr>
          <a:xfrm>
            <a:off x="882305" y="1147020"/>
            <a:ext cx="1291454" cy="1220440"/>
          </a:xfrm>
          <a:prstGeom prst="rect">
            <a:avLst/>
          </a:prstGeom>
        </p:spPr>
      </p:pic>
      <p:pic>
        <p:nvPicPr>
          <p:cNvPr id="35" name="图片 3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38460" y="5250333"/>
            <a:ext cx="2669009" cy="1167692"/>
          </a:xfrm>
          <a:prstGeom prst="rect">
            <a:avLst/>
          </a:prstGeom>
        </p:spPr>
      </p:pic>
      <p:pic>
        <p:nvPicPr>
          <p:cNvPr id="36" name="图片 35"/>
          <p:cNvPicPr>
            <a:picLocks noChangeAspect="1"/>
          </p:cNvPicPr>
          <p:nvPr/>
        </p:nvPicPr>
        <p:blipFill>
          <a:blip r:embed="rId3" cstate="screen"/>
          <a:stretch>
            <a:fillRect/>
          </a:stretch>
        </p:blipFill>
        <p:spPr>
          <a:xfrm>
            <a:off x="2699694" y="2901660"/>
            <a:ext cx="2079321" cy="1400367"/>
          </a:xfrm>
          <a:prstGeom prst="rect">
            <a:avLst/>
          </a:prstGeom>
        </p:spPr>
      </p:pic>
      <p:pic>
        <p:nvPicPr>
          <p:cNvPr id="39" name="图片 38" descr="图形用户界面&#10;&#10;AI 生成的内容可能不正确。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91374" y="2309301"/>
            <a:ext cx="3923635" cy="2140164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altLang="zh-CN" b="1" dirty="0"/>
              <a:t>3.2 </a:t>
            </a:r>
            <a:r>
              <a:rPr lang="zh-CN" altLang="en-US" b="1" dirty="0"/>
              <a:t>应用案例</a:t>
            </a:r>
            <a:r>
              <a:rPr lang="en-US" altLang="zh-CN" b="1" dirty="0"/>
              <a:t>-E5_C</a:t>
            </a:r>
            <a:endParaRPr lang="zh-CN" altLang="en-US" dirty="0"/>
          </a:p>
          <a:p>
            <a:endParaRPr lang="zh-CN" altLang="en-US" dirty="0"/>
          </a:p>
        </p:txBody>
      </p:sp>
      <p:sp>
        <p:nvSpPr>
          <p:cNvPr id="3" name="矩形 2"/>
          <p:cNvSpPr/>
          <p:nvPr/>
        </p:nvSpPr>
        <p:spPr>
          <a:xfrm>
            <a:off x="556181" y="898725"/>
            <a:ext cx="4648374" cy="2134781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anchorCtr="0">
            <a:noAutofit/>
          </a:bodyPr>
          <a:lstStyle/>
          <a:p>
            <a:pPr algn="ctr"/>
            <a:endParaRPr lang="zh-CN" altLang="en-US" sz="1465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1049805" y="736031"/>
            <a:ext cx="1182950" cy="317459"/>
          </a:xfrm>
          <a:prstGeom prst="rect">
            <a:avLst/>
          </a:prstGeom>
          <a:solidFill>
            <a:schemeClr val="bg1"/>
          </a:solidFill>
        </p:spPr>
        <p:txBody>
          <a:bodyPr wrap="square" rtlCol="0" anchor="ctr" anchorCtr="0">
            <a:noAutofit/>
          </a:bodyPr>
          <a:lstStyle/>
          <a:p>
            <a:pPr algn="ctr"/>
            <a:r>
              <a:rPr lang="zh-CN" altLang="en-US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应用介绍</a:t>
            </a:r>
            <a:endParaRPr lang="zh-CN" altLang="en-US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556181" y="4939393"/>
            <a:ext cx="4648374" cy="1490546"/>
          </a:xfrm>
          <a:prstGeom prst="rect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anchorCtr="0">
            <a:noAutofit/>
          </a:bodyPr>
          <a:lstStyle/>
          <a:p>
            <a:endParaRPr lang="zh-CN" altLang="en-US" sz="1465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722705" y="4726899"/>
            <a:ext cx="1182950" cy="317459"/>
          </a:xfrm>
          <a:prstGeom prst="rect">
            <a:avLst/>
          </a:prstGeom>
          <a:solidFill>
            <a:schemeClr val="bg1"/>
          </a:solidFill>
        </p:spPr>
        <p:txBody>
          <a:bodyPr wrap="square" rtlCol="0" anchor="ctr" anchorCtr="0">
            <a:noAutofit/>
          </a:bodyPr>
          <a:lstStyle/>
          <a:p>
            <a:pPr algn="ctr"/>
            <a:r>
              <a:rPr lang="zh-CN" altLang="en-US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客户课题</a:t>
            </a:r>
            <a:endParaRPr lang="zh-CN" altLang="en-US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5557955" y="898725"/>
            <a:ext cx="6281620" cy="5531215"/>
          </a:xfrm>
          <a:prstGeom prst="rect">
            <a:avLst/>
          </a:prstGeom>
          <a:solidFill>
            <a:schemeClr val="bg1"/>
          </a:solidFill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anchorCtr="0">
            <a:noAutofit/>
          </a:bodyPr>
          <a:lstStyle/>
          <a:p>
            <a:r>
              <a:rPr lang="en-US" altLang="zh-CN" sz="16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【</a:t>
            </a:r>
            <a:r>
              <a:rPr lang="zh-CN" altLang="en-US" sz="16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价值点</a:t>
            </a:r>
            <a:r>
              <a:rPr lang="en-US" altLang="zh-CN" sz="16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1】</a:t>
            </a:r>
            <a:endParaRPr lang="en-US" altLang="zh-CN" sz="16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7309578" y="825105"/>
            <a:ext cx="1182950" cy="317459"/>
          </a:xfrm>
          <a:prstGeom prst="rect">
            <a:avLst/>
          </a:prstGeom>
          <a:solidFill>
            <a:schemeClr val="bg1"/>
          </a:solidFill>
        </p:spPr>
        <p:txBody>
          <a:bodyPr wrap="square" rtlCol="0" anchor="ctr" anchorCtr="0">
            <a:noAutofit/>
          </a:bodyPr>
          <a:lstStyle/>
          <a:p>
            <a:pPr algn="ctr"/>
            <a:r>
              <a:rPr lang="zh-CN" altLang="en-US" b="1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价值提案</a:t>
            </a:r>
            <a:endParaRPr lang="zh-CN" altLang="en-US" b="1" dirty="0">
              <a:solidFill>
                <a:schemeClr val="accent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3118513" y="1073745"/>
            <a:ext cx="2081414" cy="16098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000"/>
              </a:lnSpc>
            </a:pPr>
            <a:r>
              <a:rPr lang="en-US" altLang="zh-CN" sz="1400" b="1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【</a:t>
            </a:r>
            <a:r>
              <a:rPr lang="zh-CN" altLang="en-US" sz="1400" b="1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行业</a:t>
            </a:r>
            <a:r>
              <a:rPr lang="en-US" altLang="zh-CN" sz="1400" b="1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】</a:t>
            </a:r>
            <a:r>
              <a:rPr lang="zh-CN" altLang="en-US" sz="1400" b="1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二次电池</a:t>
            </a:r>
            <a:endParaRPr lang="en-US" altLang="zh-CN" sz="1400" b="1" dirty="0">
              <a:effectLst/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ts val="2000"/>
              </a:lnSpc>
            </a:pPr>
            <a:r>
              <a:rPr lang="en-US" altLang="zh-CN" sz="1400" b="1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【</a:t>
            </a:r>
            <a:r>
              <a:rPr lang="zh-CN" altLang="en-US" sz="1400" b="1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设备</a:t>
            </a:r>
            <a:r>
              <a:rPr lang="en-US" altLang="zh-CN" sz="1400" b="1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】</a:t>
            </a:r>
            <a:r>
              <a:rPr lang="zh-CN" altLang="en-US" sz="1400" b="1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涂布</a:t>
            </a:r>
            <a:endParaRPr lang="en-US" altLang="zh-CN" sz="1400" b="1" dirty="0">
              <a:effectLst/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ts val="2000"/>
              </a:lnSpc>
            </a:pPr>
            <a:r>
              <a:rPr lang="en-US" altLang="zh-CN" sz="1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【</a:t>
            </a:r>
            <a:r>
              <a:rPr lang="zh-CN" altLang="en-US" sz="1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用途</a:t>
            </a:r>
            <a:r>
              <a:rPr lang="en-US" altLang="zh-CN" sz="1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】</a:t>
            </a:r>
            <a:r>
              <a:rPr lang="zh-CN" altLang="en-US" sz="1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主要用于将电池正负极材料均匀地涂布在金属箔上</a:t>
            </a:r>
            <a:endParaRPr lang="en-US" altLang="zh-CN" sz="1400" b="1" dirty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ts val="2000"/>
              </a:lnSpc>
            </a:pPr>
            <a:r>
              <a:rPr lang="en-US" altLang="zh-CN" sz="1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【</a:t>
            </a:r>
            <a:r>
              <a:rPr lang="zh-CN" altLang="en-US" sz="1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竞品</a:t>
            </a:r>
            <a:r>
              <a:rPr lang="en-US" altLang="zh-CN" sz="1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】D</a:t>
            </a:r>
            <a:r>
              <a:rPr lang="zh-CN" altLang="en-US" sz="1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社</a:t>
            </a:r>
            <a:r>
              <a:rPr lang="en-US" altLang="zh-CN" sz="1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DTK</a:t>
            </a:r>
            <a:endParaRPr lang="en-US" altLang="zh-CN" sz="14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" name="AutoShape 109" descr="mail?cmd=cookie"/>
          <p:cNvSpPr>
            <a:spLocks noChangeAspect="1" noChangeArrowheads="1"/>
          </p:cNvSpPr>
          <p:nvPr/>
        </p:nvSpPr>
        <p:spPr bwMode="auto">
          <a:xfrm>
            <a:off x="7515644" y="3403515"/>
            <a:ext cx="6350" cy="6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" name="AutoShape 109" descr="mail?cmd=cookie"/>
          <p:cNvSpPr>
            <a:spLocks noChangeAspect="1" noChangeArrowheads="1"/>
          </p:cNvSpPr>
          <p:nvPr/>
        </p:nvSpPr>
        <p:spPr bwMode="auto">
          <a:xfrm>
            <a:off x="7515644" y="3403515"/>
            <a:ext cx="6350" cy="6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" name="AutoShape 109" descr="mail?cmd=cookie"/>
          <p:cNvSpPr>
            <a:spLocks noChangeAspect="1" noChangeArrowheads="1"/>
          </p:cNvSpPr>
          <p:nvPr/>
        </p:nvSpPr>
        <p:spPr bwMode="auto">
          <a:xfrm>
            <a:off x="7515644" y="3403515"/>
            <a:ext cx="6350" cy="6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5754792" y="1220493"/>
            <a:ext cx="5881027" cy="9053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500"/>
              </a:lnSpc>
            </a:pPr>
            <a:r>
              <a:rPr lang="en-US" altLang="zh-CN" sz="1600" b="1" dirty="0">
                <a:solidFill>
                  <a:srgbClr val="FF0000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【</a:t>
            </a:r>
            <a:r>
              <a:rPr lang="zh-CN" altLang="en-US" sz="1600" b="1" dirty="0">
                <a:solidFill>
                  <a:srgbClr val="FF0000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价值点</a:t>
            </a:r>
            <a:r>
              <a:rPr lang="en-US" altLang="zh-CN" sz="1600" b="1" dirty="0">
                <a:solidFill>
                  <a:srgbClr val="FF0000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1】</a:t>
            </a:r>
            <a:endParaRPr lang="en-US" altLang="zh-CN" sz="1600" b="1" dirty="0">
              <a:solidFill>
                <a:srgbClr val="FF0000"/>
              </a:solidFill>
              <a:effectLst/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160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/>
              </a:rPr>
              <a:t>高速采样周期</a:t>
            </a:r>
            <a:r>
              <a:rPr lang="en-US" altLang="zh-CN" sz="160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/>
              </a:rPr>
              <a:t>(50ms</a:t>
            </a:r>
            <a:r>
              <a:rPr lang="zh-CN" altLang="en-US" sz="160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/>
              </a:rPr>
              <a:t>），独立的加热</a:t>
            </a:r>
            <a:r>
              <a:rPr lang="en-US" altLang="zh-CN" sz="160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/>
              </a:rPr>
              <a:t>/</a:t>
            </a:r>
            <a:r>
              <a:rPr lang="zh-CN" altLang="en-US" sz="160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/>
              </a:rPr>
              <a:t>冷却</a:t>
            </a:r>
            <a:r>
              <a:rPr lang="en-US" altLang="zh-CN" sz="160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/>
              </a:rPr>
              <a:t>PID</a:t>
            </a:r>
            <a:r>
              <a:rPr lang="zh-CN" altLang="en-US" sz="160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/>
              </a:rPr>
              <a:t>可单独设置，自整定</a:t>
            </a:r>
            <a:r>
              <a:rPr lang="en-US" altLang="zh-CN" sz="160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/>
              </a:rPr>
              <a:t>(AT)</a:t>
            </a:r>
            <a:r>
              <a:rPr lang="zh-CN" altLang="en-US" sz="160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/>
              </a:rPr>
              <a:t>功能可自动设置</a:t>
            </a:r>
            <a:r>
              <a:rPr lang="en-US" altLang="zh-CN" sz="160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/>
              </a:rPr>
              <a:t>PID</a:t>
            </a:r>
            <a:r>
              <a:rPr lang="zh-CN" altLang="en-US" sz="160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/>
              </a:rPr>
              <a:t>参数。品质稳定，控温准确；（</a:t>
            </a:r>
            <a:r>
              <a:rPr lang="en-US" altLang="zh-CN" sz="160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/>
              </a:rPr>
              <a:t>±1℃</a:t>
            </a:r>
            <a:r>
              <a:rPr lang="zh-CN" altLang="en-US" sz="160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/>
              </a:rPr>
              <a:t>）</a:t>
            </a:r>
            <a:endParaRPr lang="en-US" altLang="ja-JP" sz="1600" dirty="0">
              <a:solidFill>
                <a:prstClr val="black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/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5759296" y="3857254"/>
            <a:ext cx="5675181" cy="13003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500"/>
              </a:lnSpc>
            </a:pPr>
            <a:r>
              <a:rPr lang="en-US" altLang="zh-CN" sz="1600" b="1" dirty="0">
                <a:solidFill>
                  <a:srgbClr val="FF0000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【</a:t>
            </a:r>
            <a:r>
              <a:rPr lang="zh-CN" altLang="en-US" sz="1600" b="1" dirty="0">
                <a:solidFill>
                  <a:srgbClr val="FF0000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价值点</a:t>
            </a:r>
            <a:r>
              <a:rPr lang="en-US" altLang="zh-CN" sz="1600" b="1" dirty="0">
                <a:solidFill>
                  <a:srgbClr val="FF0000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2】</a:t>
            </a:r>
            <a:endParaRPr lang="en-US" altLang="zh-CN" sz="1600" b="1" dirty="0">
              <a:solidFill>
                <a:srgbClr val="FF0000"/>
              </a:solidFill>
              <a:effectLst/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ts val="2500"/>
              </a:lnSpc>
            </a:pPr>
            <a:r>
              <a:rPr lang="en-US" altLang="zh-CN" sz="1600" dirty="0"/>
              <a:t>-</a:t>
            </a:r>
            <a:r>
              <a:rPr lang="en-US" altLang="zh-CN" sz="160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/>
              </a:rPr>
              <a:t>850</a:t>
            </a:r>
            <a:r>
              <a:rPr lang="zh-CN" altLang="en-US" sz="160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/>
              </a:rPr>
              <a:t>系列三防剂全面涂布，大大减少基板受硫化气体，粉尘等引起的故障。</a:t>
            </a:r>
            <a:endParaRPr lang="en-US" altLang="zh-CN" sz="1600" dirty="0">
              <a:solidFill>
                <a:prstClr val="black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/>
            </a:endParaRPr>
          </a:p>
          <a:p>
            <a:endParaRPr lang="en-US" altLang="ja-JP" sz="1600" dirty="0">
              <a:solidFill>
                <a:prstClr val="black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/>
            </a:endParaRPr>
          </a:p>
        </p:txBody>
      </p:sp>
      <p:sp>
        <p:nvSpPr>
          <p:cNvPr id="15" name="文本框 14"/>
          <p:cNvSpPr txBox="1"/>
          <p:nvPr/>
        </p:nvSpPr>
        <p:spPr>
          <a:xfrm>
            <a:off x="524558" y="4923154"/>
            <a:ext cx="4587734" cy="13696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altLang="zh-CN" sz="1300" b="1" dirty="0">
              <a:solidFill>
                <a:srgbClr val="FF0000"/>
              </a:solidFill>
              <a:effectLst/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en-US" altLang="zh-CN" sz="1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1</a:t>
            </a:r>
            <a:r>
              <a:rPr lang="zh-CN" altLang="en-US" sz="1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、</a:t>
            </a:r>
            <a:r>
              <a:rPr lang="zh-CN" altLang="en-US" sz="1400" b="1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涂层和溶剂烘干，需要控温稳定，以保证产品涂布均匀，不会发生裂缝变形等异常。</a:t>
            </a:r>
            <a:endParaRPr lang="en-US" altLang="zh-CN" sz="1400" b="1" dirty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endParaRPr kumimoji="1" lang="en-US" altLang="zh-CN" sz="14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en-US" altLang="zh-CN" sz="1400" b="1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</a:t>
            </a:r>
            <a:r>
              <a:rPr lang="zh-CN" altLang="en-US" sz="1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、涂布环境空气中存在大量带点金属以及腐蚀气体，</a:t>
            </a:r>
            <a:r>
              <a:rPr lang="zh-CN" altLang="en-US" sz="1400" b="1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需要温控产品有耐环境</a:t>
            </a:r>
            <a:r>
              <a:rPr lang="zh-CN" altLang="en-US" sz="1400" b="1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性，避免发生异常。</a:t>
            </a:r>
            <a:endParaRPr lang="zh-CN" altLang="en-US" sz="1400" b="1" dirty="0"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  <p:pic>
        <p:nvPicPr>
          <p:cNvPr id="16" name="图片 15"/>
          <p:cNvPicPr>
            <a:picLocks noChangeAspect="1"/>
          </p:cNvPicPr>
          <p:nvPr/>
        </p:nvPicPr>
        <p:blipFill>
          <a:blip r:embed="rId1" cstate="screen"/>
          <a:stretch>
            <a:fillRect/>
          </a:stretch>
        </p:blipFill>
        <p:spPr>
          <a:xfrm>
            <a:off x="6253773" y="2206566"/>
            <a:ext cx="2238755" cy="1575360"/>
          </a:xfrm>
          <a:prstGeom prst="rect">
            <a:avLst/>
          </a:prstGeom>
        </p:spPr>
      </p:pic>
      <p:pic>
        <p:nvPicPr>
          <p:cNvPr id="17" name="图片 16" descr="人们在船上&#10;&#10;低可信度描述已自动生成"/>
          <p:cNvPicPr>
            <a:picLocks noChangeAspect="1"/>
          </p:cNvPicPr>
          <p:nvPr/>
        </p:nvPicPr>
        <p:blipFill rotWithShape="1">
          <a:blip r:embed="rId2" cstate="screen"/>
          <a:srcRect l="8614" t="18859" r="2464" b="15893"/>
          <a:stretch>
            <a:fillRect/>
          </a:stretch>
        </p:blipFill>
        <p:spPr>
          <a:xfrm>
            <a:off x="688169" y="1379126"/>
            <a:ext cx="2434972" cy="1590344"/>
          </a:xfrm>
          <a:prstGeom prst="rect">
            <a:avLst/>
          </a:prstGeom>
        </p:spPr>
      </p:pic>
      <p:pic>
        <p:nvPicPr>
          <p:cNvPr id="18" name="图片 17"/>
          <p:cNvPicPr>
            <a:picLocks noChangeAspect="1"/>
          </p:cNvPicPr>
          <p:nvPr/>
        </p:nvPicPr>
        <p:blipFill>
          <a:blip r:embed="rId3" cstate="screen"/>
          <a:stretch>
            <a:fillRect/>
          </a:stretch>
        </p:blipFill>
        <p:spPr>
          <a:xfrm>
            <a:off x="8749100" y="2310968"/>
            <a:ext cx="2434973" cy="1513526"/>
          </a:xfrm>
          <a:prstGeom prst="rect">
            <a:avLst/>
          </a:prstGeom>
        </p:spPr>
      </p:pic>
      <p:pic>
        <p:nvPicPr>
          <p:cNvPr id="19" name="图片 18"/>
          <p:cNvPicPr>
            <a:picLocks noChangeAspect="1"/>
          </p:cNvPicPr>
          <p:nvPr/>
        </p:nvPicPr>
        <p:blipFill>
          <a:blip r:embed="rId4" cstate="screen"/>
          <a:stretch>
            <a:fillRect/>
          </a:stretch>
        </p:blipFill>
        <p:spPr>
          <a:xfrm>
            <a:off x="6004165" y="4874583"/>
            <a:ext cx="5179908" cy="1506255"/>
          </a:xfrm>
          <a:prstGeom prst="rect">
            <a:avLst/>
          </a:prstGeom>
        </p:spPr>
      </p:pic>
      <p:sp>
        <p:nvSpPr>
          <p:cNvPr id="20" name="矩形 19"/>
          <p:cNvSpPr/>
          <p:nvPr/>
        </p:nvSpPr>
        <p:spPr>
          <a:xfrm>
            <a:off x="524558" y="3179801"/>
            <a:ext cx="4679997" cy="1562408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1" name="文本框 20"/>
          <p:cNvSpPr txBox="1"/>
          <p:nvPr/>
        </p:nvSpPr>
        <p:spPr>
          <a:xfrm>
            <a:off x="633152" y="3033506"/>
            <a:ext cx="1485218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kumimoji="1" lang="zh-CN" altLang="en-US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使用场景</a:t>
            </a:r>
            <a:endParaRPr kumimoji="1" lang="zh-CN" altLang="en-US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22" name="图片 21"/>
          <p:cNvPicPr>
            <a:picLocks noChangeAspect="1"/>
          </p:cNvPicPr>
          <p:nvPr/>
        </p:nvPicPr>
        <p:blipFill>
          <a:blip r:embed="rId5" cstate="screen"/>
          <a:stretch>
            <a:fillRect/>
          </a:stretch>
        </p:blipFill>
        <p:spPr>
          <a:xfrm>
            <a:off x="1153514" y="3622574"/>
            <a:ext cx="3798869" cy="1098878"/>
          </a:xfrm>
          <a:prstGeom prst="rect">
            <a:avLst/>
          </a:prstGeom>
        </p:spPr>
      </p:pic>
      <p:sp>
        <p:nvSpPr>
          <p:cNvPr id="23" name="文本框 22"/>
          <p:cNvSpPr txBox="1"/>
          <p:nvPr/>
        </p:nvSpPr>
        <p:spPr>
          <a:xfrm>
            <a:off x="633152" y="3577618"/>
            <a:ext cx="5215523" cy="43725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 anchorCtr="0">
            <a:noAutofit/>
          </a:bodyPr>
          <a:lstStyle/>
          <a:p>
            <a:pPr defTabSz="457200"/>
            <a:r>
              <a:rPr lang="zh-CN" altLang="en-US" sz="1600" b="0" i="0" dirty="0">
                <a:solidFill>
                  <a:srgbClr val="333333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对成卷</a:t>
            </a:r>
            <a:r>
              <a:rPr lang="zh-CN" altLang="en-US" sz="1600" dirty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的</a:t>
            </a:r>
            <a:r>
              <a:rPr lang="zh-CN" altLang="en-US" sz="1600" b="0" i="0" dirty="0">
                <a:solidFill>
                  <a:srgbClr val="333333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基材进行涂布后的涂层和溶剂</a:t>
            </a:r>
            <a:endParaRPr lang="en-US" altLang="zh-CN" sz="1600" b="0" i="0" dirty="0">
              <a:solidFill>
                <a:srgbClr val="333333"/>
              </a:solidFill>
              <a:effectLst/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defTabSz="457200"/>
            <a:r>
              <a:rPr lang="zh-CN" altLang="en-US" sz="1600" b="0" i="0" dirty="0">
                <a:solidFill>
                  <a:srgbClr val="333333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烘干干燥单元进行控温。</a:t>
            </a:r>
            <a:endParaRPr lang="zh-CN" altLang="en-US" sz="16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0" marR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kumimoji="1" lang="zh-CN" altLang="en-US" sz="2000" b="1" dirty="0"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altLang="zh-CN" b="1" dirty="0"/>
              <a:t>3.2 </a:t>
            </a:r>
            <a:r>
              <a:rPr lang="zh-CN" altLang="en-US" b="1" dirty="0"/>
              <a:t>应用案例</a:t>
            </a:r>
            <a:r>
              <a:rPr lang="en-US" altLang="zh-CN" b="1" dirty="0"/>
              <a:t>-NX-TC</a:t>
            </a:r>
            <a:endParaRPr lang="zh-CN" altLang="en-US" dirty="0"/>
          </a:p>
          <a:p>
            <a:endParaRPr lang="zh-CN" altLang="en-US" dirty="0"/>
          </a:p>
        </p:txBody>
      </p:sp>
      <p:sp>
        <p:nvSpPr>
          <p:cNvPr id="3" name="矩形 2"/>
          <p:cNvSpPr/>
          <p:nvPr/>
        </p:nvSpPr>
        <p:spPr>
          <a:xfrm>
            <a:off x="556181" y="957797"/>
            <a:ext cx="4648374" cy="1625077"/>
          </a:xfrm>
          <a:prstGeom prst="rect">
            <a:avLst/>
          </a:prstGeom>
          <a:solidFill>
            <a:schemeClr val="bg1"/>
          </a:solidFill>
          <a:ln>
            <a:solidFill>
              <a:srgbClr val="37609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465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556181" y="4516663"/>
            <a:ext cx="4648374" cy="2039626"/>
          </a:xfrm>
          <a:prstGeom prst="rect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465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5510673" y="1035334"/>
            <a:ext cx="6077864" cy="5472143"/>
          </a:xfrm>
          <a:prstGeom prst="rect">
            <a:avLst/>
          </a:prstGeom>
          <a:solidFill>
            <a:schemeClr val="bg1"/>
          </a:solidFill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anchorCtr="0">
            <a:noAutofit/>
          </a:bodyPr>
          <a:lstStyle/>
          <a:p>
            <a:r>
              <a:rPr lang="en-US" altLang="zh-CN" sz="1600" b="1">
                <a:latin typeface="微软雅黑" panose="020B0503020204020204" pitchFamily="34" charset="-122"/>
                <a:ea typeface="微软雅黑" panose="020B0503020204020204" pitchFamily="34" charset="-122"/>
              </a:rPr>
              <a:t>1.NX-TC</a:t>
            </a:r>
            <a:r>
              <a:rPr lang="zh-CN" altLang="en-US" sz="1600" b="1">
                <a:latin typeface="微软雅黑" panose="020B0503020204020204" pitchFamily="34" charset="-122"/>
                <a:ea typeface="微软雅黑" panose="020B0503020204020204" pitchFamily="34" charset="-122"/>
              </a:rPr>
              <a:t>尺寸小巧，单台实现</a:t>
            </a:r>
            <a:r>
              <a:rPr lang="en-US" altLang="zh-CN" sz="1600" b="1">
                <a:latin typeface="微软雅黑" panose="020B0503020204020204" pitchFamily="34" charset="-122"/>
                <a:ea typeface="微软雅黑" panose="020B0503020204020204" pitchFamily="34" charset="-122"/>
              </a:rPr>
              <a:t>4</a:t>
            </a:r>
            <a:r>
              <a:rPr lang="zh-CN" altLang="en-US" sz="1600" b="1">
                <a:latin typeface="微软雅黑" panose="020B0503020204020204" pitchFamily="34" charset="-122"/>
                <a:ea typeface="微软雅黑" panose="020B0503020204020204" pitchFamily="34" charset="-122"/>
              </a:rPr>
              <a:t>路控温，大大节省开孔安装以及设置调式时间；</a:t>
            </a:r>
            <a:endParaRPr lang="zh-CN" altLang="en-US" sz="1600" b="1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en-US" altLang="zh-CN" sz="1600" b="1">
                <a:latin typeface="微软雅黑" panose="020B0503020204020204" pitchFamily="34" charset="-122"/>
                <a:ea typeface="微软雅黑" panose="020B0503020204020204" pitchFamily="34" charset="-122"/>
              </a:rPr>
              <a:t>2</a:t>
            </a:r>
            <a:r>
              <a:rPr lang="zh-CN" altLang="en-US" sz="1600" b="1">
                <a:latin typeface="微软雅黑" panose="020B0503020204020204" pitchFamily="34" charset="-122"/>
                <a:ea typeface="微软雅黑" panose="020B0503020204020204" pitchFamily="34" charset="-122"/>
              </a:rPr>
              <a:t>通过</a:t>
            </a:r>
            <a:r>
              <a:rPr lang="en-US" altLang="zh-CN" sz="1600" b="1">
                <a:latin typeface="微软雅黑" panose="020B0503020204020204" pitchFamily="34" charset="-122"/>
                <a:ea typeface="微软雅黑" panose="020B0503020204020204" pitchFamily="34" charset="-122"/>
              </a:rPr>
              <a:t>ECC</a:t>
            </a:r>
            <a:r>
              <a:rPr lang="zh-CN" altLang="en-US" sz="1600" b="1">
                <a:latin typeface="微软雅黑" panose="020B0503020204020204" pitchFamily="34" charset="-122"/>
                <a:ea typeface="微软雅黑" panose="020B0503020204020204" pitchFamily="34" charset="-122"/>
              </a:rPr>
              <a:t>耦合配合</a:t>
            </a:r>
            <a:r>
              <a:rPr lang="en-US" altLang="zh-CN" sz="1600" b="1">
                <a:latin typeface="微软雅黑" panose="020B0503020204020204" pitchFamily="34" charset="-122"/>
                <a:ea typeface="微软雅黑" panose="020B0503020204020204" pitchFamily="34" charset="-122"/>
              </a:rPr>
              <a:t>NX-TC</a:t>
            </a:r>
            <a:r>
              <a:rPr lang="zh-CN" altLang="en-US" sz="1600" b="1">
                <a:latin typeface="微软雅黑" panose="020B0503020204020204" pitchFamily="34" charset="-122"/>
                <a:ea typeface="微软雅黑" panose="020B0503020204020204" pitchFamily="34" charset="-122"/>
              </a:rPr>
              <a:t>可实现与第三方</a:t>
            </a:r>
            <a:r>
              <a:rPr lang="en-US" altLang="zh-CN" sz="1600" b="1">
                <a:latin typeface="微软雅黑" panose="020B0503020204020204" pitchFamily="34" charset="-122"/>
                <a:ea typeface="微软雅黑" panose="020B0503020204020204" pitchFamily="34" charset="-122"/>
              </a:rPr>
              <a:t>PLC</a:t>
            </a:r>
            <a:r>
              <a:rPr lang="zh-CN" altLang="en-US" sz="1600" b="1">
                <a:latin typeface="微软雅黑" panose="020B0503020204020204" pitchFamily="34" charset="-122"/>
                <a:ea typeface="微软雅黑" panose="020B0503020204020204" pitchFamily="34" charset="-122"/>
              </a:rPr>
              <a:t>的</a:t>
            </a:r>
            <a:r>
              <a:rPr lang="en-US" altLang="zh-CN" sz="1600" b="1">
                <a:latin typeface="微软雅黑" panose="020B0503020204020204" pitchFamily="34" charset="-122"/>
                <a:ea typeface="微软雅黑" panose="020B0503020204020204" pitchFamily="34" charset="-122"/>
              </a:rPr>
              <a:t>EtherCAT</a:t>
            </a:r>
            <a:r>
              <a:rPr lang="zh-CN" altLang="en-US" sz="1600" b="1">
                <a:latin typeface="微软雅黑" panose="020B0503020204020204" pitchFamily="34" charset="-122"/>
                <a:ea typeface="微软雅黑" panose="020B0503020204020204" pitchFamily="34" charset="-122"/>
              </a:rPr>
              <a:t>通讯，解决因大量温控同时</a:t>
            </a:r>
            <a:r>
              <a:rPr lang="en-US" altLang="zh-CN" sz="1600" b="1">
                <a:latin typeface="微软雅黑" panose="020B0503020204020204" pitchFamily="34" charset="-122"/>
                <a:ea typeface="微软雅黑" panose="020B0503020204020204" pitchFamily="34" charset="-122"/>
              </a:rPr>
              <a:t>485</a:t>
            </a:r>
            <a:r>
              <a:rPr lang="zh-CN" altLang="en-US" sz="1600" b="1">
                <a:latin typeface="微软雅黑" panose="020B0503020204020204" pitchFamily="34" charset="-122"/>
                <a:ea typeface="微软雅黑" panose="020B0503020204020204" pitchFamily="34" charset="-122"/>
              </a:rPr>
              <a:t>通讯导致的卡死</a:t>
            </a:r>
            <a:endParaRPr lang="en-US" altLang="zh-CN" sz="16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2649847" y="1012627"/>
            <a:ext cx="2553112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12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【</a:t>
            </a:r>
            <a:r>
              <a:rPr kumimoji="0" lang="zh-CN" altLang="en-US" sz="12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行业</a:t>
            </a:r>
            <a:r>
              <a:rPr kumimoji="0" lang="en-US" altLang="zh-CN" sz="12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】F&amp;C</a:t>
            </a:r>
            <a:endParaRPr lang="en-US" altLang="zh-CN" sz="1200" b="1" dirty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defRPr/>
            </a:pPr>
            <a:r>
              <a:rPr kumimoji="0" lang="en-US" altLang="zh-CN" sz="12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【</a:t>
            </a:r>
            <a:r>
              <a:rPr lang="zh-CN" altLang="en-US" sz="1200" b="1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设备</a:t>
            </a:r>
            <a:r>
              <a:rPr lang="en-US" altLang="zh-CN" sz="1200" b="1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】</a:t>
            </a:r>
            <a:r>
              <a:rPr lang="zh-CN" altLang="en-US" sz="1200" b="1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卧式</a:t>
            </a:r>
            <a:r>
              <a:rPr lang="en-US" altLang="zh-CN" sz="1200" b="1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/ </a:t>
            </a:r>
            <a:r>
              <a:rPr lang="zh-CN" altLang="en-US" sz="1200" b="1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立式包装机</a:t>
            </a:r>
            <a:endParaRPr lang="en-US" altLang="zh-CN" sz="1200" dirty="0">
              <a:solidFill>
                <a:prstClr val="black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defRPr/>
            </a:pPr>
            <a:r>
              <a:rPr lang="en-US" altLang="zh-CN" sz="1200" b="1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【</a:t>
            </a:r>
            <a:r>
              <a:rPr lang="zh-CN" altLang="en-US" sz="1200" b="1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用途</a:t>
            </a:r>
            <a:r>
              <a:rPr lang="en-US" altLang="zh-CN" sz="1200" b="1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】</a:t>
            </a:r>
            <a:r>
              <a:rPr lang="zh-CN" altLang="en-US" sz="1200" b="1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控制封装钳口温度，使包装口</a:t>
            </a:r>
            <a:r>
              <a:rPr lang="en-US" altLang="zh-CN" sz="1200" b="1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(</a:t>
            </a:r>
            <a:r>
              <a:rPr lang="zh-CN" altLang="en-US" sz="1200" b="1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塑料）融化接合在一起</a:t>
            </a:r>
            <a:endParaRPr lang="en-US" altLang="zh-CN" sz="1200" b="1" dirty="0">
              <a:solidFill>
                <a:prstClr val="black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defRPr/>
            </a:pPr>
            <a:r>
              <a:rPr lang="en-US" altLang="zh-CN" sz="1200" b="1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【</a:t>
            </a:r>
            <a:r>
              <a:rPr lang="zh-CN" altLang="en-US" sz="1200" b="1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竞争</a:t>
            </a:r>
            <a:r>
              <a:rPr lang="en-US" altLang="zh-CN" sz="1200" b="1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】 Y</a:t>
            </a:r>
            <a:r>
              <a:rPr lang="zh-CN" altLang="en-US" sz="1200" b="1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社 </a:t>
            </a:r>
            <a:r>
              <a:rPr lang="en-US" altLang="zh-CN" sz="1200" b="1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AI-5</a:t>
            </a:r>
            <a:endParaRPr kumimoji="0" lang="en-US" altLang="zh-CN" sz="12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5760432" y="1281547"/>
            <a:ext cx="5724556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28600" marR="0" lvl="0" indent="-228600" algn="l" defTabSz="914400" rtl="0" eaLnBrk="1" fontAlgn="auto" latinLnBrk="0" hangingPunct="1"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defRPr/>
            </a:pPr>
            <a:r>
              <a:rPr kumimoji="0" lang="zh-CN" altLang="en-US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/>
              </a:rPr>
              <a:t>拥有包装机专用，测量密封面温度的“</a:t>
            </a:r>
            <a:r>
              <a:rPr kumimoji="0" lang="zh-CN" altLang="en-US" sz="1400" b="1" i="0" u="none" strike="noStrike" kern="1200" cap="none" spc="0" normalizeH="0" baseline="0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/>
              </a:rPr>
              <a:t>包装机用温度传感器</a:t>
            </a:r>
            <a:r>
              <a:rPr kumimoji="0" lang="zh-CN" altLang="en-US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/>
              </a:rPr>
              <a:t>”</a:t>
            </a:r>
            <a:endParaRPr kumimoji="0" lang="en-US" altLang="zh-CN" sz="1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/>
            </a:endParaRPr>
          </a:p>
          <a:p>
            <a:pPr marR="0" lvl="0" algn="l" defTabSz="914400" rtl="0" eaLnBrk="1" fontAlgn="auto" latinLnBrk="0" hangingPunct="1">
              <a:spcBef>
                <a:spcPts val="0"/>
              </a:spcBef>
              <a:spcAft>
                <a:spcPts val="0"/>
              </a:spcAft>
              <a:buClrTx/>
              <a:buSzTx/>
              <a:defRPr/>
            </a:pPr>
            <a:r>
              <a:rPr kumimoji="0" lang="zh-CN" altLang="en-US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/>
              </a:rPr>
              <a:t>不受包装机速度和包装材料变化等温度波动因素影响，可准确测量加热棒表面的温度。</a:t>
            </a:r>
            <a:endParaRPr kumimoji="0" lang="en-US" altLang="zh-CN" sz="1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/>
            </a:endParaRPr>
          </a:p>
        </p:txBody>
      </p:sp>
      <p:grpSp>
        <p:nvGrpSpPr>
          <p:cNvPr id="8" name="组合 7"/>
          <p:cNvGrpSpPr/>
          <p:nvPr/>
        </p:nvGrpSpPr>
        <p:grpSpPr>
          <a:xfrm>
            <a:off x="840328" y="840682"/>
            <a:ext cx="1279112" cy="366776"/>
            <a:chOff x="840328" y="830120"/>
            <a:chExt cx="1279112" cy="366776"/>
          </a:xfrm>
        </p:grpSpPr>
        <p:sp>
          <p:nvSpPr>
            <p:cNvPr id="9" name="矩形 8"/>
            <p:cNvSpPr/>
            <p:nvPr/>
          </p:nvSpPr>
          <p:spPr>
            <a:xfrm>
              <a:off x="840328" y="875128"/>
              <a:ext cx="1279112" cy="321768"/>
            </a:xfrm>
            <a:prstGeom prst="rect">
              <a:avLst/>
            </a:prstGeom>
            <a:solidFill>
              <a:schemeClr val="bg1"/>
            </a:solidFill>
            <a:ln>
              <a:noFill/>
              <a:headEnd type="none" w="med" len="med"/>
              <a:tailEnd type="none" w="med" len="med"/>
            </a:ln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1" lang="zh-CN" altLang="en-US" sz="14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Meiryo UI" panose="020B0604030504040204" pitchFamily="50" charset="-128"/>
                <a:ea typeface="Meiryo UI" panose="020B0604030504040204" pitchFamily="50" charset="-128"/>
                <a:cs typeface="+mn-cs"/>
              </a:endParaRPr>
            </a:p>
          </p:txBody>
        </p:sp>
        <p:sp>
          <p:nvSpPr>
            <p:cNvPr id="10" name="文本框 9"/>
            <p:cNvSpPr txBox="1"/>
            <p:nvPr/>
          </p:nvSpPr>
          <p:spPr>
            <a:xfrm>
              <a:off x="1006400" y="830120"/>
              <a:ext cx="946968" cy="23423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rtlCol="0" anchor="ctr" anchorCtr="0">
              <a:no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1" lang="zh-CN" altLang="en-US" sz="1800" b="1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应用介绍</a:t>
              </a:r>
              <a:endParaRPr kumimoji="1" lang="zh-CN" altLang="en-US" sz="18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</p:grpSp>
      <p:grpSp>
        <p:nvGrpSpPr>
          <p:cNvPr id="11" name="组合 10"/>
          <p:cNvGrpSpPr/>
          <p:nvPr/>
        </p:nvGrpSpPr>
        <p:grpSpPr>
          <a:xfrm>
            <a:off x="7059348" y="863186"/>
            <a:ext cx="1279112" cy="366776"/>
            <a:chOff x="840328" y="830120"/>
            <a:chExt cx="1279112" cy="366776"/>
          </a:xfrm>
        </p:grpSpPr>
        <p:sp>
          <p:nvSpPr>
            <p:cNvPr id="12" name="矩形 11"/>
            <p:cNvSpPr/>
            <p:nvPr/>
          </p:nvSpPr>
          <p:spPr>
            <a:xfrm>
              <a:off x="840328" y="875128"/>
              <a:ext cx="1279112" cy="321768"/>
            </a:xfrm>
            <a:prstGeom prst="rect">
              <a:avLst/>
            </a:prstGeom>
            <a:solidFill>
              <a:schemeClr val="bg1"/>
            </a:solidFill>
            <a:ln>
              <a:noFill/>
              <a:headEnd type="none" w="med" len="med"/>
              <a:tailEnd type="none" w="med" len="med"/>
            </a:ln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1" lang="zh-CN" alt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Meiryo UI" panose="020B0604030504040204" pitchFamily="50" charset="-128"/>
                <a:ea typeface="Meiryo UI" panose="020B0604030504040204" pitchFamily="50" charset="-128"/>
                <a:cs typeface="+mn-cs"/>
              </a:endParaRPr>
            </a:p>
          </p:txBody>
        </p:sp>
        <p:sp>
          <p:nvSpPr>
            <p:cNvPr id="13" name="文本框 12"/>
            <p:cNvSpPr txBox="1"/>
            <p:nvPr/>
          </p:nvSpPr>
          <p:spPr>
            <a:xfrm>
              <a:off x="1006400" y="830120"/>
              <a:ext cx="946968" cy="23423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rtlCol="0" anchor="ctr" anchorCtr="0">
              <a:no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1" lang="zh-CN" alt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schemeClr val="accent1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价值提案</a:t>
              </a:r>
              <a:endParaRPr kumimoji="1" lang="zh-CN" altLang="en-US" sz="1800" b="1" i="0" u="none" strike="noStrike" kern="1200" cap="none" spc="0" normalizeH="0" baseline="0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</p:grpSp>
      <p:grpSp>
        <p:nvGrpSpPr>
          <p:cNvPr id="14" name="组合 13"/>
          <p:cNvGrpSpPr/>
          <p:nvPr/>
        </p:nvGrpSpPr>
        <p:grpSpPr>
          <a:xfrm>
            <a:off x="656913" y="4352960"/>
            <a:ext cx="1279112" cy="321768"/>
            <a:chOff x="840328" y="875128"/>
            <a:chExt cx="1279112" cy="321768"/>
          </a:xfrm>
        </p:grpSpPr>
        <p:sp>
          <p:nvSpPr>
            <p:cNvPr id="15" name="矩形 14"/>
            <p:cNvSpPr/>
            <p:nvPr/>
          </p:nvSpPr>
          <p:spPr>
            <a:xfrm>
              <a:off x="840328" y="875128"/>
              <a:ext cx="1279112" cy="321768"/>
            </a:xfrm>
            <a:prstGeom prst="rect">
              <a:avLst/>
            </a:prstGeom>
            <a:solidFill>
              <a:schemeClr val="bg1"/>
            </a:solidFill>
            <a:ln>
              <a:noFill/>
              <a:headEnd type="none" w="med" len="med"/>
              <a:tailEnd type="none" w="med" len="med"/>
            </a:ln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1" lang="zh-CN" altLang="en-US" sz="14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Meiryo UI" panose="020B0604030504040204" pitchFamily="50" charset="-128"/>
                <a:ea typeface="Meiryo UI" panose="020B0604030504040204" pitchFamily="50" charset="-128"/>
                <a:cs typeface="+mn-cs"/>
              </a:endParaRPr>
            </a:p>
          </p:txBody>
        </p:sp>
        <p:sp>
          <p:nvSpPr>
            <p:cNvPr id="16" name="文本框 15"/>
            <p:cNvSpPr txBox="1"/>
            <p:nvPr/>
          </p:nvSpPr>
          <p:spPr>
            <a:xfrm>
              <a:off x="1006400" y="914200"/>
              <a:ext cx="946968" cy="23423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rtlCol="0" anchor="ctr" anchorCtr="0">
              <a:no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1" lang="zh-CN" altLang="en-US" sz="1800" b="1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客户课题</a:t>
              </a:r>
              <a:endParaRPr kumimoji="1" lang="zh-CN" altLang="en-US" sz="18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</p:grpSp>
      <p:sp>
        <p:nvSpPr>
          <p:cNvPr id="17" name="文本框 16"/>
          <p:cNvSpPr txBox="1"/>
          <p:nvPr/>
        </p:nvSpPr>
        <p:spPr>
          <a:xfrm>
            <a:off x="656913" y="4869656"/>
            <a:ext cx="4430475" cy="14446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28600" marR="0" lvl="0" indent="-22860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defRPr/>
            </a:pPr>
            <a:r>
              <a:rPr kumimoji="0" lang="zh-CN" altLang="en-US" sz="12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温度传感器通常距离加热棒封装面较远，这会导致封装面温度与实际受控温度之间存在温差，</a:t>
            </a:r>
            <a:r>
              <a:rPr kumimoji="0" lang="zh-CN" altLang="en-US" sz="1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最终引起塑料材料报废；</a:t>
            </a:r>
            <a:endParaRPr kumimoji="0" lang="zh-CN" altLang="en-US" sz="12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  <a:p>
            <a:pPr marL="228600" marR="0" lvl="0" indent="-22860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defRPr/>
            </a:pPr>
            <a:r>
              <a:rPr kumimoji="0" lang="zh-CN" altLang="en-US" sz="12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在封装过程中，封装面温度会发生波动，设备启动</a:t>
            </a:r>
            <a:r>
              <a:rPr kumimoji="0" lang="en-US" altLang="zh-CN" sz="12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/</a:t>
            </a:r>
            <a:r>
              <a:rPr kumimoji="0" lang="zh-CN" altLang="en-US" sz="12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停止或封装速度变化时（件</a:t>
            </a:r>
            <a:r>
              <a:rPr kumimoji="0" lang="en-US" altLang="zh-CN" sz="12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/</a:t>
            </a:r>
            <a:r>
              <a:rPr kumimoji="0" lang="zh-CN" altLang="en-US" sz="12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分</a:t>
            </a:r>
            <a:r>
              <a:rPr kumimoji="0" lang="en-US" altLang="zh-CN" sz="12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)</a:t>
            </a:r>
            <a:r>
              <a:rPr kumimoji="0" lang="zh-CN" altLang="en-US" sz="12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偏移量过大，导致封装表面温度波动较大，引起包装不良。</a:t>
            </a:r>
            <a:endParaRPr kumimoji="0" lang="zh-CN" altLang="en-US" sz="1200" b="1" i="0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  <a:sym typeface="+mn-ea"/>
            </a:endParaRPr>
          </a:p>
        </p:txBody>
      </p:sp>
      <p:sp>
        <p:nvSpPr>
          <p:cNvPr id="18" name="矩形 17"/>
          <p:cNvSpPr/>
          <p:nvPr/>
        </p:nvSpPr>
        <p:spPr>
          <a:xfrm>
            <a:off x="578152" y="2826874"/>
            <a:ext cx="4648374" cy="1494861"/>
          </a:xfrm>
          <a:prstGeom prst="rect">
            <a:avLst/>
          </a:prstGeom>
          <a:solidFill>
            <a:schemeClr val="bg1"/>
          </a:solidFill>
          <a:ln>
            <a:solidFill>
              <a:srgbClr val="37609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465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grpSp>
        <p:nvGrpSpPr>
          <p:cNvPr id="19" name="组合 18"/>
          <p:cNvGrpSpPr/>
          <p:nvPr/>
        </p:nvGrpSpPr>
        <p:grpSpPr>
          <a:xfrm>
            <a:off x="822985" y="2734431"/>
            <a:ext cx="1279112" cy="366776"/>
            <a:chOff x="840328" y="830120"/>
            <a:chExt cx="1279112" cy="366776"/>
          </a:xfrm>
        </p:grpSpPr>
        <p:sp>
          <p:nvSpPr>
            <p:cNvPr id="20" name="矩形 19"/>
            <p:cNvSpPr/>
            <p:nvPr/>
          </p:nvSpPr>
          <p:spPr>
            <a:xfrm>
              <a:off x="840328" y="875128"/>
              <a:ext cx="1279112" cy="321768"/>
            </a:xfrm>
            <a:prstGeom prst="rect">
              <a:avLst/>
            </a:prstGeom>
            <a:solidFill>
              <a:schemeClr val="bg1"/>
            </a:solidFill>
            <a:ln>
              <a:noFill/>
              <a:headEnd type="none" w="med" len="med"/>
              <a:tailEnd type="none" w="med" len="med"/>
            </a:ln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1" lang="zh-CN" altLang="en-US" sz="14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Meiryo UI" panose="020B0604030504040204" pitchFamily="50" charset="-128"/>
                <a:ea typeface="Meiryo UI" panose="020B0604030504040204" pitchFamily="50" charset="-128"/>
                <a:cs typeface="+mn-cs"/>
              </a:endParaRPr>
            </a:p>
          </p:txBody>
        </p:sp>
        <p:sp>
          <p:nvSpPr>
            <p:cNvPr id="21" name="文本框 20"/>
            <p:cNvSpPr txBox="1"/>
            <p:nvPr/>
          </p:nvSpPr>
          <p:spPr>
            <a:xfrm>
              <a:off x="1006400" y="830120"/>
              <a:ext cx="946968" cy="23423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rtlCol="0" anchor="ctr" anchorCtr="0">
              <a:no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1" lang="zh-CN" altLang="en-US" sz="1800" b="1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使用场景</a:t>
              </a:r>
              <a:endParaRPr kumimoji="1" lang="zh-CN" altLang="en-US" sz="18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</p:grpSp>
      <p:sp>
        <p:nvSpPr>
          <p:cNvPr id="22" name="文本框 21"/>
          <p:cNvSpPr txBox="1"/>
          <p:nvPr/>
        </p:nvSpPr>
        <p:spPr>
          <a:xfrm>
            <a:off x="707012" y="3299716"/>
            <a:ext cx="1786337" cy="6136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R="0" lvl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defRPr/>
            </a:pPr>
            <a:r>
              <a:rPr lang="zh-CN" altLang="en-US" sz="1200" b="1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/>
              </a:rPr>
              <a:t>控制封装钳口温度，使包装口融化接合在一起</a:t>
            </a:r>
            <a:endParaRPr kumimoji="0" lang="en-US" altLang="zh-CN" sz="1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/>
            </a:endParaRPr>
          </a:p>
        </p:txBody>
      </p:sp>
      <p:pic>
        <p:nvPicPr>
          <p:cNvPr id="24" name="图片 23"/>
          <p:cNvPicPr>
            <a:picLocks noChangeAspect="1"/>
          </p:cNvPicPr>
          <p:nvPr/>
        </p:nvPicPr>
        <p:blipFill>
          <a:blip r:embed="rId1" cstate="screen"/>
          <a:stretch>
            <a:fillRect/>
          </a:stretch>
        </p:blipFill>
        <p:spPr>
          <a:xfrm>
            <a:off x="8400704" y="2017475"/>
            <a:ext cx="2756878" cy="1816744"/>
          </a:xfrm>
          <a:prstGeom prst="rect">
            <a:avLst/>
          </a:prstGeom>
        </p:spPr>
      </p:pic>
      <p:pic>
        <p:nvPicPr>
          <p:cNvPr id="25" name="图片 24"/>
          <p:cNvPicPr>
            <a:picLocks noChangeAspect="1"/>
          </p:cNvPicPr>
          <p:nvPr/>
        </p:nvPicPr>
        <p:blipFill>
          <a:blip r:embed="rId2" cstate="screen"/>
          <a:stretch>
            <a:fillRect/>
          </a:stretch>
        </p:blipFill>
        <p:spPr>
          <a:xfrm>
            <a:off x="5716132" y="2017475"/>
            <a:ext cx="2654350" cy="1816744"/>
          </a:xfrm>
          <a:prstGeom prst="rect">
            <a:avLst/>
          </a:prstGeom>
        </p:spPr>
      </p:pic>
      <p:sp>
        <p:nvSpPr>
          <p:cNvPr id="26" name="文本框 25"/>
          <p:cNvSpPr txBox="1"/>
          <p:nvPr/>
        </p:nvSpPr>
        <p:spPr>
          <a:xfrm>
            <a:off x="5814322" y="3754191"/>
            <a:ext cx="572455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R="0" lvl="0" algn="l" defTabSz="914400" rtl="0" eaLnBrk="1" fontAlgn="auto" latinLnBrk="0" hangingPunct="1">
              <a:spcBef>
                <a:spcPts val="0"/>
              </a:spcBef>
              <a:spcAft>
                <a:spcPts val="0"/>
              </a:spcAft>
              <a:buClrTx/>
              <a:buSzTx/>
              <a:defRPr/>
            </a:pPr>
            <a:r>
              <a:rPr lang="en-US" altLang="zh-CN" sz="1400" b="1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/>
              </a:rPr>
              <a:t>2.</a:t>
            </a:r>
            <a:r>
              <a:rPr lang="zh-CN" altLang="en-US" sz="1400" b="1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/>
              </a:rPr>
              <a:t>通过使用包装机用</a:t>
            </a:r>
            <a:r>
              <a:rPr lang="zh-CN" altLang="en-US" sz="1400" b="1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/>
              </a:rPr>
              <a:t>温度传感器和自动滤波调整功能</a:t>
            </a:r>
            <a:r>
              <a:rPr lang="zh-CN" altLang="en-US" sz="1400" b="1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/>
              </a:rPr>
              <a:t>，可在根据密封温度管理质量的同时，仅靠温控器抑制温度波动，无需人为调整</a:t>
            </a:r>
            <a:endParaRPr kumimoji="0" lang="en-US" altLang="zh-CN" sz="1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/>
            </a:endParaRPr>
          </a:p>
        </p:txBody>
      </p:sp>
      <p:pic>
        <p:nvPicPr>
          <p:cNvPr id="27" name="图片 26"/>
          <p:cNvPicPr>
            <a:picLocks noChangeAspect="1"/>
          </p:cNvPicPr>
          <p:nvPr/>
        </p:nvPicPr>
        <p:blipFill>
          <a:blip r:embed="rId3" cstate="screen"/>
          <a:stretch>
            <a:fillRect/>
          </a:stretch>
        </p:blipFill>
        <p:spPr>
          <a:xfrm>
            <a:off x="2994768" y="3123189"/>
            <a:ext cx="1863270" cy="1072073"/>
          </a:xfrm>
          <a:prstGeom prst="rect">
            <a:avLst/>
          </a:prstGeom>
        </p:spPr>
      </p:pic>
      <p:pic>
        <p:nvPicPr>
          <p:cNvPr id="28" name="Picture 5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07012" y="1165631"/>
            <a:ext cx="1670464" cy="117209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" name="图片 29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602379" y="4277411"/>
            <a:ext cx="5932708" cy="2110516"/>
          </a:xfrm>
          <a:prstGeom prst="rect">
            <a:avLst/>
          </a:prstGeo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占位符 2"/>
          <p:cNvSpPr>
            <a:spLocks noGrp="1"/>
          </p:cNvSpPr>
          <p:nvPr>
            <p:ph type="body" sz="quarter" idx="12"/>
          </p:nvPr>
        </p:nvSpPr>
        <p:spPr>
          <a:xfrm>
            <a:off x="971953" y="2147530"/>
            <a:ext cx="10248093" cy="1229359"/>
          </a:xfrm>
        </p:spPr>
        <p:txBody>
          <a:bodyPr/>
          <a:lstStyle/>
          <a:p>
            <a:r>
              <a:rPr lang="en-US" altLang="zh-CN" dirty="0"/>
              <a:t>FY25 </a:t>
            </a:r>
            <a:r>
              <a:rPr lang="zh-CN" altLang="en-US" dirty="0"/>
              <a:t>开关商品介绍</a:t>
            </a:r>
            <a:endParaRPr lang="zh-CN" altLang="en-US" dirty="0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quarter" idx="13"/>
          </p:nvPr>
        </p:nvSpPr>
        <p:spPr>
          <a:xfrm>
            <a:off x="629398" y="4327525"/>
            <a:ext cx="10247312" cy="1785938"/>
          </a:xfrm>
        </p:spPr>
        <p:txBody>
          <a:bodyPr/>
          <a:lstStyle/>
          <a:p>
            <a:r>
              <a:rPr lang="en-US" altLang="zh-TW" sz="2000" b="1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20</a:t>
            </a:r>
            <a:r>
              <a:rPr lang="en-US" altLang="ja-JP" sz="2000" b="1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25</a:t>
            </a:r>
            <a:r>
              <a:rPr lang="en-US" altLang="zh-TW" sz="2000" b="1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.04.15</a:t>
            </a:r>
            <a:endParaRPr lang="zh-TW" altLang="en-US" sz="2000" b="1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en-US" altLang="zh-TW" sz="2000" b="1" dirty="0">
                <a:solidFill>
                  <a:schemeClr val="tx1"/>
                </a:solidFill>
              </a:rPr>
              <a:t>MKT</a:t>
            </a:r>
            <a:endParaRPr lang="zh-TW" altLang="en-US" sz="2000" b="1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en-US" altLang="zh-TW" sz="2000" b="1" dirty="0">
                <a:solidFill>
                  <a:schemeClr val="tx1"/>
                </a:solidFill>
              </a:rPr>
              <a:t>PMM-</a:t>
            </a:r>
            <a:r>
              <a:rPr lang="zh-CN" altLang="en-US" sz="2000" b="1" dirty="0">
                <a:solidFill>
                  <a:schemeClr val="tx1"/>
                </a:solidFill>
              </a:rPr>
              <a:t>施海华</a:t>
            </a:r>
            <a:endParaRPr lang="zh-TW" altLang="en-US" sz="2000" b="1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/>
        </p:nvSpPr>
        <p:spPr>
          <a:xfrm>
            <a:off x="8854760" y="5852912"/>
            <a:ext cx="2946284" cy="516192"/>
          </a:xfrm>
          <a:prstGeom prst="rect">
            <a:avLst/>
          </a:prstGeom>
          <a:solidFill>
            <a:srgbClr val="C00000">
              <a:alpha val="2600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dirty="0">
              <a:solidFill>
                <a:schemeClr val="tx1"/>
              </a:solidFill>
            </a:endParaRPr>
          </a:p>
        </p:txBody>
      </p:sp>
      <p:sp>
        <p:nvSpPr>
          <p:cNvPr id="4" name="矩形 3"/>
          <p:cNvSpPr/>
          <p:nvPr/>
        </p:nvSpPr>
        <p:spPr>
          <a:xfrm>
            <a:off x="694688" y="1628503"/>
            <a:ext cx="453633" cy="2626861"/>
          </a:xfrm>
          <a:prstGeom prst="rect">
            <a:avLst/>
          </a:prstGeom>
          <a:solidFill>
            <a:srgbClr val="C00000">
              <a:alpha val="2600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dirty="0">
              <a:solidFill>
                <a:schemeClr val="tx1"/>
              </a:solidFill>
            </a:endParaRPr>
          </a:p>
        </p:txBody>
      </p:sp>
      <p:sp>
        <p:nvSpPr>
          <p:cNvPr id="2" name="文本占位符 1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altLang="zh-CN" sz="2400" b="1" dirty="0"/>
              <a:t>1.1.1 </a:t>
            </a:r>
            <a:r>
              <a:rPr lang="en-US" altLang="zh-CN" b="1" dirty="0"/>
              <a:t>WL-N Line Up</a:t>
            </a:r>
            <a:endParaRPr lang="zh-CN" altLang="en-US" b="1" dirty="0"/>
          </a:p>
        </p:txBody>
      </p:sp>
      <p:graphicFrame>
        <p:nvGraphicFramePr>
          <p:cNvPr id="7" name="Table 22"/>
          <p:cNvGraphicFramePr>
            <a:graphicFrameLocks noGrp="1"/>
          </p:cNvGraphicFramePr>
          <p:nvPr/>
        </p:nvGraphicFramePr>
        <p:xfrm>
          <a:off x="1741466" y="1774268"/>
          <a:ext cx="10059578" cy="391107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059578"/>
              </a:tblGrid>
              <a:tr h="3911075">
                <a:tc>
                  <a:txBody>
                    <a:bodyPr/>
                    <a:lstStyle/>
                    <a:p>
                      <a:endParaRPr lang="es-ES" sz="2200" b="0" dirty="0">
                        <a:latin typeface="微软雅黑" panose="020B0503020204020204" pitchFamily="34" charset="-122"/>
                      </a:endParaRPr>
                    </a:p>
                  </a:txBody>
                  <a:tcPr marL="109728" marR="109728" marT="54864" marB="5486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cxnSp>
        <p:nvCxnSpPr>
          <p:cNvPr id="10" name="Straight Arrow Connector 28"/>
          <p:cNvCxnSpPr/>
          <p:nvPr/>
        </p:nvCxnSpPr>
        <p:spPr>
          <a:xfrm>
            <a:off x="1203443" y="5803455"/>
            <a:ext cx="9906726" cy="1"/>
          </a:xfrm>
          <a:prstGeom prst="straightConnector1">
            <a:avLst/>
          </a:prstGeom>
          <a:ln w="57150">
            <a:solidFill>
              <a:schemeClr val="bg1">
                <a:lumMod val="6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30"/>
          <p:cNvCxnSpPr/>
          <p:nvPr/>
        </p:nvCxnSpPr>
        <p:spPr>
          <a:xfrm flipV="1">
            <a:off x="1226561" y="1701148"/>
            <a:ext cx="16659" cy="4102309"/>
          </a:xfrm>
          <a:prstGeom prst="straightConnector1">
            <a:avLst/>
          </a:prstGeom>
          <a:ln w="57150">
            <a:solidFill>
              <a:schemeClr val="bg1">
                <a:lumMod val="6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TextBox 35"/>
          <p:cNvSpPr txBox="1"/>
          <p:nvPr/>
        </p:nvSpPr>
        <p:spPr>
          <a:xfrm>
            <a:off x="6375835" y="3275617"/>
            <a:ext cx="1892946" cy="608525"/>
          </a:xfrm>
          <a:prstGeom prst="rect">
            <a:avLst/>
          </a:prstGeom>
          <a:noFill/>
        </p:spPr>
        <p:txBody>
          <a:bodyPr wrap="square" lIns="27000" tIns="27000" rIns="27000" bIns="27000" rtlCol="0">
            <a:spAutoFit/>
          </a:bodyPr>
          <a:lstStyle>
            <a:defPPr>
              <a:defRPr lang="en-US"/>
            </a:defPPr>
            <a:lvl1pPr algn="ctr">
              <a:defRPr sz="1500" b="1">
                <a:solidFill>
                  <a:srgbClr val="0070C0"/>
                </a:solidFill>
              </a:defRPr>
            </a:lvl1pPr>
          </a:lstStyle>
          <a:p>
            <a:r>
              <a:rPr lang="zh-CN" altLang="en-US" sz="1200" dirty="0">
                <a:latin typeface="微软雅黑" panose="020B0503020204020204" pitchFamily="34" charset="-122"/>
                <a:ea typeface="微软雅黑" panose="020B0503020204020204" pitchFamily="34" charset="-122"/>
                <a:sym typeface="Meiryo UI" panose="020B0604030504040204" pitchFamily="50" charset="-128"/>
              </a:rPr>
              <a:t>防溅型</a:t>
            </a:r>
            <a:endParaRPr lang="en-US" altLang="zh-CN" sz="1200" dirty="0">
              <a:latin typeface="微软雅黑" panose="020B0503020204020204" pitchFamily="34" charset="-122"/>
              <a:ea typeface="微软雅黑" panose="020B0503020204020204" pitchFamily="34" charset="-122"/>
              <a:sym typeface="Meiryo UI" panose="020B0604030504040204" pitchFamily="50" charset="-128"/>
            </a:endParaRPr>
          </a:p>
          <a:p>
            <a:r>
              <a:rPr lang="zh-CN" altLang="en-US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WL□- □ □ □ S □-（N）</a:t>
            </a:r>
            <a:endParaRPr lang="zh-CN" altLang="en-US" sz="12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endParaRPr lang="zh-CN" altLang="en-US" sz="1200" dirty="0">
              <a:latin typeface="微软雅黑" panose="020B0503020204020204" pitchFamily="34" charset="-122"/>
              <a:ea typeface="微软雅黑" panose="020B0503020204020204" pitchFamily="34" charset="-122"/>
              <a:sym typeface="Meiryo UI" panose="020B0604030504040204" pitchFamily="50" charset="-128"/>
            </a:endParaRPr>
          </a:p>
        </p:txBody>
      </p:sp>
      <p:sp>
        <p:nvSpPr>
          <p:cNvPr id="23" name="TextBox 36"/>
          <p:cNvSpPr txBox="1"/>
          <p:nvPr/>
        </p:nvSpPr>
        <p:spPr>
          <a:xfrm>
            <a:off x="4073052" y="3838017"/>
            <a:ext cx="1866148" cy="423859"/>
          </a:xfrm>
          <a:prstGeom prst="rect">
            <a:avLst/>
          </a:prstGeom>
          <a:noFill/>
        </p:spPr>
        <p:txBody>
          <a:bodyPr wrap="square" lIns="27000" tIns="27000" rIns="27000" bIns="27000" rtlCol="0">
            <a:spAutoFit/>
          </a:bodyPr>
          <a:lstStyle>
            <a:defPPr>
              <a:defRPr lang="ja-JP"/>
            </a:defPPr>
            <a:lvl1pPr algn="ctr">
              <a:defRPr sz="1200" b="1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dirty="0">
                <a:sym typeface="Meiryo UI" panose="020B0604030504040204" pitchFamily="50" charset="-128"/>
              </a:rPr>
              <a:t>耐环境型</a:t>
            </a:r>
            <a:endParaRPr lang="en-US" altLang="zh-CN" dirty="0">
              <a:sym typeface="Meiryo UI" panose="020B0604030504040204" pitchFamily="50" charset="-128"/>
            </a:endParaRPr>
          </a:p>
          <a:p>
            <a:r>
              <a:rPr lang="zh-CN" altLang="en-US" dirty="0"/>
              <a:t>（WL□-P1-N/WL□-P1）</a:t>
            </a:r>
            <a:endParaRPr lang="en-US" dirty="0"/>
          </a:p>
        </p:txBody>
      </p:sp>
      <p:sp>
        <p:nvSpPr>
          <p:cNvPr id="24" name="TextBox 37"/>
          <p:cNvSpPr txBox="1"/>
          <p:nvPr/>
        </p:nvSpPr>
        <p:spPr>
          <a:xfrm>
            <a:off x="2076231" y="4588470"/>
            <a:ext cx="1473243" cy="423859"/>
          </a:xfrm>
          <a:prstGeom prst="rect">
            <a:avLst/>
          </a:prstGeom>
          <a:noFill/>
        </p:spPr>
        <p:txBody>
          <a:bodyPr wrap="square" lIns="27000" tIns="27000" rIns="27000" bIns="27000" rtlCol="0">
            <a:spAutoFit/>
          </a:bodyPr>
          <a:lstStyle>
            <a:defPPr>
              <a:defRPr lang="ja-JP"/>
            </a:defPPr>
            <a:lvl1pPr algn="ctr">
              <a:defRPr sz="1200" b="1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b="1" dirty="0">
                <a:solidFill>
                  <a:srgbClr val="0070C0"/>
                </a:solidFill>
              </a:rPr>
              <a:t>一般型</a:t>
            </a:r>
            <a:endParaRPr lang="en-US" altLang="zh-CN" b="1" dirty="0">
              <a:solidFill>
                <a:srgbClr val="0070C0"/>
              </a:solidFill>
            </a:endParaRPr>
          </a:p>
          <a:p>
            <a:r>
              <a:rPr lang="en-US" altLang="zh-CN" dirty="0"/>
              <a:t>WL□-□ □ □ □-</a:t>
            </a:r>
            <a:r>
              <a:rPr lang="zh-CN" altLang="en-US" dirty="0"/>
              <a:t>（</a:t>
            </a:r>
            <a:r>
              <a:rPr lang="en-US" altLang="zh-CN" dirty="0"/>
              <a:t>N</a:t>
            </a:r>
            <a:r>
              <a:rPr lang="zh-CN" altLang="en-US" dirty="0"/>
              <a:t>）</a:t>
            </a:r>
            <a:endParaRPr lang="zh-CN" altLang="en-US" dirty="0"/>
          </a:p>
        </p:txBody>
      </p:sp>
      <p:sp>
        <p:nvSpPr>
          <p:cNvPr id="25" name="TextBox 38"/>
          <p:cNvSpPr txBox="1"/>
          <p:nvPr/>
        </p:nvSpPr>
        <p:spPr>
          <a:xfrm>
            <a:off x="9347098" y="5960633"/>
            <a:ext cx="1930601" cy="300749"/>
          </a:xfrm>
          <a:prstGeom prst="rect">
            <a:avLst/>
          </a:prstGeom>
          <a:noFill/>
        </p:spPr>
        <p:txBody>
          <a:bodyPr wrap="square" lIns="27000" tIns="27000" rIns="27000" bIns="27000" rtlCol="0">
            <a:spAutoFit/>
          </a:bodyPr>
          <a:lstStyle/>
          <a:p>
            <a:pPr algn="ctr"/>
            <a:r>
              <a:rPr lang="en-US" sz="1600" b="1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</a:t>
            </a:r>
            <a:r>
              <a:rPr lang="en-US" altLang="zh-CN" sz="1600" b="1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rice</a:t>
            </a:r>
            <a:endParaRPr lang="en-US" sz="1600" b="1" dirty="0">
              <a:solidFill>
                <a:srgbClr val="0070C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6" name="TextBox 39"/>
          <p:cNvSpPr txBox="1"/>
          <p:nvPr/>
        </p:nvSpPr>
        <p:spPr>
          <a:xfrm rot="16200000">
            <a:off x="-12523" y="2679456"/>
            <a:ext cx="1946451" cy="300749"/>
          </a:xfrm>
          <a:prstGeom prst="rect">
            <a:avLst/>
          </a:prstGeom>
          <a:noFill/>
        </p:spPr>
        <p:txBody>
          <a:bodyPr wrap="square" lIns="27000" tIns="27000" rIns="27000" bIns="27000" rtlCol="0">
            <a:spAutoFit/>
          </a:bodyPr>
          <a:lstStyle/>
          <a:p>
            <a:pPr algn="ctr"/>
            <a:r>
              <a:rPr lang="en-US" sz="1600" b="1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Performance</a:t>
            </a:r>
            <a:endParaRPr lang="en-US" sz="1600" b="1" dirty="0">
              <a:solidFill>
                <a:srgbClr val="0070C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3" name="图片 3"/>
          <p:cNvPicPr>
            <a:picLocks noChangeAspect="1" noChangeArrowheads="1"/>
          </p:cNvPicPr>
          <p:nvPr>
            <p:custDataLst>
              <p:tags r:id="rId1"/>
            </p:custDataLst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24617" y="3643179"/>
            <a:ext cx="1331688" cy="9127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20050" y="3234697"/>
            <a:ext cx="660188" cy="587373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 noChangeArrowheads="1"/>
          </p:cNvPicPr>
          <p:nvPr>
            <p:custDataLst>
              <p:tags r:id="rId4"/>
            </p:custDataLst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39385" y="2470194"/>
            <a:ext cx="526594" cy="7014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" name="TextBox 35"/>
          <p:cNvSpPr txBox="1"/>
          <p:nvPr/>
        </p:nvSpPr>
        <p:spPr>
          <a:xfrm>
            <a:off x="9049461" y="2553255"/>
            <a:ext cx="975652" cy="793191"/>
          </a:xfrm>
          <a:prstGeom prst="rect">
            <a:avLst/>
          </a:prstGeom>
          <a:noFill/>
        </p:spPr>
        <p:txBody>
          <a:bodyPr wrap="square" lIns="27000" tIns="27000" rIns="27000" bIns="27000" rtlCol="0">
            <a:spAutoFit/>
          </a:bodyPr>
          <a:lstStyle>
            <a:defPPr>
              <a:defRPr lang="ja-JP"/>
            </a:defPPr>
            <a:lvl1pPr algn="ctr">
              <a:defRPr sz="1200" b="1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dirty="0">
                <a:sym typeface="Meiryo UI" panose="020B0604030504040204" pitchFamily="50" charset="-128"/>
              </a:rPr>
              <a:t>长寿命型</a:t>
            </a:r>
            <a:endParaRPr lang="en-US" altLang="zh-CN" dirty="0">
              <a:sym typeface="Meiryo UI" panose="020B0604030504040204" pitchFamily="50" charset="-128"/>
            </a:endParaRPr>
          </a:p>
          <a:p>
            <a:r>
              <a:rPr lang="en-US" altLang="zh-CN" dirty="0"/>
              <a:t>WLM □- LD □ -N</a:t>
            </a:r>
            <a:endParaRPr lang="zh-CN" altLang="en-US" dirty="0"/>
          </a:p>
          <a:p>
            <a:endParaRPr lang="zh-CN" altLang="en-US" dirty="0">
              <a:sym typeface="Meiryo UI" panose="020B0604030504040204" pitchFamily="50" charset="-128"/>
            </a:endParaRPr>
          </a:p>
        </p:txBody>
      </p:sp>
      <p:pic>
        <p:nvPicPr>
          <p:cNvPr id="14" name="图片 9"/>
          <p:cNvPicPr>
            <a:picLocks noChangeAspect="1" noChangeArrowheads="1"/>
          </p:cNvPicPr>
          <p:nvPr>
            <p:custDataLst>
              <p:tags r:id="rId6"/>
            </p:custDataLst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56443" y="1771792"/>
            <a:ext cx="405412" cy="7304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5" name="椭圆 44"/>
          <p:cNvSpPr/>
          <p:nvPr/>
        </p:nvSpPr>
        <p:spPr>
          <a:xfrm>
            <a:off x="1810512" y="5012329"/>
            <a:ext cx="2057400" cy="621493"/>
          </a:xfrm>
          <a:prstGeom prst="ellipse">
            <a:avLst/>
          </a:prstGeom>
          <a:solidFill>
            <a:srgbClr val="BBCDE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sz="1200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6" name="文本框 34"/>
          <p:cNvSpPr txBox="1">
            <a:spLocks noChangeArrowheads="1"/>
          </p:cNvSpPr>
          <p:nvPr/>
        </p:nvSpPr>
        <p:spPr bwMode="auto">
          <a:xfrm>
            <a:off x="1908233" y="5021915"/>
            <a:ext cx="1809237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zh-CN" altLang="en-US" sz="1200" dirty="0">
                <a:latin typeface="微软雅黑" panose="020B0503020204020204" pitchFamily="34" charset="-122"/>
                <a:ea typeface="微软雅黑" panose="020B0503020204020204" pitchFamily="34" charset="-122"/>
                <a:sym typeface="Meiryo UI" panose="020B0604030504040204" pitchFamily="50" charset="-128"/>
              </a:rPr>
              <a:t>适用于一般工业场景</a:t>
            </a:r>
            <a:endParaRPr lang="en-US" altLang="zh-CN" sz="1200" dirty="0">
              <a:latin typeface="微软雅黑" panose="020B0503020204020204" pitchFamily="34" charset="-122"/>
              <a:ea typeface="微软雅黑" panose="020B0503020204020204" pitchFamily="34" charset="-122"/>
              <a:sym typeface="Meiryo UI" panose="020B0604030504040204" pitchFamily="50" charset="-128"/>
            </a:endParaRPr>
          </a:p>
          <a:p>
            <a:pPr algn="ctr"/>
            <a:r>
              <a:rPr lang="zh-CN" altLang="en-US" sz="1200" dirty="0">
                <a:latin typeface="微软雅黑" panose="020B0503020204020204" pitchFamily="34" charset="-122"/>
                <a:ea typeface="微软雅黑" panose="020B0503020204020204" pitchFamily="34" charset="-122"/>
                <a:sym typeface="Meiryo UI" panose="020B0604030504040204" pitchFamily="50" charset="-128"/>
              </a:rPr>
              <a:t>防护等级：</a:t>
            </a:r>
            <a:r>
              <a:rPr lang="en-US" altLang="zh-CN" sz="1200" dirty="0">
                <a:latin typeface="微软雅黑" panose="020B0503020204020204" pitchFamily="34" charset="-122"/>
                <a:ea typeface="微软雅黑" panose="020B0503020204020204" pitchFamily="34" charset="-122"/>
                <a:sym typeface="Meiryo UI" panose="020B0604030504040204" pitchFamily="50" charset="-128"/>
              </a:rPr>
              <a:t>IP67 </a:t>
            </a:r>
            <a:endParaRPr lang="en-US" altLang="zh-CN" sz="1200" dirty="0">
              <a:latin typeface="微软雅黑" panose="020B0503020204020204" pitchFamily="34" charset="-122"/>
              <a:ea typeface="微软雅黑" panose="020B0503020204020204" pitchFamily="34" charset="-122"/>
              <a:sym typeface="Meiryo UI" panose="020B0604030504040204" pitchFamily="50" charset="-128"/>
            </a:endParaRPr>
          </a:p>
          <a:p>
            <a:pPr algn="ctr"/>
            <a:r>
              <a:rPr lang="zh-CN" altLang="en-US" sz="1200" dirty="0">
                <a:latin typeface="微软雅黑" panose="020B0503020204020204" pitchFamily="34" charset="-122"/>
                <a:ea typeface="微软雅黑" panose="020B0503020204020204" pitchFamily="34" charset="-122"/>
                <a:sym typeface="Meiryo UI" panose="020B0604030504040204" pitchFamily="50" charset="-128"/>
              </a:rPr>
              <a:t>使用温度－</a:t>
            </a:r>
            <a:r>
              <a:rPr lang="en-US" altLang="zh-CN" sz="1200" dirty="0">
                <a:latin typeface="微软雅黑" panose="020B0503020204020204" pitchFamily="34" charset="-122"/>
                <a:ea typeface="微软雅黑" panose="020B0503020204020204" pitchFamily="34" charset="-122"/>
                <a:sym typeface="Meiryo UI" panose="020B0604030504040204" pitchFamily="50" charset="-128"/>
              </a:rPr>
              <a:t>10</a:t>
            </a:r>
            <a:r>
              <a:rPr lang="zh-CN" altLang="en-US" sz="1200" dirty="0">
                <a:latin typeface="微软雅黑" panose="020B0503020204020204" pitchFamily="34" charset="-122"/>
                <a:ea typeface="微软雅黑" panose="020B0503020204020204" pitchFamily="34" charset="-122"/>
                <a:sym typeface="Meiryo UI" panose="020B0604030504040204" pitchFamily="50" charset="-128"/>
              </a:rPr>
              <a:t>～＋</a:t>
            </a:r>
            <a:r>
              <a:rPr lang="en-US" altLang="zh-CN" sz="1200" dirty="0">
                <a:latin typeface="微软雅黑" panose="020B0503020204020204" pitchFamily="34" charset="-122"/>
                <a:ea typeface="微软雅黑" panose="020B0503020204020204" pitchFamily="34" charset="-122"/>
                <a:sym typeface="Meiryo UI" panose="020B0604030504040204" pitchFamily="50" charset="-128"/>
              </a:rPr>
              <a:t>80℃</a:t>
            </a:r>
            <a:endParaRPr lang="en-US" altLang="zh-CN" sz="1200" dirty="0">
              <a:latin typeface="微软雅黑" panose="020B0503020204020204" pitchFamily="34" charset="-122"/>
              <a:ea typeface="微软雅黑" panose="020B0503020204020204" pitchFamily="34" charset="-122"/>
              <a:sym typeface="Meiryo UI" panose="020B0604030504040204" pitchFamily="50" charset="-128"/>
            </a:endParaRPr>
          </a:p>
          <a:p>
            <a:pPr algn="ctr"/>
            <a:r>
              <a:rPr lang="en-US" altLang="zh-CN" sz="1200" dirty="0">
                <a:latin typeface="微软雅黑" panose="020B0503020204020204" pitchFamily="34" charset="-122"/>
                <a:ea typeface="微软雅黑" panose="020B0503020204020204" pitchFamily="34" charset="-122"/>
                <a:sym typeface="Meiryo UI" panose="020B0604030504040204" pitchFamily="50" charset="-128"/>
              </a:rPr>
              <a:t>  </a:t>
            </a:r>
            <a:endParaRPr lang="zh-CN" altLang="en-US" sz="1200" dirty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Meiryo UI" panose="020B0604030504040204" pitchFamily="50" charset="-128"/>
            </a:endParaRPr>
          </a:p>
        </p:txBody>
      </p:sp>
      <p:sp>
        <p:nvSpPr>
          <p:cNvPr id="47" name="椭圆 46"/>
          <p:cNvSpPr/>
          <p:nvPr/>
        </p:nvSpPr>
        <p:spPr>
          <a:xfrm>
            <a:off x="3836693" y="4392888"/>
            <a:ext cx="2268427" cy="912767"/>
          </a:xfrm>
          <a:prstGeom prst="ellipse">
            <a:avLst/>
          </a:prstGeom>
          <a:solidFill>
            <a:srgbClr val="BBCDE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sz="1200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8" name="文本框 28"/>
          <p:cNvSpPr txBox="1">
            <a:spLocks noChangeArrowheads="1"/>
          </p:cNvSpPr>
          <p:nvPr/>
        </p:nvSpPr>
        <p:spPr bwMode="auto">
          <a:xfrm>
            <a:off x="4122338" y="4525226"/>
            <a:ext cx="1741732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ja-JP"/>
            </a:defPPr>
            <a:lvl1pPr>
              <a:defRPr sz="800"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algn="ctr"/>
            <a:r>
              <a:rPr lang="zh-CN" altLang="en-US" sz="1200" dirty="0"/>
              <a:t>适用于特殊，恶劣工况</a:t>
            </a:r>
            <a:endParaRPr lang="en-US" altLang="zh-CN" sz="1200" dirty="0"/>
          </a:p>
          <a:p>
            <a:pPr algn="ctr"/>
            <a:r>
              <a:rPr lang="en-US" altLang="zh-CN" sz="1200" dirty="0"/>
              <a:t>TH</a:t>
            </a:r>
            <a:r>
              <a:rPr lang="zh-CN" altLang="en-US" sz="1200" dirty="0"/>
              <a:t>：</a:t>
            </a:r>
            <a:r>
              <a:rPr lang="en-US" altLang="zh-CN" sz="1200" dirty="0"/>
              <a:t>5</a:t>
            </a:r>
            <a:r>
              <a:rPr lang="zh-CN" altLang="en-US" sz="1200" dirty="0"/>
              <a:t>～</a:t>
            </a:r>
            <a:r>
              <a:rPr lang="en-US" altLang="zh-CN" sz="1200" dirty="0"/>
              <a:t>120℃</a:t>
            </a:r>
            <a:endParaRPr lang="en-US" altLang="zh-CN" sz="1200" dirty="0"/>
          </a:p>
          <a:p>
            <a:pPr algn="ctr"/>
            <a:r>
              <a:rPr lang="en-US" altLang="zh-CN" sz="1200" dirty="0"/>
              <a:t>TC</a:t>
            </a:r>
            <a:r>
              <a:rPr lang="zh-CN" altLang="en-US" sz="1200" dirty="0"/>
              <a:t>：</a:t>
            </a:r>
            <a:r>
              <a:rPr lang="en-US" altLang="zh-CN" sz="1200" dirty="0"/>
              <a:t>-40</a:t>
            </a:r>
            <a:r>
              <a:rPr lang="zh-CN" altLang="en-US" sz="1200" dirty="0"/>
              <a:t>～</a:t>
            </a:r>
            <a:r>
              <a:rPr lang="en-US" altLang="zh-CN" sz="1200" dirty="0"/>
              <a:t>40℃</a:t>
            </a:r>
            <a:endParaRPr lang="zh-CN" altLang="en-US" sz="1200" dirty="0"/>
          </a:p>
        </p:txBody>
      </p:sp>
      <p:sp>
        <p:nvSpPr>
          <p:cNvPr id="49" name="椭圆 48"/>
          <p:cNvSpPr/>
          <p:nvPr/>
        </p:nvSpPr>
        <p:spPr>
          <a:xfrm>
            <a:off x="6381850" y="3775383"/>
            <a:ext cx="1913762" cy="749843"/>
          </a:xfrm>
          <a:prstGeom prst="ellipse">
            <a:avLst/>
          </a:prstGeom>
          <a:solidFill>
            <a:srgbClr val="BBCDE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sz="1000" dirty="0">
              <a:solidFill>
                <a:schemeClr val="tx1"/>
              </a:solidFill>
            </a:endParaRPr>
          </a:p>
        </p:txBody>
      </p:sp>
      <p:sp>
        <p:nvSpPr>
          <p:cNvPr id="50" name="文本框 32"/>
          <p:cNvSpPr txBox="1">
            <a:spLocks noChangeArrowheads="1"/>
          </p:cNvSpPr>
          <p:nvPr/>
        </p:nvSpPr>
        <p:spPr bwMode="auto">
          <a:xfrm>
            <a:off x="6501073" y="3827138"/>
            <a:ext cx="1781124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ja-JP"/>
            </a:defPPr>
            <a:lvl1pPr>
              <a:defRPr sz="800"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sz="1200" dirty="0"/>
              <a:t>适用于焊接产线，有效避免焊渣附着，导致误动作</a:t>
            </a:r>
            <a:endParaRPr lang="zh-CN" altLang="en-US" sz="1200" dirty="0"/>
          </a:p>
        </p:txBody>
      </p:sp>
      <p:sp>
        <p:nvSpPr>
          <p:cNvPr id="51" name="椭圆 50"/>
          <p:cNvSpPr/>
          <p:nvPr/>
        </p:nvSpPr>
        <p:spPr>
          <a:xfrm>
            <a:off x="8739006" y="3163958"/>
            <a:ext cx="1775309" cy="701485"/>
          </a:xfrm>
          <a:prstGeom prst="ellipse">
            <a:avLst/>
          </a:prstGeom>
          <a:solidFill>
            <a:srgbClr val="BBCDE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dirty="0">
              <a:solidFill>
                <a:schemeClr val="tx1"/>
              </a:solidFill>
            </a:endParaRPr>
          </a:p>
        </p:txBody>
      </p:sp>
      <p:sp>
        <p:nvSpPr>
          <p:cNvPr id="52" name="文本框 33"/>
          <p:cNvSpPr txBox="1">
            <a:spLocks noChangeArrowheads="1"/>
          </p:cNvSpPr>
          <p:nvPr/>
        </p:nvSpPr>
        <p:spPr bwMode="auto">
          <a:xfrm>
            <a:off x="8949377" y="3205988"/>
            <a:ext cx="1564938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ja-JP"/>
            </a:defPPr>
            <a:lvl1pPr>
              <a:defRPr sz="800"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sz="1200" dirty="0"/>
              <a:t>机械寿命达到</a:t>
            </a:r>
            <a:r>
              <a:rPr lang="en-US" altLang="zh-CN" sz="1200" dirty="0"/>
              <a:t>3000</a:t>
            </a:r>
            <a:r>
              <a:rPr lang="zh-CN" altLang="en-US" sz="1200" dirty="0"/>
              <a:t>万次，适用于高频长时间动作场景</a:t>
            </a:r>
            <a:endParaRPr lang="zh-CN" altLang="en-US" sz="1200" dirty="0"/>
          </a:p>
        </p:txBody>
      </p:sp>
      <p:sp>
        <p:nvSpPr>
          <p:cNvPr id="53" name="矩形 52"/>
          <p:cNvSpPr/>
          <p:nvPr/>
        </p:nvSpPr>
        <p:spPr>
          <a:xfrm>
            <a:off x="2024155" y="2377599"/>
            <a:ext cx="2746018" cy="500377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WL-N </a:t>
            </a:r>
            <a:endParaRPr kumimoji="1" lang="zh-CN" altLang="en-US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" name="椭圆 10"/>
          <p:cNvSpPr/>
          <p:nvPr/>
        </p:nvSpPr>
        <p:spPr>
          <a:xfrm>
            <a:off x="1354766" y="3610654"/>
            <a:ext cx="2734895" cy="2251843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dirty="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b="1" dirty="0">
                <a:latin typeface="微软雅黑" panose="020B0503020204020204" pitchFamily="34" charset="-122"/>
                <a:ea typeface="微软雅黑" panose="020B0503020204020204" pitchFamily="34" charset="-122"/>
                <a:sym typeface="Meiryo UI" panose="020B0604030504040204" pitchFamily="50" charset="-128"/>
              </a:rPr>
              <a:t>1.2 </a:t>
            </a:r>
            <a:r>
              <a:rPr lang="zh-CN" altLang="en-US" b="1" dirty="0">
                <a:latin typeface="微软雅黑" panose="020B0503020204020204" pitchFamily="34" charset="-122"/>
                <a:ea typeface="微软雅黑" panose="020B0503020204020204" pitchFamily="34" charset="-122"/>
                <a:sym typeface="Meiryo UI" panose="020B0604030504040204" pitchFamily="50" charset="-128"/>
              </a:rPr>
              <a:t>产品优势（</a:t>
            </a:r>
            <a:r>
              <a:rPr lang="en-US" altLang="zh-CN" b="1" dirty="0">
                <a:latin typeface="微软雅黑" panose="020B0503020204020204" pitchFamily="34" charset="-122"/>
                <a:ea typeface="微软雅黑" panose="020B0503020204020204" pitchFamily="34" charset="-122"/>
                <a:sym typeface="Meiryo UI" panose="020B0604030504040204" pitchFamily="50" charset="-128"/>
              </a:rPr>
              <a:t>1</a:t>
            </a:r>
            <a:r>
              <a:rPr lang="zh-CN" altLang="en-US" b="1" dirty="0">
                <a:latin typeface="微软雅黑" panose="020B0503020204020204" pitchFamily="34" charset="-122"/>
                <a:ea typeface="微软雅黑" panose="020B0503020204020204" pitchFamily="34" charset="-122"/>
                <a:sym typeface="Meiryo UI" panose="020B0604030504040204" pitchFamily="50" charset="-128"/>
              </a:rPr>
              <a:t>）</a:t>
            </a:r>
            <a:r>
              <a:rPr lang="en-US" altLang="zh-CN" b="1" dirty="0">
                <a:latin typeface="微软雅黑" panose="020B0503020204020204" pitchFamily="34" charset="-122"/>
                <a:ea typeface="微软雅黑" panose="020B0503020204020204" pitchFamily="34" charset="-122"/>
                <a:sym typeface="Meiryo UI" panose="020B0604030504040204" pitchFamily="50" charset="-128"/>
              </a:rPr>
              <a:t>-</a:t>
            </a:r>
            <a:r>
              <a:rPr lang="zh-CN" altLang="en-US" b="1" dirty="0">
                <a:latin typeface="微软雅黑" panose="020B0503020204020204" pitchFamily="34" charset="-122"/>
                <a:ea typeface="微软雅黑" panose="020B0503020204020204" pitchFamily="34" charset="-122"/>
                <a:sym typeface="Meiryo UI" panose="020B0604030504040204" pitchFamily="50" charset="-128"/>
              </a:rPr>
              <a:t>选型方便</a:t>
            </a:r>
            <a:endParaRPr lang="zh-CN" altLang="en-US" b="1" dirty="0"/>
          </a:p>
        </p:txBody>
      </p:sp>
      <p:sp>
        <p:nvSpPr>
          <p:cNvPr id="39" name="正方形/長方形 38"/>
          <p:cNvSpPr/>
          <p:nvPr/>
        </p:nvSpPr>
        <p:spPr>
          <a:xfrm>
            <a:off x="9183688" y="4194175"/>
            <a:ext cx="1033462" cy="77787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defRPr/>
            </a:pPr>
            <a:endParaRPr kumimoji="1" lang="ja-JP" altLang="en-US" noProof="1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152825" y="3533139"/>
            <a:ext cx="4516150" cy="2365949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32243" y="3533140"/>
            <a:ext cx="4187632" cy="2365949"/>
          </a:xfrm>
          <a:prstGeom prst="rect">
            <a:avLst/>
          </a:prstGeom>
        </p:spPr>
      </p:pic>
      <p:sp>
        <p:nvSpPr>
          <p:cNvPr id="6" name="AutoShape 35"/>
          <p:cNvSpPr>
            <a:spLocks noChangeArrowheads="1"/>
          </p:cNvSpPr>
          <p:nvPr/>
        </p:nvSpPr>
        <p:spPr bwMode="auto">
          <a:xfrm>
            <a:off x="4689643" y="4676076"/>
            <a:ext cx="2503488" cy="578882"/>
          </a:xfrm>
          <a:prstGeom prst="roundRect">
            <a:avLst>
              <a:gd name="adj" fmla="val 16667"/>
            </a:avLst>
          </a:prstGeom>
          <a:solidFill>
            <a:srgbClr val="FFFF99"/>
          </a:solidFill>
          <a:ln w="12700" algn="ctr">
            <a:solidFill>
              <a:srgbClr val="FF6600"/>
            </a:solidFill>
            <a:rou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宋体" panose="02010600030101010101" pitchFamily="2" charset="-122"/>
                <a:ea typeface="MS PGothic" panose="020B060007020508020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宋体" panose="02010600030101010101" pitchFamily="2" charset="-122"/>
                <a:ea typeface="MS PGothic" panose="020B060007020508020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宋体" panose="02010600030101010101" pitchFamily="2" charset="-122"/>
                <a:ea typeface="MS PGothic" panose="020B060007020508020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宋体" panose="02010600030101010101" pitchFamily="2" charset="-122"/>
                <a:ea typeface="MS PGothic" panose="020B060007020508020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宋体" panose="02010600030101010101" pitchFamily="2" charset="-122"/>
                <a:ea typeface="MS PGothic" panose="020B060007020508020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宋体" panose="02010600030101010101" pitchFamily="2" charset="-122"/>
                <a:ea typeface="MS PGothic" panose="020B060007020508020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宋体" panose="02010600030101010101" pitchFamily="2" charset="-122"/>
                <a:ea typeface="MS PGothic" panose="020B060007020508020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宋体" panose="02010600030101010101" pitchFamily="2" charset="-122"/>
                <a:ea typeface="MS PGothic" panose="020B060007020508020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宋体" panose="02010600030101010101" pitchFamily="2" charset="-122"/>
                <a:ea typeface="MS PGothic" panose="020B060007020508020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预行程</a:t>
            </a:r>
            <a:r>
              <a:rPr lang="en-US" altLang="ja-JP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PT</a:t>
            </a:r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是与以往商品一样，</a:t>
            </a:r>
            <a:r>
              <a:rPr lang="en-US" altLang="zh-CN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TT</a:t>
            </a:r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统一成</a:t>
            </a:r>
            <a:r>
              <a:rPr lang="en-US" altLang="zh-CN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90°</a:t>
            </a:r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endParaRPr lang="ja-JP" altLang="en-US" sz="1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7" name="组合 6"/>
          <p:cNvGrpSpPr/>
          <p:nvPr/>
        </p:nvGrpSpPr>
        <p:grpSpPr>
          <a:xfrm>
            <a:off x="693581" y="1805909"/>
            <a:ext cx="10634777" cy="1518953"/>
            <a:chOff x="693581" y="2147222"/>
            <a:chExt cx="10634777" cy="1518953"/>
          </a:xfrm>
        </p:grpSpPr>
        <p:sp>
          <p:nvSpPr>
            <p:cNvPr id="8" name="圆角矩形 15"/>
            <p:cNvSpPr>
              <a:spLocks noChangeArrowheads="1"/>
            </p:cNvSpPr>
            <p:nvPr/>
          </p:nvSpPr>
          <p:spPr bwMode="auto">
            <a:xfrm>
              <a:off x="6753452" y="2153056"/>
              <a:ext cx="4574906" cy="1499594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lumMod val="20000"/>
                <a:lumOff val="80000"/>
              </a:schemeClr>
            </a:solidFill>
            <a:ln w="12700" algn="ctr">
              <a:solidFill>
                <a:schemeClr val="tx1"/>
              </a:solidFill>
              <a:round/>
              <a:tailEnd type="triangle" w="med" len="med"/>
            </a:ln>
            <a:effectLst/>
          </p:spPr>
          <p:txBody>
            <a:bodyPr wrap="squar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kumimoji="1" sz="3200">
                  <a:solidFill>
                    <a:schemeClr val="tx1"/>
                  </a:solidFill>
                  <a:latin typeface="宋体" panose="02010600030101010101" pitchFamily="2" charset="-122"/>
                  <a:ea typeface="MS PGothic" panose="020B060007020508020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kumimoji="1" sz="2800">
                  <a:solidFill>
                    <a:schemeClr val="tx1"/>
                  </a:solidFill>
                  <a:latin typeface="宋体" panose="02010600030101010101" pitchFamily="2" charset="-122"/>
                  <a:ea typeface="MS PGothic" panose="020B060007020508020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kumimoji="1" sz="2400">
                  <a:solidFill>
                    <a:schemeClr val="tx1"/>
                  </a:solidFill>
                  <a:latin typeface="宋体" panose="02010600030101010101" pitchFamily="2" charset="-122"/>
                  <a:ea typeface="MS PGothic" panose="020B060007020508020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kumimoji="1" sz="2000">
                  <a:solidFill>
                    <a:schemeClr val="tx1"/>
                  </a:solidFill>
                  <a:latin typeface="宋体" panose="02010600030101010101" pitchFamily="2" charset="-122"/>
                  <a:ea typeface="MS PGothic" panose="020B060007020508020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kumimoji="1" sz="2000">
                  <a:solidFill>
                    <a:schemeClr val="tx1"/>
                  </a:solidFill>
                  <a:latin typeface="宋体" panose="02010600030101010101" pitchFamily="2" charset="-122"/>
                  <a:ea typeface="MS PGothic" panose="020B060007020508020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宋体" panose="02010600030101010101" pitchFamily="2" charset="-122"/>
                  <a:ea typeface="MS PGothic" panose="020B060007020508020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宋体" panose="02010600030101010101" pitchFamily="2" charset="-122"/>
                  <a:ea typeface="MS PGothic" panose="020B060007020508020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宋体" panose="02010600030101010101" pitchFamily="2" charset="-122"/>
                  <a:ea typeface="MS PGothic" panose="020B060007020508020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宋体" panose="02010600030101010101" pitchFamily="2" charset="-122"/>
                  <a:ea typeface="MS PGothic" panose="020B060007020508020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zh-CN" altLang="en-US" sz="1800">
                <a:latin typeface="Arial" panose="020B0604020202020204" pitchFamily="34" charset="0"/>
                <a:ea typeface="HGP創英角ｺﾞｼｯｸUB" panose="020B0900000000000000" pitchFamily="50" charset="-128"/>
              </a:endParaRPr>
            </a:p>
          </p:txBody>
        </p:sp>
        <p:sp>
          <p:nvSpPr>
            <p:cNvPr id="9" name="圆角矩形 1"/>
            <p:cNvSpPr>
              <a:spLocks noChangeArrowheads="1"/>
            </p:cNvSpPr>
            <p:nvPr/>
          </p:nvSpPr>
          <p:spPr bwMode="auto">
            <a:xfrm>
              <a:off x="693581" y="2147222"/>
              <a:ext cx="4640258" cy="1518953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lumMod val="20000"/>
                <a:lumOff val="80000"/>
              </a:schemeClr>
            </a:solidFill>
            <a:ln w="12700" algn="ctr">
              <a:solidFill>
                <a:schemeClr val="tx1"/>
              </a:solidFill>
              <a:round/>
              <a:tailEnd type="triangle" w="med" len="med"/>
            </a:ln>
            <a:effectLst/>
          </p:spPr>
          <p:txBody>
            <a:bodyPr wrap="squar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kumimoji="1" sz="3200">
                  <a:solidFill>
                    <a:schemeClr val="tx1"/>
                  </a:solidFill>
                  <a:latin typeface="宋体" panose="02010600030101010101" pitchFamily="2" charset="-122"/>
                  <a:ea typeface="MS PGothic" panose="020B060007020508020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kumimoji="1" sz="2800">
                  <a:solidFill>
                    <a:schemeClr val="tx1"/>
                  </a:solidFill>
                  <a:latin typeface="宋体" panose="02010600030101010101" pitchFamily="2" charset="-122"/>
                  <a:ea typeface="MS PGothic" panose="020B060007020508020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kumimoji="1" sz="2400">
                  <a:solidFill>
                    <a:schemeClr val="tx1"/>
                  </a:solidFill>
                  <a:latin typeface="宋体" panose="02010600030101010101" pitchFamily="2" charset="-122"/>
                  <a:ea typeface="MS PGothic" panose="020B060007020508020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kumimoji="1" sz="2000">
                  <a:solidFill>
                    <a:schemeClr val="tx1"/>
                  </a:solidFill>
                  <a:latin typeface="宋体" panose="02010600030101010101" pitchFamily="2" charset="-122"/>
                  <a:ea typeface="MS PGothic" panose="020B060007020508020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kumimoji="1" sz="2000">
                  <a:solidFill>
                    <a:schemeClr val="tx1"/>
                  </a:solidFill>
                  <a:latin typeface="宋体" panose="02010600030101010101" pitchFamily="2" charset="-122"/>
                  <a:ea typeface="MS PGothic" panose="020B060007020508020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宋体" panose="02010600030101010101" pitchFamily="2" charset="-122"/>
                  <a:ea typeface="MS PGothic" panose="020B060007020508020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宋体" panose="02010600030101010101" pitchFamily="2" charset="-122"/>
                  <a:ea typeface="MS PGothic" panose="020B060007020508020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宋体" panose="02010600030101010101" pitchFamily="2" charset="-122"/>
                  <a:ea typeface="MS PGothic" panose="020B060007020508020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宋体" panose="02010600030101010101" pitchFamily="2" charset="-122"/>
                  <a:ea typeface="MS PGothic" panose="020B060007020508020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zh-CN" altLang="en-US" sz="1800" dirty="0">
                <a:latin typeface="Arial" panose="020B0604020202020204" pitchFamily="34" charset="0"/>
                <a:ea typeface="HGP創英角ｺﾞｼｯｸUB" panose="020B0900000000000000" pitchFamily="50" charset="-128"/>
              </a:endParaRPr>
            </a:p>
          </p:txBody>
        </p:sp>
        <p:sp>
          <p:nvSpPr>
            <p:cNvPr id="10" name="文本框 9"/>
            <p:cNvSpPr txBox="1"/>
            <p:nvPr/>
          </p:nvSpPr>
          <p:spPr>
            <a:xfrm>
              <a:off x="758935" y="2226577"/>
              <a:ext cx="4574904" cy="12003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微软雅黑" panose="020B0503020204020204" pitchFamily="34" charset="-122"/>
                  <a:ea typeface="微软雅黑" panose="020B0503020204020204" pitchFamily="34" charset="-122"/>
                </a:rPr>
                <a:t>WL-N</a:t>
              </a:r>
              <a:r>
                <a:rPr lang="zh-CN" altLang="en-US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微软雅黑" panose="020B0503020204020204" pitchFamily="34" charset="-122"/>
                  <a:ea typeface="微软雅黑" panose="020B0503020204020204" pitchFamily="34" charset="-122"/>
                </a:rPr>
                <a:t>优势</a:t>
              </a:r>
              <a:endParaRPr lang="en-US" altLang="zh-CN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r>
                <a:rPr lang="ja-JP" altLang="en-US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・</a:t>
              </a:r>
              <a:r>
                <a:rPr lang="zh-CN" altLang="en-US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一般负载</a:t>
              </a:r>
              <a:r>
                <a:rPr lang="ja-JP" altLang="en-US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・</a:t>
              </a:r>
              <a:r>
                <a:rPr lang="zh-CN" altLang="en-US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微小负载通用化</a:t>
              </a:r>
              <a:endPara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r>
                <a:rPr lang="ja-JP" altLang="en-US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・</a:t>
              </a:r>
              <a:r>
                <a:rPr lang="zh-CN" altLang="en-US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全部机型实现</a:t>
              </a:r>
              <a:endPara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r>
                <a:rPr lang="en-US" altLang="zh-CN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  TT</a:t>
              </a:r>
              <a:r>
                <a:rPr lang="en-US" altLang="ja-JP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90</a:t>
              </a:r>
              <a:r>
                <a:rPr lang="ja-JP" altLang="en-US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度・</a:t>
              </a:r>
              <a:r>
                <a:rPr lang="zh-CN" altLang="en-US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单侧动作</a:t>
              </a:r>
              <a:r>
                <a:rPr lang="ja-JP" altLang="en-US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・</a:t>
              </a:r>
              <a:r>
                <a:rPr lang="zh-CN" altLang="en-US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头部</a:t>
              </a:r>
              <a:r>
                <a:rPr lang="en-US" altLang="ja-JP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4</a:t>
              </a:r>
              <a:r>
                <a:rPr lang="zh-CN" altLang="en-US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个方向的安装</a:t>
              </a:r>
              <a:r>
                <a:rPr lang="ja-JP" altLang="en-US" dirty="0">
                  <a:latin typeface="宋体" panose="02010600030101010101" pitchFamily="2" charset="-122"/>
                  <a:ea typeface="宋体" panose="02010600030101010101" pitchFamily="2" charset="-122"/>
                </a:rPr>
                <a:t>　</a:t>
              </a:r>
              <a:r>
                <a:rPr lang="ja-JP" altLang="en-US" sz="1600" dirty="0">
                  <a:latin typeface="宋体" panose="02010600030101010101" pitchFamily="2" charset="-122"/>
                  <a:ea typeface="宋体" panose="02010600030101010101" pitchFamily="2" charset="-122"/>
                </a:rPr>
                <a:t>　　　　</a:t>
              </a:r>
              <a:r>
                <a:rPr lang="ja-JP" altLang="en-US" dirty="0">
                  <a:latin typeface="宋体" panose="02010600030101010101" pitchFamily="2" charset="-122"/>
                  <a:ea typeface="宋体" panose="02010600030101010101" pitchFamily="2" charset="-122"/>
                </a:rPr>
                <a:t>　</a:t>
              </a:r>
              <a:r>
                <a:rPr lang="zh-CN" altLang="en-US" dirty="0">
                  <a:latin typeface="宋体" panose="02010600030101010101" pitchFamily="2" charset="-122"/>
                  <a:ea typeface="宋体" panose="02010600030101010101" pitchFamily="2" charset="-122"/>
                </a:rPr>
                <a:t> </a:t>
              </a:r>
              <a:endParaRPr lang="en-US" altLang="zh-CN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宋体" panose="02010600030101010101" pitchFamily="2" charset="-122"/>
                <a:ea typeface="宋体" panose="02010600030101010101" pitchFamily="2" charset="-122"/>
              </a:endParaRPr>
            </a:p>
          </p:txBody>
        </p:sp>
        <p:sp>
          <p:nvSpPr>
            <p:cNvPr id="11" name="文本框 10"/>
            <p:cNvSpPr txBox="1"/>
            <p:nvPr/>
          </p:nvSpPr>
          <p:spPr>
            <a:xfrm>
              <a:off x="6753452" y="2302688"/>
              <a:ext cx="4574906" cy="12003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微软雅黑" panose="020B0503020204020204" pitchFamily="34" charset="-122"/>
                  <a:ea typeface="微软雅黑" panose="020B0503020204020204" pitchFamily="34" charset="-122"/>
                </a:rPr>
                <a:t>给客户的价值提案</a:t>
              </a:r>
              <a:endParaRPr lang="en-US" altLang="zh-CN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r>
                <a:rPr lang="ja-JP" altLang="en-US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・</a:t>
              </a:r>
              <a:r>
                <a:rPr lang="zh-CN" altLang="en-US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客户不用担心负载问题</a:t>
              </a:r>
              <a:endPara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r>
                <a:rPr lang="ja-JP" altLang="en-US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・</a:t>
              </a:r>
              <a:r>
                <a:rPr lang="zh-CN" altLang="en-US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客户只需选择</a:t>
              </a:r>
              <a:r>
                <a:rPr lang="en-US" altLang="zh-CN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PT</a:t>
              </a:r>
              <a:r>
                <a:rPr lang="zh-CN" altLang="en-US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，大幅度降低库存量</a:t>
              </a:r>
              <a:endPara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r>
                <a:rPr lang="en-US" altLang="zh-CN" dirty="0">
                  <a:latin typeface="宋体" panose="02010600030101010101" pitchFamily="2" charset="-122"/>
                  <a:ea typeface="宋体" panose="02010600030101010101" pitchFamily="2" charset="-122"/>
                </a:rPr>
                <a:t>  </a:t>
              </a:r>
              <a:endParaRPr lang="en-US" altLang="zh-CN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宋体" panose="02010600030101010101" pitchFamily="2" charset="-122"/>
                <a:ea typeface="宋体" panose="02010600030101010101" pitchFamily="2" charset="-122"/>
              </a:endParaRPr>
            </a:p>
          </p:txBody>
        </p:sp>
        <p:sp>
          <p:nvSpPr>
            <p:cNvPr id="13" name="AutoShape 82"/>
            <p:cNvSpPr>
              <a:spLocks noChangeArrowheads="1"/>
            </p:cNvSpPr>
            <p:nvPr/>
          </p:nvSpPr>
          <p:spPr bwMode="auto">
            <a:xfrm>
              <a:off x="5595322" y="2550234"/>
              <a:ext cx="829446" cy="811706"/>
            </a:xfrm>
            <a:prstGeom prst="rightArrow">
              <a:avLst>
                <a:gd name="adj1" fmla="val 44657"/>
                <a:gd name="adj2" fmla="val 53285"/>
              </a:avLst>
            </a:prstGeom>
            <a:solidFill>
              <a:srgbClr val="FFC000"/>
            </a:solidFill>
            <a:ln w="9525">
              <a:noFill/>
              <a:miter lim="800000"/>
            </a:ln>
            <a:effectLst/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kumimoji="1" sz="32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kumimoji="1" sz="28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charset="-128"/>
                </a:defRPr>
              </a:lvl9pPr>
            </a:lstStyle>
            <a:p>
              <a:pPr defTabSz="914400" eaLnBrk="1" fontAlgn="base" hangingPunct="1">
                <a:spcBef>
                  <a:spcPct val="0"/>
                </a:spcBef>
                <a:spcAft>
                  <a:spcPct val="0"/>
                </a:spcAft>
                <a:buFontTx/>
                <a:buNone/>
              </a:pPr>
              <a:endParaRPr lang="ja-JP" altLang="en-US" sz="1600" b="1">
                <a:solidFill>
                  <a:srgbClr val="000000"/>
                </a:solidFill>
                <a:latin typeface="Meiryo UI" panose="020B0604030504040204" pitchFamily="50" charset="-128"/>
                <a:ea typeface="Meiryo UI" panose="020B0604030504040204" pitchFamily="50" charset="-128"/>
              </a:endParaRPr>
            </a:p>
          </p:txBody>
        </p:sp>
      </p:grpSp>
      <p:sp>
        <p:nvSpPr>
          <p:cNvPr id="17" name="文本框 16"/>
          <p:cNvSpPr txBox="1"/>
          <p:nvPr/>
        </p:nvSpPr>
        <p:spPr>
          <a:xfrm>
            <a:off x="2284720" y="1019560"/>
            <a:ext cx="7621034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ja-JP"/>
            </a:defPPr>
            <a:lvl1pPr>
              <a:defRPr sz="2400" b="1"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ja-JP" altLang="en-US" dirty="0"/>
              <a:t>选型</a:t>
            </a:r>
            <a:r>
              <a:rPr lang="zh-CN" altLang="en-US" dirty="0"/>
              <a:t>更</a:t>
            </a:r>
            <a:r>
              <a:rPr lang="ja-JP" altLang="en-US" dirty="0"/>
              <a:t>方便</a:t>
            </a:r>
            <a:r>
              <a:rPr lang="en-US" altLang="zh-CN" dirty="0"/>
              <a:t>—</a:t>
            </a:r>
            <a:r>
              <a:rPr lang="zh-CN" altLang="en-US" dirty="0"/>
              <a:t>实现触点规格</a:t>
            </a:r>
            <a:r>
              <a:rPr lang="en-US" altLang="zh-CN" dirty="0"/>
              <a:t>/</a:t>
            </a:r>
            <a:r>
              <a:rPr lang="zh-CN" altLang="en-US" dirty="0"/>
              <a:t>旋转摆杆规格的标准化</a:t>
            </a:r>
            <a:endParaRPr lang="en-US" altLang="zh-CN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标题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b="1" dirty="0">
                <a:latin typeface="微软雅黑" panose="020B0503020204020204" pitchFamily="34" charset="-122"/>
                <a:ea typeface="微软雅黑" panose="020B0503020204020204" pitchFamily="34" charset="-122"/>
                <a:sym typeface="Meiryo UI" panose="020B0604030504040204" pitchFamily="50" charset="-128"/>
              </a:rPr>
              <a:t>产品优势（</a:t>
            </a:r>
            <a:r>
              <a:rPr lang="en-US" altLang="zh-CN" b="1" dirty="0">
                <a:latin typeface="微软雅黑" panose="020B0503020204020204" pitchFamily="34" charset="-122"/>
                <a:ea typeface="微软雅黑" panose="020B0503020204020204" pitchFamily="34" charset="-122"/>
                <a:sym typeface="Meiryo UI" panose="020B0604030504040204" pitchFamily="50" charset="-128"/>
              </a:rPr>
              <a:t>2</a:t>
            </a:r>
            <a:r>
              <a:rPr lang="zh-CN" altLang="en-US" b="1" dirty="0">
                <a:latin typeface="微软雅黑" panose="020B0503020204020204" pitchFamily="34" charset="-122"/>
                <a:ea typeface="微软雅黑" panose="020B0503020204020204" pitchFamily="34" charset="-122"/>
                <a:sym typeface="Meiryo UI" panose="020B0604030504040204" pitchFamily="50" charset="-128"/>
              </a:rPr>
              <a:t>）</a:t>
            </a:r>
            <a:r>
              <a:rPr lang="en-US" altLang="zh-CN" b="1" dirty="0">
                <a:latin typeface="微软雅黑" panose="020B0503020204020204" pitchFamily="34" charset="-122"/>
                <a:ea typeface="微软雅黑" panose="020B0503020204020204" pitchFamily="34" charset="-122"/>
                <a:sym typeface="Meiryo UI" panose="020B0604030504040204" pitchFamily="50" charset="-128"/>
              </a:rPr>
              <a:t>-LED TYPE</a:t>
            </a:r>
            <a:r>
              <a:rPr lang="zh-CN" altLang="en-US" b="1" dirty="0">
                <a:latin typeface="微软雅黑" panose="020B0503020204020204" pitchFamily="34" charset="-122"/>
                <a:ea typeface="微软雅黑" panose="020B0503020204020204" pitchFamily="34" charset="-122"/>
                <a:sym typeface="Meiryo UI" panose="020B0604030504040204" pitchFamily="50" charset="-128"/>
              </a:rPr>
              <a:t>动作确认更方便</a:t>
            </a:r>
            <a:endParaRPr lang="zh-CN" altLang="en-US" b="1" dirty="0"/>
          </a:p>
        </p:txBody>
      </p:sp>
      <p:sp>
        <p:nvSpPr>
          <p:cNvPr id="38914" name="文本框 1"/>
          <p:cNvSpPr txBox="1">
            <a:spLocks noChangeArrowheads="1"/>
          </p:cNvSpPr>
          <p:nvPr/>
        </p:nvSpPr>
        <p:spPr bwMode="auto">
          <a:xfrm>
            <a:off x="2656751" y="909416"/>
            <a:ext cx="7196138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/>
            <a:r>
              <a:rPr lang="en-US" altLang="ja-JP" sz="2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LED</a:t>
            </a:r>
            <a:r>
              <a:rPr lang="zh-CN" altLang="en-US" sz="2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2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TYPE</a:t>
            </a:r>
            <a:r>
              <a:rPr lang="zh-CN" altLang="en-US" sz="2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 动作确认更方便</a:t>
            </a:r>
            <a:endParaRPr lang="en-US" altLang="zh-CN" sz="24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5" name="文本框 44"/>
          <p:cNvSpPr txBox="1"/>
          <p:nvPr/>
        </p:nvSpPr>
        <p:spPr>
          <a:xfrm>
            <a:off x="10216453" y="5543985"/>
            <a:ext cx="783252" cy="276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defPPr>
              <a:defRPr lang="ja-JP"/>
            </a:defPPr>
            <a:lvl1pPr algn="ctr" fontAlgn="base">
              <a:spcBef>
                <a:spcPct val="0"/>
              </a:spcBef>
              <a:spcAft>
                <a:spcPct val="0"/>
              </a:spcAft>
              <a:buFontTx/>
              <a:buNone/>
              <a:defRPr sz="1200" b="1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latin typeface="Arial" panose="020B0604020202020204" pitchFamily="34" charset="0"/>
                <a:ea typeface="MS PGothic" panose="020B060007020508020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latin typeface="Arial" panose="020B0604020202020204" pitchFamily="34" charset="0"/>
                <a:ea typeface="MS PGothic" panose="020B060007020508020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latin typeface="Arial" panose="020B0604020202020204" pitchFamily="34" charset="0"/>
                <a:ea typeface="MS PGothic" panose="020B060007020508020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latin typeface="Arial" panose="020B0604020202020204" pitchFamily="34" charset="0"/>
                <a:ea typeface="MS PGothic" panose="020B060007020508020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Arial" panose="020B0604020202020204" pitchFamily="34" charset="0"/>
                <a:ea typeface="MS PGothic" panose="020B060007020508020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Arial" panose="020B0604020202020204" pitchFamily="34" charset="0"/>
                <a:ea typeface="MS PGothic" panose="020B060007020508020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Arial" panose="020B0604020202020204" pitchFamily="34" charset="0"/>
                <a:ea typeface="MS PGothic" panose="020B060007020508020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Arial" panose="020B0604020202020204" pitchFamily="34" charset="0"/>
                <a:ea typeface="MS PGothic" panose="020B0600070205080204" charset="-128"/>
              </a:defRPr>
            </a:lvl9pPr>
          </a:lstStyle>
          <a:p>
            <a:r>
              <a:rPr lang="zh-CN" altLang="en-US" dirty="0"/>
              <a:t>自社</a:t>
            </a:r>
            <a:endParaRPr lang="zh-CN" altLang="en-US" dirty="0"/>
          </a:p>
        </p:txBody>
      </p:sp>
      <p:sp>
        <p:nvSpPr>
          <p:cNvPr id="9" name="AutoShape 2"/>
          <p:cNvSpPr>
            <a:spLocks noChangeArrowheads="1"/>
          </p:cNvSpPr>
          <p:nvPr/>
        </p:nvSpPr>
        <p:spPr bwMode="auto">
          <a:xfrm>
            <a:off x="229810" y="3724783"/>
            <a:ext cx="11810075" cy="2670745"/>
          </a:xfrm>
          <a:prstGeom prst="roundRect">
            <a:avLst>
              <a:gd name="adj" fmla="val 1816"/>
            </a:avLst>
          </a:prstGeom>
          <a:solidFill>
            <a:schemeClr val="bg1">
              <a:lumMod val="85000"/>
            </a:schemeClr>
          </a:solidFill>
          <a:ln>
            <a:noFill/>
          </a:ln>
          <a:effectLst/>
        </p:spPr>
        <p:txBody>
          <a:bodyPr anchor="ctr">
            <a:noAutofit/>
          </a:bodyPr>
          <a:lstStyle>
            <a:lvl1pPr eaLnBrk="0" hangingPunct="0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charset="-128"/>
              </a:defRPr>
            </a:lvl9pPr>
          </a:lstStyle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endParaRPr lang="ja-JP" altLang="en-US" sz="1800" b="1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" name="Text Box 24"/>
          <p:cNvSpPr txBox="1">
            <a:spLocks noChangeArrowheads="1"/>
          </p:cNvSpPr>
          <p:nvPr/>
        </p:nvSpPr>
        <p:spPr bwMode="auto">
          <a:xfrm>
            <a:off x="480923" y="3842086"/>
            <a:ext cx="5498173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charset="-128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  <a:buNone/>
            </a:pPr>
            <a:r>
              <a:rPr lang="zh-CN" altLang="en-US" sz="18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视野角度实验</a:t>
            </a:r>
            <a:r>
              <a:rPr lang="en-US" altLang="zh-CN" sz="18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12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*</a:t>
            </a:r>
            <a:r>
              <a:rPr lang="zh-CN" altLang="en-US" sz="12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当社实验</a:t>
            </a:r>
            <a:endParaRPr lang="en-US" altLang="zh-CN" sz="18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11" name="Picture 27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498" t="24812" r="18945" b="24646"/>
          <a:stretch>
            <a:fillRect/>
          </a:stretch>
        </p:blipFill>
        <p:spPr bwMode="auto">
          <a:xfrm>
            <a:off x="1108634" y="4305440"/>
            <a:ext cx="4186200" cy="205023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00FF">
                    <a:alpha val="8196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2" name="AutoShape 32"/>
          <p:cNvSpPr>
            <a:spLocks noChangeArrowheads="1"/>
          </p:cNvSpPr>
          <p:nvPr/>
        </p:nvSpPr>
        <p:spPr bwMode="auto">
          <a:xfrm>
            <a:off x="6801526" y="4689804"/>
            <a:ext cx="3912219" cy="1322387"/>
          </a:xfrm>
          <a:prstGeom prst="roundRect">
            <a:avLst>
              <a:gd name="adj" fmla="val 2698"/>
            </a:avLst>
          </a:prstGeom>
          <a:solidFill>
            <a:srgbClr val="FFFFFF"/>
          </a:solidFill>
          <a:ln w="12700" algn="ctr">
            <a:solidFill>
              <a:srgbClr val="808080"/>
            </a:solidFill>
            <a:rou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charset="-128"/>
              </a:defRPr>
            </a:lvl9pPr>
          </a:lstStyle>
          <a:p>
            <a:pPr algn="r" defTabSz="914400" eaLnBrk="1" fontAlgn="base" hangingPunct="1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altLang="ja-JP" sz="1800" b="1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WL</a:t>
            </a:r>
            <a:r>
              <a:rPr lang="ja-JP" altLang="en-US" sz="1800" b="1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　：　</a:t>
            </a:r>
            <a:r>
              <a:rPr lang="en-US" altLang="ja-JP" sz="1800" b="1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40°</a:t>
            </a:r>
            <a:endParaRPr lang="en-US" altLang="ja-JP" sz="1800" b="1" dirty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r" eaLnBrk="1" fontAlgn="base" hangingPunct="1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en-US" altLang="ja-JP" sz="18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General products</a:t>
            </a:r>
            <a:r>
              <a:rPr lang="ja-JP" altLang="en-US" sz="1800" b="1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：　</a:t>
            </a:r>
            <a:r>
              <a:rPr lang="en-US" altLang="ja-JP" sz="1800" b="1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40°</a:t>
            </a:r>
            <a:endParaRPr lang="en-US" altLang="ja-JP" sz="1800" b="1" dirty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r" defTabSz="914400" eaLnBrk="1" fontAlgn="base" hangingPunct="1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ja-JP" altLang="en-US" sz="1800" b="1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　　　</a:t>
            </a:r>
            <a:r>
              <a:rPr lang="en-US" altLang="ja-JP" sz="1800" b="1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WLG</a:t>
            </a:r>
            <a:r>
              <a:rPr lang="ja-JP" altLang="en-US" sz="1800" b="1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　：</a:t>
            </a:r>
            <a:r>
              <a:rPr lang="en-US" altLang="ja-JP" sz="1800" b="1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140°</a:t>
            </a:r>
            <a:endParaRPr lang="en-US" altLang="ja-JP" sz="1800" b="1" dirty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4" name="Text Box 38"/>
          <p:cNvSpPr txBox="1">
            <a:spLocks noChangeArrowheads="1"/>
          </p:cNvSpPr>
          <p:nvPr/>
        </p:nvSpPr>
        <p:spPr bwMode="auto">
          <a:xfrm>
            <a:off x="5294834" y="2440188"/>
            <a:ext cx="2561359" cy="10772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400">
                <a:solidFill>
                  <a:srgbClr val="000000"/>
                </a:solidFill>
                <a:latin typeface="HGP創英角ｺﾞｼｯｸUB" panose="020B0900000000000000" pitchFamily="50" charset="-128"/>
                <a:ea typeface="Meiryo UI" panose="020B0604030504040204" pitchFamily="50" charset="-128"/>
                <a:sym typeface="Helvetica Light" charset="0"/>
              </a:defRPr>
            </a:lvl1pPr>
            <a:lvl2pPr marL="742950" indent="-285750">
              <a:defRPr sz="2400">
                <a:solidFill>
                  <a:srgbClr val="000000"/>
                </a:solidFill>
                <a:latin typeface="HGP創英角ｺﾞｼｯｸUB" panose="020B0900000000000000" pitchFamily="50" charset="-128"/>
                <a:ea typeface="Meiryo UI" panose="020B0604030504040204" pitchFamily="50" charset="-128"/>
                <a:sym typeface="Helvetica Light" charset="0"/>
              </a:defRPr>
            </a:lvl2pPr>
            <a:lvl3pPr marL="1143000" indent="-228600">
              <a:defRPr sz="2400">
                <a:solidFill>
                  <a:srgbClr val="000000"/>
                </a:solidFill>
                <a:latin typeface="HGP創英角ｺﾞｼｯｸUB" panose="020B0900000000000000" pitchFamily="50" charset="-128"/>
                <a:ea typeface="Meiryo UI" panose="020B0604030504040204" pitchFamily="50" charset="-128"/>
                <a:sym typeface="Helvetica Light" charset="0"/>
              </a:defRPr>
            </a:lvl3pPr>
            <a:lvl4pPr marL="1600200" indent="-228600">
              <a:defRPr sz="2400">
                <a:solidFill>
                  <a:srgbClr val="000000"/>
                </a:solidFill>
                <a:latin typeface="HGP創英角ｺﾞｼｯｸUB" panose="020B0900000000000000" pitchFamily="50" charset="-128"/>
                <a:ea typeface="Meiryo UI" panose="020B0604030504040204" pitchFamily="50" charset="-128"/>
                <a:sym typeface="Helvetica Light" charset="0"/>
              </a:defRPr>
            </a:lvl4pPr>
            <a:lvl5pPr marL="2057400" indent="-228600">
              <a:defRPr sz="2400">
                <a:solidFill>
                  <a:srgbClr val="000000"/>
                </a:solidFill>
                <a:latin typeface="HGP創英角ｺﾞｼｯｸUB" panose="020B0900000000000000" pitchFamily="50" charset="-128"/>
                <a:ea typeface="Meiryo UI" panose="020B0604030504040204" pitchFamily="50" charset="-128"/>
                <a:sym typeface="Helvetica Light" charset="0"/>
              </a:defRPr>
            </a:lvl5pPr>
            <a:lvl6pPr marL="2514600" indent="-228600" defTabSz="584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HGP創英角ｺﾞｼｯｸUB" panose="020B0900000000000000" pitchFamily="50" charset="-128"/>
                <a:ea typeface="Meiryo UI" panose="020B0604030504040204" pitchFamily="50" charset="-128"/>
                <a:sym typeface="Helvetica Light" charset="0"/>
              </a:defRPr>
            </a:lvl6pPr>
            <a:lvl7pPr marL="2971800" indent="-228600" defTabSz="584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HGP創英角ｺﾞｼｯｸUB" panose="020B0900000000000000" pitchFamily="50" charset="-128"/>
                <a:ea typeface="Meiryo UI" panose="020B0604030504040204" pitchFamily="50" charset="-128"/>
                <a:sym typeface="Helvetica Light" charset="0"/>
              </a:defRPr>
            </a:lvl7pPr>
            <a:lvl8pPr marL="3429000" indent="-228600" defTabSz="584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HGP創英角ｺﾞｼｯｸUB" panose="020B0900000000000000" pitchFamily="50" charset="-128"/>
                <a:ea typeface="Meiryo UI" panose="020B0604030504040204" pitchFamily="50" charset="-128"/>
                <a:sym typeface="Helvetica Light" charset="0"/>
              </a:defRPr>
            </a:lvl8pPr>
            <a:lvl9pPr marL="3886200" indent="-228600" defTabSz="584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HGP創英角ｺﾞｼｯｸUB" panose="020B0900000000000000" pitchFamily="50" charset="-128"/>
                <a:ea typeface="Meiryo UI" panose="020B0604030504040204" pitchFamily="50" charset="-128"/>
                <a:sym typeface="Helvetica Light" charset="0"/>
              </a:defRPr>
            </a:lvl9pPr>
          </a:lstStyle>
          <a:p>
            <a:pPr algn="ctr" defTabSz="584200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从斜向角度看的话</a:t>
            </a:r>
            <a:endParaRPr lang="en-US" altLang="zh-CN" sz="16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 defTabSz="584200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其他社产品无法进行动作确认，但是</a:t>
            </a:r>
            <a:r>
              <a:rPr lang="en-US" altLang="zh-CN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WLG/WL-N</a:t>
            </a:r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可以！</a:t>
            </a:r>
            <a:endParaRPr lang="ja-JP" altLang="en-US" sz="16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5" name="AutoShape 6"/>
          <p:cNvSpPr>
            <a:spLocks noChangeArrowheads="1"/>
          </p:cNvSpPr>
          <p:nvPr/>
        </p:nvSpPr>
        <p:spPr bwMode="auto">
          <a:xfrm>
            <a:off x="10286251" y="1836139"/>
            <a:ext cx="647698" cy="922338"/>
          </a:xfrm>
          <a:prstGeom prst="rightArrow">
            <a:avLst>
              <a:gd name="adj1" fmla="val 44657"/>
              <a:gd name="adj2" fmla="val 55945"/>
            </a:avLst>
          </a:prstGeom>
          <a:gradFill flip="none" rotWithShape="1">
            <a:gsLst>
              <a:gs pos="0">
                <a:srgbClr val="0000CC">
                  <a:tint val="66000"/>
                  <a:satMod val="160000"/>
                </a:srgbClr>
              </a:gs>
              <a:gs pos="50000">
                <a:srgbClr val="0000CC">
                  <a:tint val="44500"/>
                  <a:satMod val="160000"/>
                </a:srgbClr>
              </a:gs>
              <a:gs pos="100000">
                <a:srgbClr val="0000CC">
                  <a:tint val="23500"/>
                  <a:satMod val="160000"/>
                </a:srgbClr>
              </a:gs>
            </a:gsLst>
            <a:lin ang="8100000" scaled="1"/>
            <a:tileRect/>
          </a:gradFill>
          <a:ln w="9525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anchor="ctr"/>
          <a:lstStyle/>
          <a:p>
            <a:pPr defTabSz="5842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kumimoji="0" lang="ja-JP" altLang="en-US" sz="240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Meiryo UI" panose="020B0604030504040204" pitchFamily="50" charset="-128"/>
              <a:sym typeface="Helvetica Light" charset="0"/>
            </a:endParaRPr>
          </a:p>
        </p:txBody>
      </p:sp>
      <p:pic>
        <p:nvPicPr>
          <p:cNvPr id="16" name="Picture 28" descr="ｱｽﾞﾋﾞﾙ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32153" y="1242414"/>
            <a:ext cx="908050" cy="21986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2" name="Picture 29" descr="omuron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62525" y="1242414"/>
            <a:ext cx="908050" cy="2178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0" name="Text Box 36"/>
          <p:cNvSpPr txBox="1">
            <a:spLocks noChangeArrowheads="1"/>
          </p:cNvSpPr>
          <p:nvPr/>
        </p:nvSpPr>
        <p:spPr bwMode="auto">
          <a:xfrm>
            <a:off x="8621206" y="3098465"/>
            <a:ext cx="1082348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rgbClr val="000000"/>
                </a:solidFill>
                <a:latin typeface="HGP創英角ｺﾞｼｯｸUB" panose="020B0900000000000000" pitchFamily="50" charset="-128"/>
                <a:ea typeface="Meiryo UI" panose="020B0604030504040204" pitchFamily="50" charset="-128"/>
                <a:sym typeface="Helvetica Light" charset="0"/>
              </a:defRPr>
            </a:lvl1pPr>
            <a:lvl2pPr marL="742950" indent="-285750">
              <a:defRPr sz="2400">
                <a:solidFill>
                  <a:srgbClr val="000000"/>
                </a:solidFill>
                <a:latin typeface="HGP創英角ｺﾞｼｯｸUB" panose="020B0900000000000000" pitchFamily="50" charset="-128"/>
                <a:ea typeface="Meiryo UI" panose="020B0604030504040204" pitchFamily="50" charset="-128"/>
                <a:sym typeface="Helvetica Light" charset="0"/>
              </a:defRPr>
            </a:lvl2pPr>
            <a:lvl3pPr marL="1143000" indent="-228600">
              <a:defRPr sz="2400">
                <a:solidFill>
                  <a:srgbClr val="000000"/>
                </a:solidFill>
                <a:latin typeface="HGP創英角ｺﾞｼｯｸUB" panose="020B0900000000000000" pitchFamily="50" charset="-128"/>
                <a:ea typeface="Meiryo UI" panose="020B0604030504040204" pitchFamily="50" charset="-128"/>
                <a:sym typeface="Helvetica Light" charset="0"/>
              </a:defRPr>
            </a:lvl3pPr>
            <a:lvl4pPr marL="1600200" indent="-228600">
              <a:defRPr sz="2400">
                <a:solidFill>
                  <a:srgbClr val="000000"/>
                </a:solidFill>
                <a:latin typeface="HGP創英角ｺﾞｼｯｸUB" panose="020B0900000000000000" pitchFamily="50" charset="-128"/>
                <a:ea typeface="Meiryo UI" panose="020B0604030504040204" pitchFamily="50" charset="-128"/>
                <a:sym typeface="Helvetica Light" charset="0"/>
              </a:defRPr>
            </a:lvl4pPr>
            <a:lvl5pPr marL="2057400" indent="-228600">
              <a:defRPr sz="2400">
                <a:solidFill>
                  <a:srgbClr val="000000"/>
                </a:solidFill>
                <a:latin typeface="HGP創英角ｺﾞｼｯｸUB" panose="020B0900000000000000" pitchFamily="50" charset="-128"/>
                <a:ea typeface="Meiryo UI" panose="020B0604030504040204" pitchFamily="50" charset="-128"/>
                <a:sym typeface="Helvetica Light" charset="0"/>
              </a:defRPr>
            </a:lvl5pPr>
            <a:lvl6pPr marL="2514600" indent="-228600" defTabSz="584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HGP創英角ｺﾞｼｯｸUB" panose="020B0900000000000000" pitchFamily="50" charset="-128"/>
                <a:ea typeface="Meiryo UI" panose="020B0604030504040204" pitchFamily="50" charset="-128"/>
                <a:sym typeface="Helvetica Light" charset="0"/>
              </a:defRPr>
            </a:lvl6pPr>
            <a:lvl7pPr marL="2971800" indent="-228600" defTabSz="584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HGP創英角ｺﾞｼｯｸUB" panose="020B0900000000000000" pitchFamily="50" charset="-128"/>
                <a:ea typeface="Meiryo UI" panose="020B0604030504040204" pitchFamily="50" charset="-128"/>
                <a:sym typeface="Helvetica Light" charset="0"/>
              </a:defRPr>
            </a:lvl7pPr>
            <a:lvl8pPr marL="3429000" indent="-228600" defTabSz="584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HGP創英角ｺﾞｼｯｸUB" panose="020B0900000000000000" pitchFamily="50" charset="-128"/>
                <a:ea typeface="Meiryo UI" panose="020B0604030504040204" pitchFamily="50" charset="-128"/>
                <a:sym typeface="Helvetica Light" charset="0"/>
              </a:defRPr>
            </a:lvl8pPr>
            <a:lvl9pPr marL="3886200" indent="-228600" defTabSz="584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HGP創英角ｺﾞｼｯｸUB" panose="020B0900000000000000" pitchFamily="50" charset="-128"/>
                <a:ea typeface="Meiryo UI" panose="020B0604030504040204" pitchFamily="50" charset="-128"/>
                <a:sym typeface="Helvetica Light" charset="0"/>
              </a:defRPr>
            </a:lvl9pPr>
          </a:lstStyle>
          <a:p>
            <a:pPr defTabSz="5842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ja-JP" altLang="en-US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（他社品）</a:t>
            </a:r>
            <a:endParaRPr kumimoji="0" lang="ja-JP" altLang="en-US" sz="1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1" name="AutoShape 11"/>
          <p:cNvSpPr>
            <a:spLocks noChangeArrowheads="1"/>
          </p:cNvSpPr>
          <p:nvPr/>
        </p:nvSpPr>
        <p:spPr bwMode="auto">
          <a:xfrm>
            <a:off x="4319398" y="1724069"/>
            <a:ext cx="3870845" cy="503238"/>
          </a:xfrm>
          <a:prstGeom prst="roundRect">
            <a:avLst>
              <a:gd name="adj" fmla="val 50000"/>
            </a:avLst>
          </a:prstGeom>
          <a:solidFill>
            <a:srgbClr val="FFFF99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/>
          <a:lstStyle>
            <a:lvl1pPr>
              <a:defRPr sz="2400">
                <a:solidFill>
                  <a:srgbClr val="000000"/>
                </a:solidFill>
                <a:latin typeface="HGP創英角ｺﾞｼｯｸUB" panose="020B0900000000000000" pitchFamily="50" charset="-128"/>
                <a:ea typeface="Meiryo UI" panose="020B0604030504040204" pitchFamily="50" charset="-128"/>
                <a:sym typeface="Helvetica Light" charset="0"/>
              </a:defRPr>
            </a:lvl1pPr>
            <a:lvl2pPr marL="742950" indent="-285750">
              <a:defRPr sz="2400">
                <a:solidFill>
                  <a:srgbClr val="000000"/>
                </a:solidFill>
                <a:latin typeface="HGP創英角ｺﾞｼｯｸUB" panose="020B0900000000000000" pitchFamily="50" charset="-128"/>
                <a:ea typeface="Meiryo UI" panose="020B0604030504040204" pitchFamily="50" charset="-128"/>
                <a:sym typeface="Helvetica Light" charset="0"/>
              </a:defRPr>
            </a:lvl2pPr>
            <a:lvl3pPr marL="1143000" indent="-228600">
              <a:defRPr sz="2400">
                <a:solidFill>
                  <a:srgbClr val="000000"/>
                </a:solidFill>
                <a:latin typeface="HGP創英角ｺﾞｼｯｸUB" panose="020B0900000000000000" pitchFamily="50" charset="-128"/>
                <a:ea typeface="Meiryo UI" panose="020B0604030504040204" pitchFamily="50" charset="-128"/>
                <a:sym typeface="Helvetica Light" charset="0"/>
              </a:defRPr>
            </a:lvl3pPr>
            <a:lvl4pPr marL="1600200" indent="-228600">
              <a:defRPr sz="2400">
                <a:solidFill>
                  <a:srgbClr val="000000"/>
                </a:solidFill>
                <a:latin typeface="HGP創英角ｺﾞｼｯｸUB" panose="020B0900000000000000" pitchFamily="50" charset="-128"/>
                <a:ea typeface="Meiryo UI" panose="020B0604030504040204" pitchFamily="50" charset="-128"/>
                <a:sym typeface="Helvetica Light" charset="0"/>
              </a:defRPr>
            </a:lvl4pPr>
            <a:lvl5pPr marL="2057400" indent="-228600">
              <a:defRPr sz="2400">
                <a:solidFill>
                  <a:srgbClr val="000000"/>
                </a:solidFill>
                <a:latin typeface="HGP創英角ｺﾞｼｯｸUB" panose="020B0900000000000000" pitchFamily="50" charset="-128"/>
                <a:ea typeface="Meiryo UI" panose="020B0604030504040204" pitchFamily="50" charset="-128"/>
                <a:sym typeface="Helvetica Light" charset="0"/>
              </a:defRPr>
            </a:lvl5pPr>
            <a:lvl6pPr marL="2514600" indent="-228600" defTabSz="584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HGP創英角ｺﾞｼｯｸUB" panose="020B0900000000000000" pitchFamily="50" charset="-128"/>
                <a:ea typeface="Meiryo UI" panose="020B0604030504040204" pitchFamily="50" charset="-128"/>
                <a:sym typeface="Helvetica Light" charset="0"/>
              </a:defRPr>
            </a:lvl6pPr>
            <a:lvl7pPr marL="2971800" indent="-228600" defTabSz="584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HGP創英角ｺﾞｼｯｸUB" panose="020B0900000000000000" pitchFamily="50" charset="-128"/>
                <a:ea typeface="Meiryo UI" panose="020B0604030504040204" pitchFamily="50" charset="-128"/>
                <a:sym typeface="Helvetica Light" charset="0"/>
              </a:defRPr>
            </a:lvl7pPr>
            <a:lvl8pPr marL="3429000" indent="-228600" defTabSz="584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HGP創英角ｺﾞｼｯｸUB" panose="020B0900000000000000" pitchFamily="50" charset="-128"/>
                <a:ea typeface="Meiryo UI" panose="020B0604030504040204" pitchFamily="50" charset="-128"/>
                <a:sym typeface="Helvetica Light" charset="0"/>
              </a:defRPr>
            </a:lvl8pPr>
            <a:lvl9pPr marL="3886200" indent="-228600" defTabSz="584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HGP創英角ｺﾞｼｯｸUB" panose="020B0900000000000000" pitchFamily="50" charset="-128"/>
                <a:ea typeface="Meiryo UI" panose="020B0604030504040204" pitchFamily="50" charset="-128"/>
                <a:sym typeface="Helvetica Light" charset="0"/>
              </a:defRPr>
            </a:lvl9pPr>
          </a:lstStyle>
          <a:p>
            <a:pPr algn="ctr" defTabSz="584200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8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即使从侧面看也可以进行动作确认</a:t>
            </a:r>
            <a:endParaRPr lang="ja-JP" altLang="en-US" sz="18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2" name="Text Box 37"/>
          <p:cNvSpPr txBox="1">
            <a:spLocks noChangeArrowheads="1"/>
          </p:cNvSpPr>
          <p:nvPr/>
        </p:nvSpPr>
        <p:spPr bwMode="auto">
          <a:xfrm>
            <a:off x="10009355" y="3081213"/>
            <a:ext cx="1398332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rgbClr val="000000"/>
                </a:solidFill>
                <a:latin typeface="HGP創英角ｺﾞｼｯｸUB" panose="020B0900000000000000" pitchFamily="50" charset="-128"/>
                <a:ea typeface="Meiryo UI" panose="020B0604030504040204" pitchFamily="50" charset="-128"/>
                <a:sym typeface="Helvetica Light" charset="0"/>
              </a:defRPr>
            </a:lvl1pPr>
            <a:lvl2pPr marL="742950" indent="-285750">
              <a:defRPr sz="2400">
                <a:solidFill>
                  <a:srgbClr val="000000"/>
                </a:solidFill>
                <a:latin typeface="HGP創英角ｺﾞｼｯｸUB" panose="020B0900000000000000" pitchFamily="50" charset="-128"/>
                <a:ea typeface="Meiryo UI" panose="020B0604030504040204" pitchFamily="50" charset="-128"/>
                <a:sym typeface="Helvetica Light" charset="0"/>
              </a:defRPr>
            </a:lvl2pPr>
            <a:lvl3pPr marL="1143000" indent="-228600">
              <a:defRPr sz="2400">
                <a:solidFill>
                  <a:srgbClr val="000000"/>
                </a:solidFill>
                <a:latin typeface="HGP創英角ｺﾞｼｯｸUB" panose="020B0900000000000000" pitchFamily="50" charset="-128"/>
                <a:ea typeface="Meiryo UI" panose="020B0604030504040204" pitchFamily="50" charset="-128"/>
                <a:sym typeface="Helvetica Light" charset="0"/>
              </a:defRPr>
            </a:lvl3pPr>
            <a:lvl4pPr marL="1600200" indent="-228600">
              <a:defRPr sz="2400">
                <a:solidFill>
                  <a:srgbClr val="000000"/>
                </a:solidFill>
                <a:latin typeface="HGP創英角ｺﾞｼｯｸUB" panose="020B0900000000000000" pitchFamily="50" charset="-128"/>
                <a:ea typeface="Meiryo UI" panose="020B0604030504040204" pitchFamily="50" charset="-128"/>
                <a:sym typeface="Helvetica Light" charset="0"/>
              </a:defRPr>
            </a:lvl4pPr>
            <a:lvl5pPr marL="2057400" indent="-228600">
              <a:defRPr sz="2400">
                <a:solidFill>
                  <a:srgbClr val="000000"/>
                </a:solidFill>
                <a:latin typeface="HGP創英角ｺﾞｼｯｸUB" panose="020B0900000000000000" pitchFamily="50" charset="-128"/>
                <a:ea typeface="Meiryo UI" panose="020B0604030504040204" pitchFamily="50" charset="-128"/>
                <a:sym typeface="Helvetica Light" charset="0"/>
              </a:defRPr>
            </a:lvl5pPr>
            <a:lvl6pPr marL="2514600" indent="-228600" defTabSz="584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HGP創英角ｺﾞｼｯｸUB" panose="020B0900000000000000" pitchFamily="50" charset="-128"/>
                <a:ea typeface="Meiryo UI" panose="020B0604030504040204" pitchFamily="50" charset="-128"/>
                <a:sym typeface="Helvetica Light" charset="0"/>
              </a:defRPr>
            </a:lvl6pPr>
            <a:lvl7pPr marL="2971800" indent="-228600" defTabSz="584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HGP創英角ｺﾞｼｯｸUB" panose="020B0900000000000000" pitchFamily="50" charset="-128"/>
                <a:ea typeface="Meiryo UI" panose="020B0604030504040204" pitchFamily="50" charset="-128"/>
                <a:sym typeface="Helvetica Light" charset="0"/>
              </a:defRPr>
            </a:lvl7pPr>
            <a:lvl8pPr marL="3429000" indent="-228600" defTabSz="584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HGP創英角ｺﾞｼｯｸUB" panose="020B0900000000000000" pitchFamily="50" charset="-128"/>
                <a:ea typeface="Meiryo UI" panose="020B0604030504040204" pitchFamily="50" charset="-128"/>
                <a:sym typeface="Helvetica Light" charset="0"/>
              </a:defRPr>
            </a:lvl8pPr>
            <a:lvl9pPr marL="3886200" indent="-228600" defTabSz="584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HGP創英角ｺﾞｼｯｸUB" panose="020B0900000000000000" pitchFamily="50" charset="-128"/>
                <a:ea typeface="Meiryo UI" panose="020B0604030504040204" pitchFamily="50" charset="-128"/>
                <a:sym typeface="Helvetica Light" charset="0"/>
              </a:defRPr>
            </a:lvl9pPr>
          </a:lstStyle>
          <a:p>
            <a:pPr defTabSz="5842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ja-JP" altLang="en-US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（</a:t>
            </a:r>
            <a:r>
              <a:rPr kumimoji="0" lang="en-US" altLang="ja-JP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WLG/WL-N)</a:t>
            </a:r>
            <a:endParaRPr kumimoji="0" lang="ja-JP" altLang="en-US" sz="1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33" name="Picture 39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704" b="31703"/>
          <a:stretch>
            <a:fillRect/>
          </a:stretch>
        </p:blipFill>
        <p:spPr bwMode="auto">
          <a:xfrm>
            <a:off x="71211" y="1233626"/>
            <a:ext cx="4040119" cy="145465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4" name="AutoShape 39"/>
          <p:cNvSpPr>
            <a:spLocks noChangeArrowheads="1"/>
          </p:cNvSpPr>
          <p:nvPr/>
        </p:nvSpPr>
        <p:spPr bwMode="auto">
          <a:xfrm>
            <a:off x="282483" y="2986000"/>
            <a:ext cx="3980000" cy="380048"/>
          </a:xfrm>
          <a:prstGeom prst="roundRect">
            <a:avLst>
              <a:gd name="adj" fmla="val 5985"/>
            </a:avLst>
          </a:prstGeom>
          <a:solidFill>
            <a:schemeClr val="bg1"/>
          </a:solidFill>
          <a:ln w="28575" algn="ctr">
            <a:solidFill>
              <a:srgbClr val="FF6600"/>
            </a:solidFill>
            <a:round/>
          </a:ln>
          <a:effectLst/>
        </p:spPr>
        <p:txBody>
          <a:bodyPr wrap="square" anchor="ctr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charset="-128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  <a:buNone/>
            </a:pPr>
            <a:r>
              <a:rPr lang="zh-CN" altLang="en-US" sz="1800" b="1" dirty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立体构造，可以让光线更加容易扩散</a:t>
            </a:r>
            <a:endParaRPr lang="en-US" altLang="ja-JP" sz="1800" b="1" dirty="0">
              <a:solidFill>
                <a:schemeClr val="tx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5" name="Line 40"/>
          <p:cNvSpPr>
            <a:spLocks noChangeShapeType="1"/>
          </p:cNvSpPr>
          <p:nvPr/>
        </p:nvSpPr>
        <p:spPr bwMode="auto">
          <a:xfrm flipH="1">
            <a:off x="1201615" y="2377491"/>
            <a:ext cx="589080" cy="584079"/>
          </a:xfrm>
          <a:prstGeom prst="line">
            <a:avLst/>
          </a:prstGeom>
          <a:noFill/>
          <a:ln w="28575">
            <a:solidFill>
              <a:srgbClr val="FF6600"/>
            </a:solidFill>
            <a:round/>
            <a:headEnd type="oval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endParaRPr lang="ja-JP" altLang="en-US" b="1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b="1" dirty="0">
                <a:latin typeface="微软雅黑" panose="020B0503020204020204" pitchFamily="34" charset="-122"/>
                <a:ea typeface="微软雅黑" panose="020B0503020204020204" pitchFamily="34" charset="-122"/>
                <a:sym typeface="Meiryo UI" panose="020B0604030504040204" pitchFamily="50" charset="-128"/>
              </a:rPr>
              <a:t>产品优势（</a:t>
            </a:r>
            <a:r>
              <a:rPr lang="en-US" altLang="zh-CN" b="1" dirty="0">
                <a:latin typeface="微软雅黑" panose="020B0503020204020204" pitchFamily="34" charset="-122"/>
                <a:ea typeface="微软雅黑" panose="020B0503020204020204" pitchFamily="34" charset="-122"/>
                <a:sym typeface="Meiryo UI" panose="020B0604030504040204" pitchFamily="50" charset="-128"/>
              </a:rPr>
              <a:t>3</a:t>
            </a:r>
            <a:r>
              <a:rPr lang="zh-CN" altLang="en-US" b="1" dirty="0">
                <a:latin typeface="微软雅黑" panose="020B0503020204020204" pitchFamily="34" charset="-122"/>
                <a:ea typeface="微软雅黑" panose="020B0503020204020204" pitchFamily="34" charset="-122"/>
                <a:sym typeface="Meiryo UI" panose="020B0604030504040204" pitchFamily="50" charset="-128"/>
              </a:rPr>
              <a:t>）</a:t>
            </a:r>
            <a:r>
              <a:rPr lang="en-US" altLang="zh-CN" b="1" dirty="0">
                <a:latin typeface="微软雅黑" panose="020B0503020204020204" pitchFamily="34" charset="-122"/>
                <a:ea typeface="微软雅黑" panose="020B0503020204020204" pitchFamily="34" charset="-122"/>
                <a:sym typeface="Meiryo UI" panose="020B0604030504040204" pitchFamily="50" charset="-128"/>
              </a:rPr>
              <a:t>-LED</a:t>
            </a:r>
            <a:r>
              <a:rPr lang="zh-CN" altLang="en-US" b="1" dirty="0">
                <a:latin typeface="微软雅黑" panose="020B0503020204020204" pitchFamily="34" charset="-122"/>
                <a:ea typeface="微软雅黑" panose="020B0503020204020204" pitchFamily="34" charset="-122"/>
                <a:sym typeface="Meiryo UI" panose="020B0604030504040204" pitchFamily="50" charset="-128"/>
              </a:rPr>
              <a:t>耐油性</a:t>
            </a:r>
            <a:endParaRPr lang="zh-CN" altLang="en-US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1987" name="テキスト プレースホルダー 2"/>
          <p:cNvSpPr txBox="1">
            <a:spLocks noChangeArrowheads="1"/>
          </p:cNvSpPr>
          <p:nvPr/>
        </p:nvSpPr>
        <p:spPr bwMode="auto">
          <a:xfrm>
            <a:off x="469900" y="2305050"/>
            <a:ext cx="5302250" cy="533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ja-JP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5" name="组合 4"/>
          <p:cNvGrpSpPr/>
          <p:nvPr/>
        </p:nvGrpSpPr>
        <p:grpSpPr>
          <a:xfrm>
            <a:off x="386120" y="1362056"/>
            <a:ext cx="10987252" cy="5174440"/>
            <a:chOff x="276249" y="1362056"/>
            <a:chExt cx="8543901" cy="5174440"/>
          </a:xfrm>
        </p:grpSpPr>
        <p:sp>
          <p:nvSpPr>
            <p:cNvPr id="6" name="十二角星 6"/>
            <p:cNvSpPr/>
            <p:nvPr/>
          </p:nvSpPr>
          <p:spPr bwMode="auto">
            <a:xfrm>
              <a:off x="3169161" y="1482942"/>
              <a:ext cx="2999980" cy="690801"/>
            </a:xfrm>
            <a:prstGeom prst="star12">
              <a:avLst/>
            </a:prstGeom>
            <a:solidFill>
              <a:schemeClr val="accent5">
                <a:lumMod val="40000"/>
                <a:lumOff val="60000"/>
              </a:schemeClr>
            </a:solidFill>
            <a:ln w="12700" cap="flat" cmpd="sng" algn="ctr">
              <a:noFill/>
              <a:prstDash val="solid"/>
              <a:round/>
              <a:headEnd type="none" w="med" len="med"/>
              <a:tailEnd type="triangle" w="med" len="med"/>
            </a:ln>
            <a:effectLst/>
          </p:spPr>
          <p:txBody>
            <a:bodyPr wrap="square">
              <a:spAutoFit/>
            </a:bodyPr>
            <a:lstStyle/>
            <a:p>
              <a:pPr>
                <a:defRPr/>
              </a:pPr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7" name="Text Box 3"/>
            <p:cNvSpPr txBox="1">
              <a:spLocks noChangeArrowheads="1"/>
            </p:cNvSpPr>
            <p:nvPr/>
          </p:nvSpPr>
          <p:spPr bwMode="auto">
            <a:xfrm>
              <a:off x="288984" y="4652963"/>
              <a:ext cx="2735263" cy="30797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kumimoji="1" sz="3200">
                  <a:solidFill>
                    <a:schemeClr val="tx1"/>
                  </a:solidFill>
                  <a:latin typeface="宋体" panose="02010600030101010101" pitchFamily="2" charset="-122"/>
                  <a:ea typeface="MS PGothic" panose="020B060007020508020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kumimoji="1" sz="2800">
                  <a:solidFill>
                    <a:schemeClr val="tx1"/>
                  </a:solidFill>
                  <a:latin typeface="宋体" panose="02010600030101010101" pitchFamily="2" charset="-122"/>
                  <a:ea typeface="MS PGothic" panose="020B060007020508020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kumimoji="1" sz="2400">
                  <a:solidFill>
                    <a:schemeClr val="tx1"/>
                  </a:solidFill>
                  <a:latin typeface="宋体" panose="02010600030101010101" pitchFamily="2" charset="-122"/>
                  <a:ea typeface="MS PGothic" panose="020B060007020508020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kumimoji="1" sz="2000">
                  <a:solidFill>
                    <a:schemeClr val="tx1"/>
                  </a:solidFill>
                  <a:latin typeface="宋体" panose="02010600030101010101" pitchFamily="2" charset="-122"/>
                  <a:ea typeface="MS PGothic" panose="020B060007020508020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kumimoji="1" sz="2000">
                  <a:solidFill>
                    <a:schemeClr val="tx1"/>
                  </a:solidFill>
                  <a:latin typeface="宋体" panose="02010600030101010101" pitchFamily="2" charset="-122"/>
                  <a:ea typeface="MS PGothic" panose="020B060007020508020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宋体" panose="02010600030101010101" pitchFamily="2" charset="-122"/>
                  <a:ea typeface="MS PGothic" panose="020B060007020508020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宋体" panose="02010600030101010101" pitchFamily="2" charset="-122"/>
                  <a:ea typeface="MS PGothic" panose="020B060007020508020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宋体" panose="02010600030101010101" pitchFamily="2" charset="-122"/>
                  <a:ea typeface="MS PGothic" panose="020B060007020508020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宋体" panose="02010600030101010101" pitchFamily="2" charset="-122"/>
                  <a:ea typeface="MS PGothic" panose="020B0600070205080204" charset="-128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ja-JP" altLang="en-US" sz="14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（</a:t>
              </a:r>
              <a:r>
                <a:rPr lang="zh-CN" altLang="en-US" sz="14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自社</a:t>
              </a:r>
              <a:r>
                <a:rPr lang="en-US" altLang="zh-CN" sz="14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Data</a:t>
              </a:r>
              <a:r>
                <a:rPr lang="zh-CN" altLang="en-US" sz="14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参考信息</a:t>
              </a:r>
              <a:r>
                <a:rPr lang="ja-JP" altLang="en-US" sz="14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）　</a:t>
              </a:r>
              <a:endParaRPr lang="ja-JP" altLang="en-US" sz="14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8" name="Text Box 7"/>
            <p:cNvSpPr txBox="1">
              <a:spLocks noChangeArrowheads="1"/>
            </p:cNvSpPr>
            <p:nvPr/>
          </p:nvSpPr>
          <p:spPr bwMode="auto">
            <a:xfrm>
              <a:off x="1116013" y="4933950"/>
              <a:ext cx="1260488" cy="33855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 kumimoji="1" sz="32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charset="-128"/>
                </a:defRPr>
              </a:lvl1pPr>
              <a:lvl2pPr>
                <a:defRPr kumimoji="1" sz="28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charset="-128"/>
                </a:defRPr>
              </a:lvl2pPr>
              <a:lvl3pPr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charset="-128"/>
                </a:defRPr>
              </a:lvl3pPr>
              <a:lvl4pPr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charset="-128"/>
                </a:defRPr>
              </a:lvl4pPr>
              <a:lvl5pPr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charset="-128"/>
                </a:defRPr>
              </a:lvl5pPr>
              <a:lvl6pPr eaLnBrk="0" hangingPunct="0"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charset="-128"/>
                </a:defRPr>
              </a:lvl6pPr>
              <a:lvl7pPr eaLnBrk="0" hangingPunct="0"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charset="-128"/>
                </a:defRPr>
              </a:lvl7pPr>
              <a:lvl8pPr eaLnBrk="0" hangingPunct="0"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charset="-128"/>
                </a:defRPr>
              </a:lvl8pPr>
              <a:lvl9pPr eaLnBrk="0" hangingPunct="0"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charset="-128"/>
                </a:defRPr>
              </a:lvl9pPr>
            </a:lstStyle>
            <a:p>
              <a:pPr>
                <a:defRPr/>
              </a:pPr>
              <a:r>
                <a:rPr lang="zh-CN" altLang="en-US" sz="1600" u="sng" dirty="0">
                  <a:solidFill>
                    <a:srgbClr val="1C1C1C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容易淋油的地方</a:t>
              </a:r>
              <a:endParaRPr lang="ja-JP" altLang="en-US" sz="1600" u="sng" dirty="0">
                <a:solidFill>
                  <a:srgbClr val="1C1C1C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9" name="Text Box 8"/>
            <p:cNvSpPr txBox="1">
              <a:spLocks noChangeArrowheads="1"/>
            </p:cNvSpPr>
            <p:nvPr/>
          </p:nvSpPr>
          <p:spPr bwMode="auto">
            <a:xfrm>
              <a:off x="1331913" y="5351463"/>
              <a:ext cx="2217820" cy="33855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 kumimoji="1" sz="32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charset="-128"/>
                </a:defRPr>
              </a:lvl1pPr>
              <a:lvl2pPr>
                <a:defRPr kumimoji="1" sz="28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charset="-128"/>
                </a:defRPr>
              </a:lvl2pPr>
              <a:lvl3pPr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charset="-128"/>
                </a:defRPr>
              </a:lvl3pPr>
              <a:lvl4pPr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charset="-128"/>
                </a:defRPr>
              </a:lvl4pPr>
              <a:lvl5pPr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charset="-128"/>
                </a:defRPr>
              </a:lvl5pPr>
              <a:lvl6pPr eaLnBrk="0" hangingPunct="0"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charset="-128"/>
                </a:defRPr>
              </a:lvl6pPr>
              <a:lvl7pPr eaLnBrk="0" hangingPunct="0"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charset="-128"/>
                </a:defRPr>
              </a:lvl7pPr>
              <a:lvl8pPr eaLnBrk="0" hangingPunct="0"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charset="-128"/>
                </a:defRPr>
              </a:lvl8pPr>
              <a:lvl9pPr eaLnBrk="0" hangingPunct="0"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charset="-128"/>
                </a:defRPr>
              </a:lvl9pPr>
            </a:lstStyle>
            <a:p>
              <a:pPr>
                <a:defRPr/>
              </a:pPr>
              <a:r>
                <a:rPr lang="zh-CN" altLang="en-US" sz="1600" dirty="0">
                  <a:solidFill>
                    <a:srgbClr val="1C1C1C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指示灯外罩容易淋油，易老化</a:t>
              </a:r>
              <a:endParaRPr lang="ja-JP" altLang="en-US" sz="1600" dirty="0">
                <a:solidFill>
                  <a:srgbClr val="1C1C1C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0" name="Text Box 9"/>
            <p:cNvSpPr txBox="1">
              <a:spLocks noChangeArrowheads="1"/>
            </p:cNvSpPr>
            <p:nvPr/>
          </p:nvSpPr>
          <p:spPr bwMode="auto">
            <a:xfrm>
              <a:off x="1803459" y="5711012"/>
              <a:ext cx="1898709" cy="33855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kumimoji="1" sz="3200">
                  <a:solidFill>
                    <a:schemeClr val="tx1"/>
                  </a:solidFill>
                  <a:latin typeface="宋体" panose="02010600030101010101" pitchFamily="2" charset="-122"/>
                  <a:ea typeface="MS PGothic" panose="020B060007020508020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kumimoji="1" sz="2800">
                  <a:solidFill>
                    <a:schemeClr val="tx1"/>
                  </a:solidFill>
                  <a:latin typeface="宋体" panose="02010600030101010101" pitchFamily="2" charset="-122"/>
                  <a:ea typeface="MS PGothic" panose="020B060007020508020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kumimoji="1" sz="2400">
                  <a:solidFill>
                    <a:schemeClr val="tx1"/>
                  </a:solidFill>
                  <a:latin typeface="宋体" panose="02010600030101010101" pitchFamily="2" charset="-122"/>
                  <a:ea typeface="MS PGothic" panose="020B060007020508020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kumimoji="1" sz="2000">
                  <a:solidFill>
                    <a:schemeClr val="tx1"/>
                  </a:solidFill>
                  <a:latin typeface="宋体" panose="02010600030101010101" pitchFamily="2" charset="-122"/>
                  <a:ea typeface="MS PGothic" panose="020B060007020508020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kumimoji="1" sz="2000">
                  <a:solidFill>
                    <a:schemeClr val="tx1"/>
                  </a:solidFill>
                  <a:latin typeface="宋体" panose="02010600030101010101" pitchFamily="2" charset="-122"/>
                  <a:ea typeface="MS PGothic" panose="020B060007020508020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宋体" panose="02010600030101010101" pitchFamily="2" charset="-122"/>
                  <a:ea typeface="MS PGothic" panose="020B060007020508020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宋体" panose="02010600030101010101" pitchFamily="2" charset="-122"/>
                  <a:ea typeface="MS PGothic" panose="020B060007020508020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宋体" panose="02010600030101010101" pitchFamily="2" charset="-122"/>
                  <a:ea typeface="MS PGothic" panose="020B060007020508020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宋体" panose="02010600030101010101" pitchFamily="2" charset="-122"/>
                  <a:ea typeface="MS PGothic" panose="020B060007020508020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zh-CN" altLang="en-US" sz="1600" dirty="0">
                  <a:solidFill>
                    <a:srgbClr val="1C1C1C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指示灯外罩受到外力裂开</a:t>
              </a:r>
              <a:endParaRPr lang="ja-JP" altLang="en-US" sz="1600" dirty="0">
                <a:solidFill>
                  <a:srgbClr val="1C1C1C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2" name="AutoShape 10"/>
            <p:cNvSpPr>
              <a:spLocks noChangeAspect="1" noChangeArrowheads="1"/>
            </p:cNvSpPr>
            <p:nvPr/>
          </p:nvSpPr>
          <p:spPr bwMode="auto">
            <a:xfrm>
              <a:off x="1544895" y="5715864"/>
              <a:ext cx="223439" cy="322555"/>
            </a:xfrm>
            <a:prstGeom prst="rightArrow">
              <a:avLst>
                <a:gd name="adj1" fmla="val 44657"/>
                <a:gd name="adj2" fmla="val 40047"/>
              </a:avLst>
            </a:prstGeom>
            <a:solidFill>
              <a:srgbClr val="3366FF"/>
            </a:solidFill>
            <a:ln w="9525">
              <a:solidFill>
                <a:schemeClr val="tx1"/>
              </a:solidFill>
              <a:miter lim="800000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kumimoji="1" sz="3200">
                  <a:solidFill>
                    <a:schemeClr val="tx1"/>
                  </a:solidFill>
                  <a:latin typeface="宋体" panose="02010600030101010101" pitchFamily="2" charset="-122"/>
                  <a:ea typeface="MS PGothic" panose="020B060007020508020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kumimoji="1" sz="2800">
                  <a:solidFill>
                    <a:schemeClr val="tx1"/>
                  </a:solidFill>
                  <a:latin typeface="宋体" panose="02010600030101010101" pitchFamily="2" charset="-122"/>
                  <a:ea typeface="MS PGothic" panose="020B060007020508020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kumimoji="1" sz="2400">
                  <a:solidFill>
                    <a:schemeClr val="tx1"/>
                  </a:solidFill>
                  <a:latin typeface="宋体" panose="02010600030101010101" pitchFamily="2" charset="-122"/>
                  <a:ea typeface="MS PGothic" panose="020B060007020508020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kumimoji="1" sz="2000">
                  <a:solidFill>
                    <a:schemeClr val="tx1"/>
                  </a:solidFill>
                  <a:latin typeface="宋体" panose="02010600030101010101" pitchFamily="2" charset="-122"/>
                  <a:ea typeface="MS PGothic" panose="020B060007020508020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kumimoji="1" sz="2000">
                  <a:solidFill>
                    <a:schemeClr val="tx1"/>
                  </a:solidFill>
                  <a:latin typeface="宋体" panose="02010600030101010101" pitchFamily="2" charset="-122"/>
                  <a:ea typeface="MS PGothic" panose="020B060007020508020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宋体" panose="02010600030101010101" pitchFamily="2" charset="-122"/>
                  <a:ea typeface="MS PGothic" panose="020B060007020508020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宋体" panose="02010600030101010101" pitchFamily="2" charset="-122"/>
                  <a:ea typeface="MS PGothic" panose="020B060007020508020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宋体" panose="02010600030101010101" pitchFamily="2" charset="-122"/>
                  <a:ea typeface="MS PGothic" panose="020B060007020508020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宋体" panose="02010600030101010101" pitchFamily="2" charset="-122"/>
                  <a:ea typeface="MS PGothic" panose="020B060007020508020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ja-JP" altLang="en-US" sz="18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pic>
          <p:nvPicPr>
            <p:cNvPr id="13" name="Picture 28" descr="RIMG0193"/>
            <p:cNvPicPr>
              <a:picLocks noChangeAspect="1" noChangeArrowheads="1"/>
            </p:cNvPicPr>
            <p:nvPr/>
          </p:nvPicPr>
          <p:blipFill>
            <a:blip r:embed="rId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482" t="401" r="8571" b="16629"/>
            <a:stretch>
              <a:fillRect/>
            </a:stretch>
          </p:blipFill>
          <p:spPr bwMode="auto">
            <a:xfrm>
              <a:off x="6057927" y="4739792"/>
              <a:ext cx="1187661" cy="179670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4" name="Text Box 38"/>
            <p:cNvSpPr txBox="1">
              <a:spLocks noChangeArrowheads="1"/>
            </p:cNvSpPr>
            <p:nvPr/>
          </p:nvSpPr>
          <p:spPr bwMode="auto">
            <a:xfrm>
              <a:off x="7258200" y="5989825"/>
              <a:ext cx="1400098" cy="52322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kumimoji="1" sz="3200">
                  <a:solidFill>
                    <a:schemeClr val="tx1"/>
                  </a:solidFill>
                  <a:latin typeface="宋体" panose="02010600030101010101" pitchFamily="2" charset="-122"/>
                  <a:ea typeface="MS PGothic" panose="020B060007020508020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kumimoji="1" sz="2800">
                  <a:solidFill>
                    <a:schemeClr val="tx1"/>
                  </a:solidFill>
                  <a:latin typeface="宋体" panose="02010600030101010101" pitchFamily="2" charset="-122"/>
                  <a:ea typeface="MS PGothic" panose="020B060007020508020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kumimoji="1" sz="2400">
                  <a:solidFill>
                    <a:schemeClr val="tx1"/>
                  </a:solidFill>
                  <a:latin typeface="宋体" panose="02010600030101010101" pitchFamily="2" charset="-122"/>
                  <a:ea typeface="MS PGothic" panose="020B060007020508020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kumimoji="1" sz="2000">
                  <a:solidFill>
                    <a:schemeClr val="tx1"/>
                  </a:solidFill>
                  <a:latin typeface="宋体" panose="02010600030101010101" pitchFamily="2" charset="-122"/>
                  <a:ea typeface="MS PGothic" panose="020B060007020508020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kumimoji="1" sz="2000">
                  <a:solidFill>
                    <a:schemeClr val="tx1"/>
                  </a:solidFill>
                  <a:latin typeface="宋体" panose="02010600030101010101" pitchFamily="2" charset="-122"/>
                  <a:ea typeface="MS PGothic" panose="020B060007020508020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宋体" panose="02010600030101010101" pitchFamily="2" charset="-122"/>
                  <a:ea typeface="MS PGothic" panose="020B060007020508020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宋体" panose="02010600030101010101" pitchFamily="2" charset="-122"/>
                  <a:ea typeface="MS PGothic" panose="020B060007020508020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宋体" panose="02010600030101010101" pitchFamily="2" charset="-122"/>
                  <a:ea typeface="MS PGothic" panose="020B060007020508020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宋体" panose="02010600030101010101" pitchFamily="2" charset="-122"/>
                  <a:ea typeface="MS PGothic" panose="020B0600070205080204" charset="-128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zh-CN" altLang="en-US" sz="1400" dirty="0">
                  <a:solidFill>
                    <a:srgbClr val="1C1C1C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旧</a:t>
              </a:r>
              <a:r>
                <a:rPr lang="en-US" altLang="zh-CN" sz="1400" dirty="0">
                  <a:solidFill>
                    <a:srgbClr val="1C1C1C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WL</a:t>
              </a:r>
              <a:r>
                <a:rPr lang="zh-CN" altLang="en-US" sz="1400" dirty="0">
                  <a:solidFill>
                    <a:srgbClr val="1C1C1C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的</a:t>
              </a:r>
              <a:r>
                <a:rPr lang="en-US" altLang="zh-CN" sz="1400" dirty="0">
                  <a:solidFill>
                    <a:srgbClr val="1C1C1C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LED</a:t>
              </a:r>
              <a:r>
                <a:rPr lang="zh-CN" altLang="en-US" sz="1400" dirty="0">
                  <a:solidFill>
                    <a:srgbClr val="1C1C1C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系列</a:t>
              </a:r>
              <a:endParaRPr lang="en-US" altLang="zh-CN" sz="1400" dirty="0">
                <a:solidFill>
                  <a:srgbClr val="1C1C1C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zh-CN" altLang="en-US" sz="1400" dirty="0">
                  <a:solidFill>
                    <a:srgbClr val="1C1C1C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老化后的指示灯外罩</a:t>
              </a:r>
              <a:endParaRPr lang="ja-JP" altLang="en-US" sz="1400" dirty="0">
                <a:solidFill>
                  <a:srgbClr val="1C1C1C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grpSp>
          <p:nvGrpSpPr>
            <p:cNvPr id="15" name="组合 1"/>
            <p:cNvGrpSpPr/>
            <p:nvPr/>
          </p:nvGrpSpPr>
          <p:grpSpPr bwMode="auto">
            <a:xfrm>
              <a:off x="276249" y="1362056"/>
              <a:ext cx="8543901" cy="3333756"/>
              <a:chOff x="290524" y="1103248"/>
              <a:chExt cx="8542717" cy="3333623"/>
            </a:xfrm>
          </p:grpSpPr>
          <p:sp>
            <p:nvSpPr>
              <p:cNvPr id="19" name="AutoShape 5"/>
              <p:cNvSpPr>
                <a:spLocks noChangeArrowheads="1"/>
              </p:cNvSpPr>
              <p:nvPr/>
            </p:nvSpPr>
            <p:spPr bwMode="auto">
              <a:xfrm>
                <a:off x="508397" y="1103248"/>
                <a:ext cx="2979326" cy="503238"/>
              </a:xfrm>
              <a:prstGeom prst="roundRect">
                <a:avLst>
                  <a:gd name="adj" fmla="val 50000"/>
                </a:avLst>
              </a:prstGeom>
              <a:solidFill>
                <a:srgbClr val="99CCFF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>
                <a:lvl1pPr eaLnBrk="0" hangingPunct="0">
                  <a:spcBef>
                    <a:spcPct val="20000"/>
                  </a:spcBef>
                  <a:buChar char="•"/>
                  <a:defRPr kumimoji="1" sz="3200">
                    <a:solidFill>
                      <a:schemeClr val="tx1"/>
                    </a:solidFill>
                    <a:latin typeface="宋体" panose="02010600030101010101" pitchFamily="2" charset="-122"/>
                    <a:ea typeface="MS PGothic" panose="020B0600070205080204" charset="-128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kumimoji="1" sz="2800">
                    <a:solidFill>
                      <a:schemeClr val="tx1"/>
                    </a:solidFill>
                    <a:latin typeface="宋体" panose="02010600030101010101" pitchFamily="2" charset="-122"/>
                    <a:ea typeface="MS PGothic" panose="020B0600070205080204" charset="-128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kumimoji="1" sz="2400">
                    <a:solidFill>
                      <a:schemeClr val="tx1"/>
                    </a:solidFill>
                    <a:latin typeface="宋体" panose="02010600030101010101" pitchFamily="2" charset="-122"/>
                    <a:ea typeface="MS PGothic" panose="020B0600070205080204" charset="-128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kumimoji="1" sz="2000">
                    <a:solidFill>
                      <a:schemeClr val="tx1"/>
                    </a:solidFill>
                    <a:latin typeface="宋体" panose="02010600030101010101" pitchFamily="2" charset="-122"/>
                    <a:ea typeface="MS PGothic" panose="020B0600070205080204" charset="-128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kumimoji="1" sz="2000">
                    <a:solidFill>
                      <a:schemeClr val="tx1"/>
                    </a:solidFill>
                    <a:latin typeface="宋体" panose="02010600030101010101" pitchFamily="2" charset="-122"/>
                    <a:ea typeface="MS PGothic" panose="020B0600070205080204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kumimoji="1" sz="2000">
                    <a:solidFill>
                      <a:schemeClr val="tx1"/>
                    </a:solidFill>
                    <a:latin typeface="宋体" panose="02010600030101010101" pitchFamily="2" charset="-122"/>
                    <a:ea typeface="MS PGothic" panose="020B0600070205080204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kumimoji="1" sz="2000">
                    <a:solidFill>
                      <a:schemeClr val="tx1"/>
                    </a:solidFill>
                    <a:latin typeface="宋体" panose="02010600030101010101" pitchFamily="2" charset="-122"/>
                    <a:ea typeface="MS PGothic" panose="020B0600070205080204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kumimoji="1" sz="2000">
                    <a:solidFill>
                      <a:schemeClr val="tx1"/>
                    </a:solidFill>
                    <a:latin typeface="宋体" panose="02010600030101010101" pitchFamily="2" charset="-122"/>
                    <a:ea typeface="MS PGothic" panose="020B0600070205080204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kumimoji="1" sz="2000">
                    <a:solidFill>
                      <a:schemeClr val="tx1"/>
                    </a:solidFill>
                    <a:latin typeface="宋体" panose="02010600030101010101" pitchFamily="2" charset="-122"/>
                    <a:ea typeface="MS PGothic" panose="020B0600070205080204" charset="-128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zh-CN" altLang="en-US" sz="20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高防油性能的指示灯外罩</a:t>
                </a:r>
                <a:endParaRPr lang="ja-JP" altLang="en-US" sz="2000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0" name="Text Box 6"/>
              <p:cNvSpPr txBox="1">
                <a:spLocks noChangeArrowheads="1"/>
              </p:cNvSpPr>
              <p:nvPr/>
            </p:nvSpPr>
            <p:spPr bwMode="auto">
              <a:xfrm>
                <a:off x="290524" y="1673157"/>
                <a:ext cx="3380708" cy="58417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square">
                <a:spAutoFit/>
              </a:bodyPr>
              <a:lstStyle>
                <a:lvl1pPr>
                  <a:defRPr kumimoji="1" sz="32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charset="-128"/>
                  </a:defRPr>
                </a:lvl1pPr>
                <a:lvl2pPr>
                  <a:defRPr kumimoji="1" sz="28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charset="-128"/>
                  </a:defRPr>
                </a:lvl2pPr>
                <a:lvl3pPr>
                  <a:defRPr kumimoji="1"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charset="-128"/>
                  </a:defRPr>
                </a:lvl3pPr>
                <a:lvl4pPr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charset="-128"/>
                  </a:defRPr>
                </a:lvl4pPr>
                <a:lvl5pPr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charset="-128"/>
                  </a:defRPr>
                </a:lvl5pPr>
                <a:lvl6pPr eaLnBrk="0" hangingPunct="0"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charset="-128"/>
                  </a:defRPr>
                </a:lvl6pPr>
                <a:lvl7pPr eaLnBrk="0" hangingPunct="0"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charset="-128"/>
                  </a:defRPr>
                </a:lvl7pPr>
                <a:lvl8pPr eaLnBrk="0" hangingPunct="0"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charset="-128"/>
                  </a:defRPr>
                </a:lvl8pPr>
                <a:lvl9pPr eaLnBrk="0" hangingPunct="0"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charset="-128"/>
                  </a:defRPr>
                </a:lvl9pPr>
              </a:lstStyle>
              <a:p>
                <a:pPr algn="ctr">
                  <a:defRPr/>
                </a:pPr>
                <a:r>
                  <a:rPr lang="zh-CN" altLang="en-US" sz="1600" b="1" dirty="0">
                    <a:solidFill>
                      <a:srgbClr val="1C1C1C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采用了</a:t>
                </a:r>
                <a:r>
                  <a:rPr lang="zh-CN" altLang="en-US" sz="1600" b="1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高防油性能的指示灯外罩结构</a:t>
                </a:r>
                <a:endParaRPr lang="ja-JP" altLang="en-US" sz="1600" b="1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  <a:p>
                <a:pPr algn="ctr">
                  <a:defRPr/>
                </a:pPr>
                <a:r>
                  <a:rPr lang="zh-CN" altLang="en-US" sz="1600" b="1" dirty="0">
                    <a:solidFill>
                      <a:srgbClr val="1C1C1C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通过让动作指示灯变小，减少了破裂的可能性</a:t>
                </a:r>
                <a:endParaRPr lang="ja-JP" altLang="en-US" sz="1600" b="1" dirty="0">
                  <a:solidFill>
                    <a:srgbClr val="1C1C1C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1" name="AutoShape 22"/>
              <p:cNvSpPr>
                <a:spLocks noChangeArrowheads="1"/>
              </p:cNvSpPr>
              <p:nvPr/>
            </p:nvSpPr>
            <p:spPr bwMode="auto">
              <a:xfrm>
                <a:off x="2576747" y="2925634"/>
                <a:ext cx="411465" cy="504825"/>
              </a:xfrm>
              <a:prstGeom prst="rightArrow">
                <a:avLst>
                  <a:gd name="adj1" fmla="val 44657"/>
                  <a:gd name="adj2" fmla="val 39903"/>
                </a:avLst>
              </a:prstGeom>
              <a:solidFill>
                <a:srgbClr val="FFC000"/>
              </a:solidFill>
              <a:ln w="9525">
                <a:solidFill>
                  <a:schemeClr val="tx1"/>
                </a:solidFill>
                <a:miter lim="800000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eaLnBrk="0" hangingPunct="0">
                  <a:spcBef>
                    <a:spcPct val="20000"/>
                  </a:spcBef>
                  <a:buChar char="•"/>
                  <a:defRPr kumimoji="1" sz="3200">
                    <a:solidFill>
                      <a:schemeClr val="tx1"/>
                    </a:solidFill>
                    <a:latin typeface="宋体" panose="02010600030101010101" pitchFamily="2" charset="-122"/>
                    <a:ea typeface="MS PGothic" panose="020B0600070205080204" charset="-128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kumimoji="1" sz="2800">
                    <a:solidFill>
                      <a:schemeClr val="tx1"/>
                    </a:solidFill>
                    <a:latin typeface="宋体" panose="02010600030101010101" pitchFamily="2" charset="-122"/>
                    <a:ea typeface="MS PGothic" panose="020B0600070205080204" charset="-128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kumimoji="1" sz="2400">
                    <a:solidFill>
                      <a:schemeClr val="tx1"/>
                    </a:solidFill>
                    <a:latin typeface="宋体" panose="02010600030101010101" pitchFamily="2" charset="-122"/>
                    <a:ea typeface="MS PGothic" panose="020B0600070205080204" charset="-128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kumimoji="1" sz="2000">
                    <a:solidFill>
                      <a:schemeClr val="tx1"/>
                    </a:solidFill>
                    <a:latin typeface="宋体" panose="02010600030101010101" pitchFamily="2" charset="-122"/>
                    <a:ea typeface="MS PGothic" panose="020B0600070205080204" charset="-128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kumimoji="1" sz="2000">
                    <a:solidFill>
                      <a:schemeClr val="tx1"/>
                    </a:solidFill>
                    <a:latin typeface="宋体" panose="02010600030101010101" pitchFamily="2" charset="-122"/>
                    <a:ea typeface="MS PGothic" panose="020B0600070205080204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kumimoji="1" sz="2000">
                    <a:solidFill>
                      <a:schemeClr val="tx1"/>
                    </a:solidFill>
                    <a:latin typeface="宋体" panose="02010600030101010101" pitchFamily="2" charset="-122"/>
                    <a:ea typeface="MS PGothic" panose="020B0600070205080204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kumimoji="1" sz="2000">
                    <a:solidFill>
                      <a:schemeClr val="tx1"/>
                    </a:solidFill>
                    <a:latin typeface="宋体" panose="02010600030101010101" pitchFamily="2" charset="-122"/>
                    <a:ea typeface="MS PGothic" panose="020B0600070205080204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kumimoji="1" sz="2000">
                    <a:solidFill>
                      <a:schemeClr val="tx1"/>
                    </a:solidFill>
                    <a:latin typeface="宋体" panose="02010600030101010101" pitchFamily="2" charset="-122"/>
                    <a:ea typeface="MS PGothic" panose="020B0600070205080204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kumimoji="1" sz="2000">
                    <a:solidFill>
                      <a:schemeClr val="tx1"/>
                    </a:solidFill>
                    <a:latin typeface="宋体" panose="02010600030101010101" pitchFamily="2" charset="-122"/>
                    <a:ea typeface="MS PGothic" panose="020B0600070205080204" charset="-128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ja-JP" altLang="en-US" sz="180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pic>
            <p:nvPicPr>
              <p:cNvPr id="22" name="Picture 29" descr="RIMG0350"/>
              <p:cNvPicPr>
                <a:picLocks noChangeAspect="1" noChangeArrowheads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739" t="10170" r="52411" b="13780"/>
              <a:stretch>
                <a:fillRect/>
              </a:stretch>
            </p:blipFill>
            <p:spPr bwMode="auto">
              <a:xfrm>
                <a:off x="900113" y="2298106"/>
                <a:ext cx="1482725" cy="180181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" name="Picture 30" descr="RIMG0351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2214" t="13780" r="49951" b="8530"/>
              <a:stretch>
                <a:fillRect/>
              </a:stretch>
            </p:blipFill>
            <p:spPr bwMode="auto">
              <a:xfrm>
                <a:off x="7155698" y="2318590"/>
                <a:ext cx="1479550" cy="18002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" name="Picture 31" descr="1"/>
              <p:cNvPicPr>
                <a:picLocks noChangeAspect="1" noChangeArrowheads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4390" t="44765" r="3775" b="18024"/>
              <a:stretch>
                <a:fillRect/>
              </a:stretch>
            </p:blipFill>
            <p:spPr bwMode="auto">
              <a:xfrm>
                <a:off x="3989515" y="1992391"/>
                <a:ext cx="1370382" cy="19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25" name="Text Box 34"/>
              <p:cNvSpPr txBox="1">
                <a:spLocks noChangeArrowheads="1"/>
              </p:cNvSpPr>
              <p:nvPr/>
            </p:nvSpPr>
            <p:spPr bwMode="auto">
              <a:xfrm>
                <a:off x="7402024" y="4098331"/>
                <a:ext cx="1100779" cy="33854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spcBef>
                    <a:spcPct val="20000"/>
                  </a:spcBef>
                  <a:buChar char="•"/>
                  <a:defRPr kumimoji="1" sz="3200">
                    <a:solidFill>
                      <a:schemeClr val="tx1"/>
                    </a:solidFill>
                    <a:latin typeface="宋体" panose="02010600030101010101" pitchFamily="2" charset="-122"/>
                    <a:ea typeface="MS PGothic" panose="020B0600070205080204" charset="-128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kumimoji="1" sz="2800">
                    <a:solidFill>
                      <a:schemeClr val="tx1"/>
                    </a:solidFill>
                    <a:latin typeface="宋体" panose="02010600030101010101" pitchFamily="2" charset="-122"/>
                    <a:ea typeface="MS PGothic" panose="020B0600070205080204" charset="-128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kumimoji="1" sz="2400">
                    <a:solidFill>
                      <a:schemeClr val="tx1"/>
                    </a:solidFill>
                    <a:latin typeface="宋体" panose="02010600030101010101" pitchFamily="2" charset="-122"/>
                    <a:ea typeface="MS PGothic" panose="020B0600070205080204" charset="-128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kumimoji="1" sz="2000">
                    <a:solidFill>
                      <a:schemeClr val="tx1"/>
                    </a:solidFill>
                    <a:latin typeface="宋体" panose="02010600030101010101" pitchFamily="2" charset="-122"/>
                    <a:ea typeface="MS PGothic" panose="020B0600070205080204" charset="-128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kumimoji="1" sz="2000">
                    <a:solidFill>
                      <a:schemeClr val="tx1"/>
                    </a:solidFill>
                    <a:latin typeface="宋体" panose="02010600030101010101" pitchFamily="2" charset="-122"/>
                    <a:ea typeface="MS PGothic" panose="020B0600070205080204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kumimoji="1" sz="2000">
                    <a:solidFill>
                      <a:schemeClr val="tx1"/>
                    </a:solidFill>
                    <a:latin typeface="宋体" panose="02010600030101010101" pitchFamily="2" charset="-122"/>
                    <a:ea typeface="MS PGothic" panose="020B0600070205080204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kumimoji="1" sz="2000">
                    <a:solidFill>
                      <a:schemeClr val="tx1"/>
                    </a:solidFill>
                    <a:latin typeface="宋体" panose="02010600030101010101" pitchFamily="2" charset="-122"/>
                    <a:ea typeface="MS PGothic" panose="020B0600070205080204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kumimoji="1" sz="2000">
                    <a:solidFill>
                      <a:schemeClr val="tx1"/>
                    </a:solidFill>
                    <a:latin typeface="宋体" panose="02010600030101010101" pitchFamily="2" charset="-122"/>
                    <a:ea typeface="MS PGothic" panose="020B0600070205080204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kumimoji="1" sz="2000">
                    <a:solidFill>
                      <a:schemeClr val="tx1"/>
                    </a:solidFill>
                    <a:latin typeface="宋体" panose="02010600030101010101" pitchFamily="2" charset="-122"/>
                    <a:ea typeface="MS PGothic" panose="020B0600070205080204" charset="-128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zh-CN" altLang="en-US" sz="16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其他厂家产品</a:t>
                </a:r>
                <a:endParaRPr lang="ja-JP" altLang="en-US" sz="1600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6" name="Text Box 35"/>
              <p:cNvSpPr txBox="1">
                <a:spLocks noChangeArrowheads="1"/>
              </p:cNvSpPr>
              <p:nvPr/>
            </p:nvSpPr>
            <p:spPr bwMode="auto">
              <a:xfrm>
                <a:off x="4390143" y="3977415"/>
                <a:ext cx="905102" cy="33854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spcBef>
                    <a:spcPct val="20000"/>
                  </a:spcBef>
                  <a:buChar char="•"/>
                  <a:defRPr kumimoji="1" sz="3200">
                    <a:solidFill>
                      <a:schemeClr val="tx1"/>
                    </a:solidFill>
                    <a:latin typeface="宋体" panose="02010600030101010101" pitchFamily="2" charset="-122"/>
                    <a:ea typeface="MS PGothic" panose="020B0600070205080204" charset="-128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kumimoji="1" sz="2800">
                    <a:solidFill>
                      <a:schemeClr val="tx1"/>
                    </a:solidFill>
                    <a:latin typeface="宋体" panose="02010600030101010101" pitchFamily="2" charset="-122"/>
                    <a:ea typeface="MS PGothic" panose="020B0600070205080204" charset="-128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kumimoji="1" sz="2400">
                    <a:solidFill>
                      <a:schemeClr val="tx1"/>
                    </a:solidFill>
                    <a:latin typeface="宋体" panose="02010600030101010101" pitchFamily="2" charset="-122"/>
                    <a:ea typeface="MS PGothic" panose="020B0600070205080204" charset="-128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kumimoji="1" sz="2000">
                    <a:solidFill>
                      <a:schemeClr val="tx1"/>
                    </a:solidFill>
                    <a:latin typeface="宋体" panose="02010600030101010101" pitchFamily="2" charset="-122"/>
                    <a:ea typeface="MS PGothic" panose="020B0600070205080204" charset="-128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kumimoji="1" sz="2000">
                    <a:solidFill>
                      <a:schemeClr val="tx1"/>
                    </a:solidFill>
                    <a:latin typeface="宋体" panose="02010600030101010101" pitchFamily="2" charset="-122"/>
                    <a:ea typeface="MS PGothic" panose="020B0600070205080204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kumimoji="1" sz="2000">
                    <a:solidFill>
                      <a:schemeClr val="tx1"/>
                    </a:solidFill>
                    <a:latin typeface="宋体" panose="02010600030101010101" pitchFamily="2" charset="-122"/>
                    <a:ea typeface="MS PGothic" panose="020B0600070205080204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kumimoji="1" sz="2000">
                    <a:solidFill>
                      <a:schemeClr val="tx1"/>
                    </a:solidFill>
                    <a:latin typeface="宋体" panose="02010600030101010101" pitchFamily="2" charset="-122"/>
                    <a:ea typeface="MS PGothic" panose="020B0600070205080204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kumimoji="1" sz="2000">
                    <a:solidFill>
                      <a:schemeClr val="tx1"/>
                    </a:solidFill>
                    <a:latin typeface="宋体" panose="02010600030101010101" pitchFamily="2" charset="-122"/>
                    <a:ea typeface="MS PGothic" panose="020B0600070205080204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kumimoji="1" sz="2000">
                    <a:solidFill>
                      <a:schemeClr val="tx1"/>
                    </a:solidFill>
                    <a:latin typeface="宋体" panose="02010600030101010101" pitchFamily="2" charset="-122"/>
                    <a:ea typeface="MS PGothic" panose="020B0600070205080204" charset="-128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zh-CN" altLang="en-US" sz="16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（</a:t>
                </a:r>
                <a:r>
                  <a:rPr lang="en-US" altLang="ja-JP" sz="16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WL-</a:t>
                </a:r>
                <a:r>
                  <a:rPr lang="en-US" altLang="zh-CN" sz="16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N</a:t>
                </a:r>
                <a:r>
                  <a:rPr lang="zh-CN" altLang="en-US" sz="16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）</a:t>
                </a:r>
                <a:endParaRPr lang="ja-JP" altLang="en-US" sz="1600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7" name="Text Box 36"/>
              <p:cNvSpPr txBox="1">
                <a:spLocks noChangeArrowheads="1"/>
              </p:cNvSpPr>
              <p:nvPr/>
            </p:nvSpPr>
            <p:spPr bwMode="auto">
              <a:xfrm>
                <a:off x="1401763" y="4055468"/>
                <a:ext cx="706932" cy="33854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spcBef>
                    <a:spcPct val="20000"/>
                  </a:spcBef>
                  <a:buChar char="•"/>
                  <a:defRPr kumimoji="1" sz="3200">
                    <a:solidFill>
                      <a:schemeClr val="tx1"/>
                    </a:solidFill>
                    <a:latin typeface="宋体" panose="02010600030101010101" pitchFamily="2" charset="-122"/>
                    <a:ea typeface="MS PGothic" panose="020B0600070205080204" charset="-128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kumimoji="1" sz="2800">
                    <a:solidFill>
                      <a:schemeClr val="tx1"/>
                    </a:solidFill>
                    <a:latin typeface="宋体" panose="02010600030101010101" pitchFamily="2" charset="-122"/>
                    <a:ea typeface="MS PGothic" panose="020B0600070205080204" charset="-128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kumimoji="1" sz="2400">
                    <a:solidFill>
                      <a:schemeClr val="tx1"/>
                    </a:solidFill>
                    <a:latin typeface="宋体" panose="02010600030101010101" pitchFamily="2" charset="-122"/>
                    <a:ea typeface="MS PGothic" panose="020B0600070205080204" charset="-128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kumimoji="1" sz="2000">
                    <a:solidFill>
                      <a:schemeClr val="tx1"/>
                    </a:solidFill>
                    <a:latin typeface="宋体" panose="02010600030101010101" pitchFamily="2" charset="-122"/>
                    <a:ea typeface="MS PGothic" panose="020B0600070205080204" charset="-128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kumimoji="1" sz="2000">
                    <a:solidFill>
                      <a:schemeClr val="tx1"/>
                    </a:solidFill>
                    <a:latin typeface="宋体" panose="02010600030101010101" pitchFamily="2" charset="-122"/>
                    <a:ea typeface="MS PGothic" panose="020B0600070205080204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kumimoji="1" sz="2000">
                    <a:solidFill>
                      <a:schemeClr val="tx1"/>
                    </a:solidFill>
                    <a:latin typeface="宋体" panose="02010600030101010101" pitchFamily="2" charset="-122"/>
                    <a:ea typeface="MS PGothic" panose="020B0600070205080204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kumimoji="1" sz="2000">
                    <a:solidFill>
                      <a:schemeClr val="tx1"/>
                    </a:solidFill>
                    <a:latin typeface="宋体" panose="02010600030101010101" pitchFamily="2" charset="-122"/>
                    <a:ea typeface="MS PGothic" panose="020B0600070205080204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kumimoji="1" sz="2000">
                    <a:solidFill>
                      <a:schemeClr val="tx1"/>
                    </a:solidFill>
                    <a:latin typeface="宋体" panose="02010600030101010101" pitchFamily="2" charset="-122"/>
                    <a:ea typeface="MS PGothic" panose="020B0600070205080204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kumimoji="1" sz="2000">
                    <a:solidFill>
                      <a:schemeClr val="tx1"/>
                    </a:solidFill>
                    <a:latin typeface="宋体" panose="02010600030101010101" pitchFamily="2" charset="-122"/>
                    <a:ea typeface="MS PGothic" panose="020B0600070205080204" charset="-128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zh-CN" altLang="en-US" sz="160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（</a:t>
                </a:r>
                <a:r>
                  <a:rPr lang="en-US" altLang="ja-JP" sz="160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WL</a:t>
                </a:r>
                <a:r>
                  <a:rPr lang="zh-CN" altLang="en-US" sz="160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）</a:t>
                </a:r>
                <a:endParaRPr lang="ja-JP" altLang="en-US" sz="160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8" name="AutoShape 39"/>
              <p:cNvSpPr>
                <a:spLocks noChangeArrowheads="1"/>
              </p:cNvSpPr>
              <p:nvPr/>
            </p:nvSpPr>
            <p:spPr bwMode="auto">
              <a:xfrm>
                <a:off x="6816897" y="1299485"/>
                <a:ext cx="2016344" cy="919125"/>
              </a:xfrm>
              <a:prstGeom prst="roundRect">
                <a:avLst>
                  <a:gd name="adj" fmla="val 16667"/>
                </a:avLst>
              </a:prstGeom>
              <a:solidFill>
                <a:srgbClr val="FFFF99"/>
              </a:solidFill>
              <a:ln w="12700" algn="ctr">
                <a:solidFill>
                  <a:srgbClr val="FF6600"/>
                </a:solidFill>
                <a:rou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square" anchor="ctr">
                <a:spAutoFit/>
              </a:bodyPr>
              <a:lstStyle/>
              <a:p>
                <a:pPr>
                  <a:defRPr/>
                </a:pPr>
                <a:r>
                  <a:rPr lang="zh-CN" altLang="en-US" sz="16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其他厂家产品和旧</a:t>
                </a:r>
                <a:r>
                  <a:rPr lang="en-US" altLang="ja-JP" sz="16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WL</a:t>
                </a:r>
                <a:endParaRPr lang="en-US" altLang="ja-JP" sz="1600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  <a:p>
                <a:pPr>
                  <a:defRPr/>
                </a:pPr>
                <a:r>
                  <a:rPr lang="zh-CN" altLang="en-US" sz="16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一样采用了大面积的指示灯外罩</a:t>
                </a:r>
                <a:endParaRPr lang="ja-JP" altLang="en-US" sz="1600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9" name="Line 40"/>
              <p:cNvSpPr>
                <a:spLocks noChangeShapeType="1"/>
              </p:cNvSpPr>
              <p:nvPr/>
            </p:nvSpPr>
            <p:spPr bwMode="auto">
              <a:xfrm flipV="1">
                <a:off x="7155698" y="2337748"/>
                <a:ext cx="635000" cy="368300"/>
              </a:xfrm>
              <a:prstGeom prst="line">
                <a:avLst/>
              </a:prstGeom>
              <a:noFill/>
              <a:ln w="12700">
                <a:solidFill>
                  <a:srgbClr val="FF6600"/>
                </a:solidFill>
                <a:round/>
                <a:headEnd type="oval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sp>
          <p:nvSpPr>
            <p:cNvPr id="16" name="Text Box 9"/>
            <p:cNvSpPr txBox="1">
              <a:spLocks noChangeArrowheads="1"/>
            </p:cNvSpPr>
            <p:nvPr/>
          </p:nvSpPr>
          <p:spPr bwMode="auto">
            <a:xfrm>
              <a:off x="2562791" y="6088837"/>
              <a:ext cx="2696486" cy="33855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kumimoji="1" sz="3200">
                  <a:solidFill>
                    <a:schemeClr val="tx1"/>
                  </a:solidFill>
                  <a:latin typeface="宋体" panose="02010600030101010101" pitchFamily="2" charset="-122"/>
                  <a:ea typeface="MS PGothic" panose="020B060007020508020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kumimoji="1" sz="2800">
                  <a:solidFill>
                    <a:schemeClr val="tx1"/>
                  </a:solidFill>
                  <a:latin typeface="宋体" panose="02010600030101010101" pitchFamily="2" charset="-122"/>
                  <a:ea typeface="MS PGothic" panose="020B060007020508020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kumimoji="1" sz="2400">
                  <a:solidFill>
                    <a:schemeClr val="tx1"/>
                  </a:solidFill>
                  <a:latin typeface="宋体" panose="02010600030101010101" pitchFamily="2" charset="-122"/>
                  <a:ea typeface="MS PGothic" panose="020B060007020508020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kumimoji="1" sz="2000">
                  <a:solidFill>
                    <a:schemeClr val="tx1"/>
                  </a:solidFill>
                  <a:latin typeface="宋体" panose="02010600030101010101" pitchFamily="2" charset="-122"/>
                  <a:ea typeface="MS PGothic" panose="020B060007020508020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kumimoji="1" sz="2000">
                  <a:solidFill>
                    <a:schemeClr val="tx1"/>
                  </a:solidFill>
                  <a:latin typeface="宋体" panose="02010600030101010101" pitchFamily="2" charset="-122"/>
                  <a:ea typeface="MS PGothic" panose="020B060007020508020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宋体" panose="02010600030101010101" pitchFamily="2" charset="-122"/>
                  <a:ea typeface="MS PGothic" panose="020B060007020508020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宋体" panose="02010600030101010101" pitchFamily="2" charset="-122"/>
                  <a:ea typeface="MS PGothic" panose="020B060007020508020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宋体" panose="02010600030101010101" pitchFamily="2" charset="-122"/>
                  <a:ea typeface="MS PGothic" panose="020B060007020508020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宋体" panose="02010600030101010101" pitchFamily="2" charset="-122"/>
                  <a:ea typeface="MS PGothic" panose="020B060007020508020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zh-CN" altLang="en-US" sz="1600" dirty="0">
                  <a:solidFill>
                    <a:srgbClr val="1C1C1C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异物从裂缝进入，可能导致开关异常</a:t>
              </a:r>
              <a:endParaRPr lang="ja-JP" altLang="en-US" sz="1600" dirty="0">
                <a:solidFill>
                  <a:srgbClr val="1C1C1C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7" name="TextBox 2"/>
            <p:cNvSpPr txBox="1">
              <a:spLocks noChangeArrowheads="1"/>
            </p:cNvSpPr>
            <p:nvPr/>
          </p:nvSpPr>
          <p:spPr bwMode="auto">
            <a:xfrm>
              <a:off x="6414119" y="3223342"/>
              <a:ext cx="488950" cy="368300"/>
            </a:xfrm>
            <a:prstGeom prst="rect">
              <a:avLst/>
            </a:prstGeom>
            <a:solidFill>
              <a:srgbClr val="FFC000"/>
            </a:solidFill>
            <a:ln w="9525">
              <a:solidFill>
                <a:schemeClr val="tx1"/>
              </a:solidFill>
              <a:miter lim="800000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kumimoji="1" sz="3200">
                  <a:solidFill>
                    <a:schemeClr val="tx1"/>
                  </a:solidFill>
                  <a:latin typeface="宋体" panose="02010600030101010101" pitchFamily="2" charset="-122"/>
                  <a:ea typeface="MS PGothic" panose="020B060007020508020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kumimoji="1" sz="2800">
                  <a:solidFill>
                    <a:schemeClr val="tx1"/>
                  </a:solidFill>
                  <a:latin typeface="宋体" panose="02010600030101010101" pitchFamily="2" charset="-122"/>
                  <a:ea typeface="MS PGothic" panose="020B060007020508020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kumimoji="1" sz="2400">
                  <a:solidFill>
                    <a:schemeClr val="tx1"/>
                  </a:solidFill>
                  <a:latin typeface="宋体" panose="02010600030101010101" pitchFamily="2" charset="-122"/>
                  <a:ea typeface="MS PGothic" panose="020B060007020508020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kumimoji="1" sz="2000">
                  <a:solidFill>
                    <a:schemeClr val="tx1"/>
                  </a:solidFill>
                  <a:latin typeface="宋体" panose="02010600030101010101" pitchFamily="2" charset="-122"/>
                  <a:ea typeface="MS PGothic" panose="020B060007020508020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kumimoji="1" sz="2000">
                  <a:solidFill>
                    <a:schemeClr val="tx1"/>
                  </a:solidFill>
                  <a:latin typeface="宋体" panose="02010600030101010101" pitchFamily="2" charset="-122"/>
                  <a:ea typeface="MS PGothic" panose="020B060007020508020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宋体" panose="02010600030101010101" pitchFamily="2" charset="-122"/>
                  <a:ea typeface="MS PGothic" panose="020B060007020508020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宋体" panose="02010600030101010101" pitchFamily="2" charset="-122"/>
                  <a:ea typeface="MS PGothic" panose="020B060007020508020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宋体" panose="02010600030101010101" pitchFamily="2" charset="-122"/>
                  <a:ea typeface="MS PGothic" panose="020B060007020508020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宋体" panose="02010600030101010101" pitchFamily="2" charset="-122"/>
                  <a:ea typeface="MS PGothic" panose="020B0600070205080204" charset="-128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zh-CN" sz="1800">
                  <a:latin typeface="微软雅黑" panose="020B0503020204020204" pitchFamily="34" charset="-122"/>
                  <a:ea typeface="微软雅黑" panose="020B0503020204020204" pitchFamily="34" charset="-122"/>
                </a:rPr>
                <a:t>VS</a:t>
              </a:r>
              <a:endParaRPr lang="zh-CN" altLang="en-US" sz="18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8" name="矩形 8"/>
            <p:cNvSpPr>
              <a:spLocks noChangeArrowheads="1"/>
            </p:cNvSpPr>
            <p:nvPr/>
          </p:nvSpPr>
          <p:spPr bwMode="auto">
            <a:xfrm>
              <a:off x="5705475" y="3344863"/>
              <a:ext cx="371475" cy="37147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round/>
                  <a:tailEnd type="triangl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kumimoji="1" sz="3200">
                  <a:solidFill>
                    <a:schemeClr val="tx1"/>
                  </a:solidFill>
                  <a:latin typeface="宋体" panose="02010600030101010101" pitchFamily="2" charset="-122"/>
                  <a:ea typeface="MS PGothic" panose="020B060007020508020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kumimoji="1" sz="2800">
                  <a:solidFill>
                    <a:schemeClr val="tx1"/>
                  </a:solidFill>
                  <a:latin typeface="宋体" panose="02010600030101010101" pitchFamily="2" charset="-122"/>
                  <a:ea typeface="MS PGothic" panose="020B060007020508020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kumimoji="1" sz="2400">
                  <a:solidFill>
                    <a:schemeClr val="tx1"/>
                  </a:solidFill>
                  <a:latin typeface="宋体" panose="02010600030101010101" pitchFamily="2" charset="-122"/>
                  <a:ea typeface="MS PGothic" panose="020B060007020508020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kumimoji="1" sz="2000">
                  <a:solidFill>
                    <a:schemeClr val="tx1"/>
                  </a:solidFill>
                  <a:latin typeface="宋体" panose="02010600030101010101" pitchFamily="2" charset="-122"/>
                  <a:ea typeface="MS PGothic" panose="020B060007020508020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kumimoji="1" sz="2000">
                  <a:solidFill>
                    <a:schemeClr val="tx1"/>
                  </a:solidFill>
                  <a:latin typeface="宋体" panose="02010600030101010101" pitchFamily="2" charset="-122"/>
                  <a:ea typeface="MS PGothic" panose="020B060007020508020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宋体" panose="02010600030101010101" pitchFamily="2" charset="-122"/>
                  <a:ea typeface="MS PGothic" panose="020B060007020508020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宋体" panose="02010600030101010101" pitchFamily="2" charset="-122"/>
                  <a:ea typeface="MS PGothic" panose="020B060007020508020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宋体" panose="02010600030101010101" pitchFamily="2" charset="-122"/>
                  <a:ea typeface="MS PGothic" panose="020B060007020508020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宋体" panose="02010600030101010101" pitchFamily="2" charset="-122"/>
                  <a:ea typeface="MS PGothic" panose="020B060007020508020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zh-CN" altLang="en-US" sz="18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30" name="Text Box 6"/>
          <p:cNvSpPr txBox="1">
            <a:spLocks noChangeArrowheads="1"/>
          </p:cNvSpPr>
          <p:nvPr/>
        </p:nvSpPr>
        <p:spPr bwMode="auto">
          <a:xfrm>
            <a:off x="4685962" y="1650986"/>
            <a:ext cx="3141759" cy="33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charset="-128"/>
              </a:defRPr>
            </a:lvl1pPr>
            <a:lvl2pPr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charset="-128"/>
              </a:defRPr>
            </a:lvl2pPr>
            <a:lvl3pPr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charset="-128"/>
              </a:defRPr>
            </a:lvl3pPr>
            <a:lvl4pPr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charset="-128"/>
              </a:defRPr>
            </a:lvl4pPr>
            <a:lvl5pPr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charset="-128"/>
              </a:defRPr>
            </a:lvl5pPr>
            <a:lvl6pPr eaLnBrk="0" hangingPunct="0"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charset="-128"/>
              </a:defRPr>
            </a:lvl6pPr>
            <a:lvl7pPr eaLnBrk="0" hangingPunct="0"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charset="-128"/>
              </a:defRPr>
            </a:lvl7pPr>
            <a:lvl8pPr eaLnBrk="0" hangingPunct="0"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charset="-128"/>
              </a:defRPr>
            </a:lvl8pPr>
            <a:lvl9pPr eaLnBrk="0" hangingPunct="0"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charset="-128"/>
              </a:defRPr>
            </a:lvl9pPr>
          </a:lstStyle>
          <a:p>
            <a:pPr algn="ctr">
              <a:defRPr/>
            </a:pPr>
            <a:r>
              <a:rPr lang="zh-CN" altLang="en-US" sz="1600" b="1" dirty="0">
                <a:solidFill>
                  <a:srgbClr val="1C1C1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长期使用后辨别度高，确认方便</a:t>
            </a:r>
            <a:endParaRPr lang="ja-JP" altLang="en-US" sz="1600" b="1" dirty="0">
              <a:solidFill>
                <a:srgbClr val="1C1C1C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2" name="文本框 31"/>
          <p:cNvSpPr txBox="1"/>
          <p:nvPr/>
        </p:nvSpPr>
        <p:spPr>
          <a:xfrm>
            <a:off x="1200150" y="842720"/>
            <a:ext cx="914400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zh-CN"/>
            </a:defPPr>
            <a:lvl1pPr algn="ctr">
              <a:defRPr sz="2400" b="1"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dirty="0"/>
              <a:t>防油性能指示灯外壳的小型化，降低在高温，油污环境的老化</a:t>
            </a:r>
            <a:endParaRPr lang="en-US" altLang="zh-CN" dirty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标题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b="1" dirty="0">
                <a:latin typeface="微软雅黑" panose="020B0503020204020204" pitchFamily="34" charset="-122"/>
                <a:ea typeface="微软雅黑" panose="020B0503020204020204" pitchFamily="34" charset="-122"/>
                <a:sym typeface="Meiryo UI" panose="020B0604030504040204" pitchFamily="50" charset="-128"/>
              </a:rPr>
              <a:t>产品优势（</a:t>
            </a:r>
            <a:r>
              <a:rPr lang="en-US" altLang="zh-CN" b="1" dirty="0">
                <a:latin typeface="微软雅黑" panose="020B0503020204020204" pitchFamily="34" charset="-122"/>
                <a:ea typeface="微软雅黑" panose="020B0503020204020204" pitchFamily="34" charset="-122"/>
                <a:sym typeface="Meiryo UI" panose="020B0604030504040204" pitchFamily="50" charset="-128"/>
              </a:rPr>
              <a:t>4</a:t>
            </a:r>
            <a:r>
              <a:rPr lang="zh-CN" altLang="en-US" b="1" dirty="0">
                <a:latin typeface="微软雅黑" panose="020B0503020204020204" pitchFamily="34" charset="-122"/>
                <a:ea typeface="微软雅黑" panose="020B0503020204020204" pitchFamily="34" charset="-122"/>
                <a:sym typeface="Meiryo UI" panose="020B0604030504040204" pitchFamily="50" charset="-128"/>
              </a:rPr>
              <a:t>）</a:t>
            </a:r>
            <a:r>
              <a:rPr lang="en-US" altLang="zh-CN" b="1" dirty="0">
                <a:latin typeface="微软雅黑" panose="020B0503020204020204" pitchFamily="34" charset="-122"/>
                <a:ea typeface="微软雅黑" panose="020B0503020204020204" pitchFamily="34" charset="-122"/>
                <a:sym typeface="Meiryo UI" panose="020B0604030504040204" pitchFamily="50" charset="-128"/>
              </a:rPr>
              <a:t>-</a:t>
            </a:r>
            <a:r>
              <a:rPr lang="zh-CN" altLang="en-US" b="1" dirty="0">
                <a:latin typeface="微软雅黑" panose="020B0503020204020204" pitchFamily="34" charset="-122"/>
                <a:ea typeface="微软雅黑" panose="020B0503020204020204" pitchFamily="34" charset="-122"/>
                <a:sym typeface="Meiryo UI" panose="020B0604030504040204" pitchFamily="50" charset="-128"/>
              </a:rPr>
              <a:t>防溅型</a:t>
            </a:r>
            <a:r>
              <a:rPr lang="en-US" altLang="zh-CN" b="1" dirty="0">
                <a:latin typeface="微软雅黑" panose="020B0503020204020204" pitchFamily="34" charset="-122"/>
                <a:ea typeface="微软雅黑" panose="020B0503020204020204" pitchFamily="34" charset="-122"/>
                <a:sym typeface="Meiryo UI" panose="020B0604030504040204" pitchFamily="50" charset="-128"/>
              </a:rPr>
              <a:t>-</a:t>
            </a:r>
            <a:r>
              <a:rPr lang="zh-CN" altLang="en-US" b="1" dirty="0">
                <a:latin typeface="微软雅黑" panose="020B0503020204020204" pitchFamily="34" charset="-122"/>
                <a:ea typeface="微软雅黑" panose="020B0503020204020204" pitchFamily="34" charset="-122"/>
                <a:sym typeface="Meiryo UI" panose="020B0604030504040204" pitchFamily="50" charset="-128"/>
              </a:rPr>
              <a:t>耐渣性能</a:t>
            </a:r>
            <a:endParaRPr lang="zh-CN" altLang="en-US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4034" name="テキスト プレースホルダー 2"/>
          <p:cNvSpPr txBox="1">
            <a:spLocks noChangeArrowheads="1"/>
          </p:cNvSpPr>
          <p:nvPr/>
        </p:nvSpPr>
        <p:spPr bwMode="auto">
          <a:xfrm>
            <a:off x="431800" y="1951038"/>
            <a:ext cx="5302250" cy="533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ja-JP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4035" name="正方形/長方形 10"/>
          <p:cNvSpPr>
            <a:spLocks noChangeArrowheads="1"/>
          </p:cNvSpPr>
          <p:nvPr/>
        </p:nvSpPr>
        <p:spPr bwMode="auto">
          <a:xfrm>
            <a:off x="601693" y="1100138"/>
            <a:ext cx="10987088" cy="717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algn="ctr"/>
            <a:r>
              <a:rPr lang="zh-CN" altLang="en-US" sz="2400" b="1" noProof="1">
                <a:latin typeface="微软雅黑" panose="020B0503020204020204" pitchFamily="34" charset="-122"/>
                <a:ea typeface="微软雅黑" panose="020B0503020204020204" pitchFamily="34" charset="-122"/>
              </a:rPr>
              <a:t>外壳氟素材质的应用，有效防止焊渣的附着</a:t>
            </a:r>
            <a:endParaRPr lang="zh-CN" altLang="en-US" sz="2400" b="1" noProof="1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44039" name="图片 1"/>
          <p:cNvPicPr>
            <a:picLocks noChangeAspect="1" noChangeArrowheads="1"/>
          </p:cNvPicPr>
          <p:nvPr>
            <p:custDataLst>
              <p:tags r:id="rId1"/>
            </p:custDataLst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30544" y="2217738"/>
            <a:ext cx="4392613" cy="3609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57952" y="2089150"/>
            <a:ext cx="4286250" cy="3867150"/>
          </a:xfrm>
          <a:prstGeom prst="rect">
            <a:avLst/>
          </a:prstGeom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89" name="テキスト プレースホルダー 5"/>
          <p:cNvSpPr txBox="1">
            <a:spLocks noChangeArrowheads="1"/>
          </p:cNvSpPr>
          <p:nvPr/>
        </p:nvSpPr>
        <p:spPr bwMode="auto">
          <a:xfrm>
            <a:off x="334963" y="163513"/>
            <a:ext cx="11522075" cy="5349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>
            <a:lvl1pPr marL="0" indent="0" eaLnBrk="1" hangingPunct="1">
              <a:lnSpc>
                <a:spcPct val="100000"/>
              </a:lnSpc>
              <a:buFont typeface="Arial" panose="020B0604020202020204" pitchFamily="34" charset="0"/>
              <a:buNone/>
              <a:defRPr sz="2400"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 marL="685800" indent="-228600" eaLnBrk="0" hangingPunc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latin typeface="+mn-lt"/>
                <a:ea typeface="+mn-ea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latin typeface="+mn-lt"/>
                <a:ea typeface="+mn-ea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latin typeface="+mn-lt"/>
                <a:ea typeface="+mn-ea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latin typeface="+mn-lt"/>
                <a:ea typeface="+mn-ea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>
                <a:latin typeface="+mn-lt"/>
                <a:ea typeface="+mn-ea"/>
              </a:defRPr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>
                <a:latin typeface="+mn-lt"/>
                <a:ea typeface="+mn-ea"/>
              </a:defRPr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>
                <a:latin typeface="+mn-lt"/>
                <a:ea typeface="+mn-ea"/>
              </a:defRPr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>
                <a:latin typeface="+mn-lt"/>
                <a:ea typeface="+mn-ea"/>
              </a:defRPr>
            </a:lvl9pPr>
          </a:lstStyle>
          <a:p>
            <a:endParaRPr lang="zh-CN" altLang="en-US" dirty="0">
              <a:sym typeface="+mn-ea"/>
            </a:endParaRPr>
          </a:p>
        </p:txBody>
      </p:sp>
      <p:sp>
        <p:nvSpPr>
          <p:cNvPr id="37891" name="テキスト ボックス 6"/>
          <p:cNvSpPr txBox="1">
            <a:spLocks noChangeArrowheads="1"/>
          </p:cNvSpPr>
          <p:nvPr/>
        </p:nvSpPr>
        <p:spPr bwMode="auto">
          <a:xfrm>
            <a:off x="746125" y="2146300"/>
            <a:ext cx="4679950" cy="398463"/>
          </a:xfrm>
          <a:prstGeom prst="rect">
            <a:avLst/>
          </a:prstGeom>
          <a:solidFill>
            <a:schemeClr val="tx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/>
          <a:p>
            <a:pPr algn="ctr"/>
            <a:r>
              <a:rPr lang="zh-CN" altLang="en-US" sz="20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困扰</a:t>
            </a:r>
            <a:endParaRPr lang="en-US" altLang="ja-JP" sz="2000" b="1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7892" name="テキスト ボックス 9"/>
          <p:cNvSpPr txBox="1">
            <a:spLocks noChangeArrowheads="1"/>
          </p:cNvSpPr>
          <p:nvPr/>
        </p:nvSpPr>
        <p:spPr bwMode="auto">
          <a:xfrm>
            <a:off x="6115050" y="2146300"/>
            <a:ext cx="5399088" cy="398463"/>
          </a:xfrm>
          <a:prstGeom prst="rect">
            <a:avLst/>
          </a:prstGeom>
          <a:solidFill>
            <a:schemeClr val="tx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/>
          <a:p>
            <a:pPr algn="ctr"/>
            <a:r>
              <a:rPr lang="ja-JP" altLang="en-US" sz="20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提案</a:t>
            </a:r>
            <a:endParaRPr lang="en-US" altLang="ja-JP" sz="2000" b="1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7893" name="テキスト プレースホルダー 1"/>
          <p:cNvSpPr>
            <a:spLocks noGrp="1" noChangeArrowheads="1"/>
          </p:cNvSpPr>
          <p:nvPr>
            <p:ph type="body" sz="quarter" idx="16"/>
          </p:nvPr>
        </p:nvSpPr>
        <p:spPr bwMode="auto">
          <a:xfrm>
            <a:off x="649316" y="875265"/>
            <a:ext cx="10234586" cy="372982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40" tIns="45720" rIns="91440" bIns="45720" numCol="1" anchor="t" anchorCtr="0" compatLnSpc="1"/>
          <a:lstStyle/>
          <a:p>
            <a:pPr algn="ctr" defTabSz="843280" eaLnBrk="1" hangingPunct="1">
              <a:spcBef>
                <a:spcPct val="0"/>
              </a:spcBef>
            </a:pPr>
            <a:r>
              <a:rPr lang="zh-CN" altLang="en-US" b="1" noProof="1">
                <a:latin typeface="微软雅黑" panose="020B0503020204020204" pitchFamily="34" charset="-122"/>
                <a:ea typeface="微软雅黑" panose="020B0503020204020204" pitchFamily="34" charset="-122"/>
              </a:rPr>
              <a:t>用</a:t>
            </a:r>
            <a:r>
              <a:rPr lang="zh-CN" altLang="en-US" b="1" noProof="1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对应</a:t>
            </a:r>
            <a:r>
              <a:rPr lang="en-US" altLang="zh-CN" b="1" noProof="1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Smartclick</a:t>
            </a:r>
            <a:r>
              <a:rPr lang="zh-CN" altLang="en-US" b="1" noProof="1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的直出连接器类型</a:t>
            </a:r>
            <a:r>
              <a:rPr lang="zh-CN" altLang="en-US" b="1" noProof="1">
                <a:latin typeface="微软雅黑" panose="020B0503020204020204" pitchFamily="34" charset="-122"/>
                <a:ea typeface="微软雅黑" panose="020B0503020204020204" pitchFamily="34" charset="-122"/>
              </a:rPr>
              <a:t>的限位开关，</a:t>
            </a:r>
            <a:endParaRPr lang="zh-CN" altLang="ja-JP" b="1" noProof="1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 defTabSz="843280" eaLnBrk="1" hangingPunct="1">
              <a:spcBef>
                <a:spcPct val="0"/>
              </a:spcBef>
            </a:pPr>
            <a:r>
              <a:rPr lang="zh-CN" altLang="en-US" b="1" noProof="1">
                <a:latin typeface="微软雅黑" panose="020B0503020204020204" pitchFamily="34" charset="-122"/>
                <a:ea typeface="微软雅黑" panose="020B0503020204020204" pitchFamily="34" charset="-122"/>
              </a:rPr>
              <a:t>有助于设备组装的快速启动和稳定运转</a:t>
            </a:r>
            <a:endParaRPr lang="zh-CN" altLang="en-US" b="1" noProof="1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" name="标题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b="1" dirty="0">
                <a:latin typeface="微软雅黑" panose="020B0503020204020204" pitchFamily="34" charset="-122"/>
                <a:ea typeface="微软雅黑" panose="020B0503020204020204" pitchFamily="34" charset="-122"/>
                <a:sym typeface="Meiryo UI" panose="020B0604030504040204" pitchFamily="50" charset="-128"/>
              </a:rPr>
              <a:t>产品优势（</a:t>
            </a:r>
            <a:r>
              <a:rPr lang="en-US" altLang="zh-CN" b="1" dirty="0">
                <a:latin typeface="微软雅黑" panose="020B0503020204020204" pitchFamily="34" charset="-122"/>
                <a:ea typeface="微软雅黑" panose="020B0503020204020204" pitchFamily="34" charset="-122"/>
                <a:sym typeface="Meiryo UI" panose="020B0604030504040204" pitchFamily="50" charset="-128"/>
              </a:rPr>
              <a:t>5</a:t>
            </a:r>
            <a:r>
              <a:rPr lang="zh-CN" altLang="en-US" b="1" dirty="0">
                <a:latin typeface="微软雅黑" panose="020B0503020204020204" pitchFamily="34" charset="-122"/>
                <a:ea typeface="微软雅黑" panose="020B0503020204020204" pitchFamily="34" charset="-122"/>
                <a:sym typeface="Meiryo UI" panose="020B0604030504040204" pitchFamily="50" charset="-128"/>
              </a:rPr>
              <a:t>）</a:t>
            </a:r>
            <a:r>
              <a:rPr lang="en-US" altLang="zh-CN" b="1" dirty="0">
                <a:latin typeface="微软雅黑" panose="020B0503020204020204" pitchFamily="34" charset="-122"/>
                <a:ea typeface="微软雅黑" panose="020B0503020204020204" pitchFamily="34" charset="-122"/>
                <a:sym typeface="Meiryo UI" panose="020B0604030504040204" pitchFamily="50" charset="-128"/>
              </a:rPr>
              <a:t>-</a:t>
            </a:r>
            <a:r>
              <a:rPr lang="zh-CN" altLang="en-US" b="1" dirty="0">
                <a:latin typeface="微软雅黑" panose="020B0503020204020204" pitchFamily="34" charset="-122"/>
                <a:ea typeface="微软雅黑" panose="020B0503020204020204" pitchFamily="34" charset="-122"/>
                <a:sym typeface="Meiryo UI" panose="020B0604030504040204" pitchFamily="50" charset="-128"/>
              </a:rPr>
              <a:t> </a:t>
            </a:r>
            <a:r>
              <a:rPr lang="zh-CN" altLang="en-US" b="1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省人工</a:t>
            </a:r>
            <a:endParaRPr lang="zh-CN" altLang="en-US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7894" name="Text Box 47"/>
          <p:cNvSpPr txBox="1">
            <a:spLocks noChangeArrowheads="1"/>
          </p:cNvSpPr>
          <p:nvPr/>
        </p:nvSpPr>
        <p:spPr bwMode="auto">
          <a:xfrm>
            <a:off x="990600" y="2744788"/>
            <a:ext cx="4319588" cy="1079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zh-CN" altLang="en-US" b="1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在现场虽然希望缩短设备启动时间，但是，限位开关的配线要花费时间</a:t>
            </a:r>
            <a:r>
              <a:rPr lang="ja-JP" altLang="en-US" b="1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endParaRPr lang="en-US" altLang="ja-JP" b="1" dirty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endParaRPr lang="en-US" altLang="ja-JP" sz="1000" b="1" dirty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b="1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从连接器松动的部分进入油，从而发生不良。</a:t>
            </a:r>
            <a:endParaRPr lang="ja-JP" altLang="en-US" b="1" dirty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7895" name="Text Box 47"/>
          <p:cNvSpPr txBox="1">
            <a:spLocks noChangeArrowheads="1"/>
          </p:cNvSpPr>
          <p:nvPr/>
        </p:nvSpPr>
        <p:spPr bwMode="auto">
          <a:xfrm>
            <a:off x="6096000" y="2714625"/>
            <a:ext cx="5661025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zh-CN" altLang="en-US" b="1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用对应</a:t>
            </a:r>
            <a:r>
              <a:rPr lang="en-US" altLang="zh-CN" b="1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Smartclick</a:t>
            </a:r>
            <a:r>
              <a:rPr lang="zh-CN" altLang="en-US" b="1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的直出连接器型简单连接</a:t>
            </a:r>
            <a:r>
              <a:rPr lang="ja-JP" altLang="en-US" b="1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endParaRPr lang="ja-JP" altLang="en-US" sz="1600" b="1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37896" name="図 14" descr="屋内, 小さい, 座る, カウンター が含まれている画像&#10;&#10;自動的に生成された説明"/>
          <p:cNvPicPr>
            <a:picLocks noChangeAspect="1" noChangeArrowheads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42113" y="3371850"/>
            <a:ext cx="604837" cy="157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7897" name="Picture 2" descr="NXR-ILM08C-EIT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43263" y="4775200"/>
            <a:ext cx="1498600" cy="149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7898" name="図 2" descr="カップ, 屋内, 座る, テーブル が含まれている画像&#10;&#10;自動的に生成された説明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87575" y="4946650"/>
            <a:ext cx="1027113" cy="571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7899" name="図 8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83" t="54842" r="32211" b="1794"/>
          <a:stretch>
            <a:fillRect/>
          </a:stretch>
        </p:blipFill>
        <p:spPr bwMode="auto">
          <a:xfrm>
            <a:off x="7662863" y="3873500"/>
            <a:ext cx="755650" cy="642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7900" name="Picture 2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650" y="4573588"/>
            <a:ext cx="1104900" cy="14874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7901" name="テキスト ボックス 15"/>
          <p:cNvSpPr txBox="1">
            <a:spLocks noChangeArrowheads="1"/>
          </p:cNvSpPr>
          <p:nvPr/>
        </p:nvSpPr>
        <p:spPr bwMode="auto">
          <a:xfrm>
            <a:off x="5929313" y="5091113"/>
            <a:ext cx="4981575" cy="1476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en-US" altLang="ja-JP" b="1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【</a:t>
            </a:r>
            <a:r>
              <a:rPr lang="zh-CN" altLang="en-US" b="1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优点</a:t>
            </a:r>
            <a:r>
              <a:rPr lang="en-US" altLang="ja-JP" b="1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】</a:t>
            </a:r>
            <a:endParaRPr lang="en-US" altLang="ja-JP" b="1">
              <a:solidFill>
                <a:srgbClr val="0070C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ja-JP" altLang="en-US" b="1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①　</a:t>
            </a:r>
            <a:r>
              <a:rPr lang="zh-CN" altLang="en-US" b="1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大幅削减配线工时</a:t>
            </a:r>
            <a:endParaRPr lang="en-US" altLang="ja-JP" b="1">
              <a:solidFill>
                <a:srgbClr val="0070C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ja-JP" altLang="en-US" b="1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②　</a:t>
            </a:r>
            <a:r>
              <a:rPr lang="zh-CN" altLang="en-US" b="1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不需要管理扭矩</a:t>
            </a:r>
            <a:endParaRPr lang="en-US" altLang="ja-JP" b="1">
              <a:solidFill>
                <a:srgbClr val="0070C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ja-JP" altLang="en-US" b="1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③　</a:t>
            </a:r>
            <a:r>
              <a:rPr lang="zh-CN" altLang="en-US" b="1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因为不会因振动而松动，所以不需要</a:t>
            </a:r>
            <a:endParaRPr lang="en-US" altLang="zh-CN" b="1">
              <a:solidFill>
                <a:srgbClr val="0070C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b="1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 加固</a:t>
            </a:r>
            <a:endParaRPr lang="ja-JP" altLang="en-US" b="1">
              <a:solidFill>
                <a:srgbClr val="0070C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37902" name="Picture 3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34613" y="4059238"/>
            <a:ext cx="1555750" cy="14716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37903" name="グループ化 31"/>
          <p:cNvGrpSpPr/>
          <p:nvPr/>
        </p:nvGrpSpPr>
        <p:grpSpPr bwMode="auto">
          <a:xfrm>
            <a:off x="10202863" y="5645150"/>
            <a:ext cx="1636712" cy="927100"/>
            <a:chOff x="12192000" y="2116288"/>
            <a:chExt cx="1934298" cy="1096118"/>
          </a:xfrm>
        </p:grpSpPr>
        <p:pic>
          <p:nvPicPr>
            <p:cNvPr id="37904" name="Picture 3"/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2192000" y="2420938"/>
              <a:ext cx="1774070" cy="32188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grpSp>
          <p:nvGrpSpPr>
            <p:cNvPr id="37905" name="グループ化 22"/>
            <p:cNvGrpSpPr/>
            <p:nvPr/>
          </p:nvGrpSpPr>
          <p:grpSpPr bwMode="auto">
            <a:xfrm>
              <a:off x="12759720" y="2116288"/>
              <a:ext cx="884497" cy="874282"/>
              <a:chOff x="2847418" y="2950958"/>
              <a:chExt cx="1052537" cy="1052537"/>
            </a:xfrm>
          </p:grpSpPr>
          <p:sp>
            <p:nvSpPr>
              <p:cNvPr id="42" name="正方形/長方形 23"/>
              <p:cNvSpPr/>
              <p:nvPr/>
            </p:nvSpPr>
            <p:spPr>
              <a:xfrm rot="2825886">
                <a:off x="2860991" y="3400420"/>
                <a:ext cx="1052971" cy="154047"/>
              </a:xfrm>
              <a:prstGeom prst="rect">
                <a:avLst/>
              </a:prstGeom>
              <a:solidFill>
                <a:srgbClr val="FF0000"/>
              </a:solidFill>
              <a:ln>
                <a:noFill/>
              </a:ln>
              <a:effectLst>
                <a:outerShdw blurRad="50800" dist="50800" dir="5400000" algn="ctr" rotWithShape="0">
                  <a:srgbClr val="000000">
                    <a:alpha val="0"/>
                  </a:srgb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anchor="ctr"/>
              <a:lstStyle/>
              <a:p>
                <a:pPr algn="ctr" fontAlgn="auto">
                  <a:defRPr/>
                </a:pPr>
                <a:endParaRPr lang="ja-JP" altLang="en-US" sz="700" noProof="1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43" name="正方形/長方形 24"/>
              <p:cNvSpPr/>
              <p:nvPr/>
            </p:nvSpPr>
            <p:spPr>
              <a:xfrm rot="18928494">
                <a:off x="2848310" y="3398358"/>
                <a:ext cx="1051543" cy="153652"/>
              </a:xfrm>
              <a:prstGeom prst="rect">
                <a:avLst/>
              </a:prstGeom>
              <a:solidFill>
                <a:srgbClr val="FF0000"/>
              </a:solidFill>
              <a:ln>
                <a:noFill/>
              </a:ln>
              <a:effectLst>
                <a:outerShdw blurRad="50800" dist="50800" dir="5400000" algn="ctr" rotWithShape="0">
                  <a:srgbClr val="000000">
                    <a:alpha val="0"/>
                  </a:srgb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anchor="ctr"/>
              <a:lstStyle/>
              <a:p>
                <a:pPr algn="ctr" fontAlgn="auto">
                  <a:defRPr/>
                </a:pPr>
                <a:endParaRPr lang="ja-JP" altLang="en-US" sz="700" noProof="1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sp>
          <p:nvSpPr>
            <p:cNvPr id="37908" name="テキスト ボックス 25"/>
            <p:cNvSpPr txBox="1">
              <a:spLocks noChangeArrowheads="1"/>
            </p:cNvSpPr>
            <p:nvPr/>
          </p:nvSpPr>
          <p:spPr bwMode="auto">
            <a:xfrm>
              <a:off x="12652246" y="2848597"/>
              <a:ext cx="1474052" cy="36380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/>
            <a:p>
              <a:r>
                <a:rPr lang="zh-CN" altLang="en-US" sz="1400">
                  <a:latin typeface="微软雅黑" panose="020B0503020204020204" pitchFamily="34" charset="-122"/>
                  <a:ea typeface="微软雅黑" panose="020B0503020204020204" pitchFamily="34" charset="-122"/>
                </a:rPr>
                <a:t>扭力扳手</a:t>
              </a:r>
              <a:endParaRPr lang="ja-JP" altLang="en-US" sz="14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pic>
        <p:nvPicPr>
          <p:cNvPr id="37909" name="Picture 5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86813" y="3624263"/>
            <a:ext cx="1162050" cy="642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7910" name="図 27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16975" y="4400550"/>
            <a:ext cx="1162050" cy="292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/>
        </p:nvSpPr>
        <p:spPr>
          <a:xfrm>
            <a:off x="8854760" y="5852912"/>
            <a:ext cx="2946284" cy="516192"/>
          </a:xfrm>
          <a:prstGeom prst="rect">
            <a:avLst/>
          </a:prstGeom>
          <a:solidFill>
            <a:srgbClr val="C00000">
              <a:alpha val="2600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dirty="0">
              <a:solidFill>
                <a:schemeClr val="tx1"/>
              </a:solidFill>
            </a:endParaRPr>
          </a:p>
        </p:txBody>
      </p:sp>
      <p:sp>
        <p:nvSpPr>
          <p:cNvPr id="4" name="矩形 3"/>
          <p:cNvSpPr/>
          <p:nvPr/>
        </p:nvSpPr>
        <p:spPr>
          <a:xfrm>
            <a:off x="694688" y="1628503"/>
            <a:ext cx="453633" cy="2626861"/>
          </a:xfrm>
          <a:prstGeom prst="rect">
            <a:avLst/>
          </a:prstGeom>
          <a:solidFill>
            <a:srgbClr val="C00000">
              <a:alpha val="2600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dirty="0">
              <a:solidFill>
                <a:schemeClr val="tx1"/>
              </a:solidFill>
            </a:endParaRPr>
          </a:p>
        </p:txBody>
      </p:sp>
      <p:sp>
        <p:nvSpPr>
          <p:cNvPr id="2" name="文本占位符 1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altLang="zh-CN" b="1" dirty="0"/>
              <a:t>1.1.2 D4V-N Line Up</a:t>
            </a:r>
            <a:endParaRPr lang="zh-CN" altLang="en-US" b="1" dirty="0"/>
          </a:p>
        </p:txBody>
      </p:sp>
      <p:graphicFrame>
        <p:nvGraphicFramePr>
          <p:cNvPr id="7" name="Table 22"/>
          <p:cNvGraphicFramePr>
            <a:graphicFrameLocks noGrp="1"/>
          </p:cNvGraphicFramePr>
          <p:nvPr/>
        </p:nvGraphicFramePr>
        <p:xfrm>
          <a:off x="1741466" y="1774268"/>
          <a:ext cx="10059578" cy="391107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059578"/>
              </a:tblGrid>
              <a:tr h="3911075">
                <a:tc>
                  <a:txBody>
                    <a:bodyPr/>
                    <a:lstStyle/>
                    <a:p>
                      <a:endParaRPr lang="es-ES" sz="2200" b="0" dirty="0">
                        <a:latin typeface="微软雅黑" panose="020B0503020204020204" pitchFamily="34" charset="-122"/>
                      </a:endParaRPr>
                    </a:p>
                  </a:txBody>
                  <a:tcPr marL="109728" marR="109728" marT="54864" marB="5486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cxnSp>
        <p:nvCxnSpPr>
          <p:cNvPr id="10" name="Straight Arrow Connector 28"/>
          <p:cNvCxnSpPr/>
          <p:nvPr/>
        </p:nvCxnSpPr>
        <p:spPr>
          <a:xfrm>
            <a:off x="1203443" y="5803455"/>
            <a:ext cx="9906726" cy="1"/>
          </a:xfrm>
          <a:prstGeom prst="straightConnector1">
            <a:avLst/>
          </a:prstGeom>
          <a:ln w="57150">
            <a:solidFill>
              <a:schemeClr val="bg1">
                <a:lumMod val="6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30"/>
          <p:cNvCxnSpPr/>
          <p:nvPr/>
        </p:nvCxnSpPr>
        <p:spPr>
          <a:xfrm flipV="1">
            <a:off x="1226561" y="1701148"/>
            <a:ext cx="16659" cy="4102309"/>
          </a:xfrm>
          <a:prstGeom prst="straightConnector1">
            <a:avLst/>
          </a:prstGeom>
          <a:ln w="57150">
            <a:solidFill>
              <a:schemeClr val="bg1">
                <a:lumMod val="6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TextBox 38"/>
          <p:cNvSpPr txBox="1"/>
          <p:nvPr/>
        </p:nvSpPr>
        <p:spPr>
          <a:xfrm>
            <a:off x="9347098" y="5960633"/>
            <a:ext cx="1930601" cy="300749"/>
          </a:xfrm>
          <a:prstGeom prst="rect">
            <a:avLst/>
          </a:prstGeom>
          <a:noFill/>
        </p:spPr>
        <p:txBody>
          <a:bodyPr wrap="square" lIns="27000" tIns="27000" rIns="27000" bIns="27000" rtlCol="0">
            <a:spAutoFit/>
          </a:bodyPr>
          <a:lstStyle/>
          <a:p>
            <a:pPr algn="ctr"/>
            <a:r>
              <a:rPr lang="en-US" sz="1600" b="1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</a:t>
            </a:r>
            <a:r>
              <a:rPr lang="en-US" altLang="zh-CN" sz="1600" b="1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rice</a:t>
            </a:r>
            <a:endParaRPr lang="en-US" sz="1600" b="1" dirty="0">
              <a:solidFill>
                <a:srgbClr val="0070C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6" name="TextBox 39"/>
          <p:cNvSpPr txBox="1"/>
          <p:nvPr/>
        </p:nvSpPr>
        <p:spPr>
          <a:xfrm rot="16200000">
            <a:off x="-12523" y="2679456"/>
            <a:ext cx="1946451" cy="300749"/>
          </a:xfrm>
          <a:prstGeom prst="rect">
            <a:avLst/>
          </a:prstGeom>
          <a:noFill/>
        </p:spPr>
        <p:txBody>
          <a:bodyPr wrap="square" lIns="27000" tIns="27000" rIns="27000" bIns="27000" rtlCol="0">
            <a:spAutoFit/>
          </a:bodyPr>
          <a:lstStyle/>
          <a:p>
            <a:pPr algn="ctr"/>
            <a:r>
              <a:rPr lang="en-US" sz="1600" b="1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Performance</a:t>
            </a:r>
            <a:endParaRPr lang="en-US" sz="1600" b="1" dirty="0">
              <a:solidFill>
                <a:srgbClr val="0070C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5" name="椭圆 44"/>
          <p:cNvSpPr/>
          <p:nvPr/>
        </p:nvSpPr>
        <p:spPr>
          <a:xfrm>
            <a:off x="1810512" y="5012329"/>
            <a:ext cx="2057400" cy="621493"/>
          </a:xfrm>
          <a:prstGeom prst="ellipse">
            <a:avLst/>
          </a:prstGeom>
          <a:solidFill>
            <a:srgbClr val="BBCDE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sz="1200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6" name="文本框 34"/>
          <p:cNvSpPr txBox="1">
            <a:spLocks noChangeArrowheads="1"/>
          </p:cNvSpPr>
          <p:nvPr/>
        </p:nvSpPr>
        <p:spPr bwMode="auto">
          <a:xfrm>
            <a:off x="1741466" y="5004084"/>
            <a:ext cx="2319898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zh-CN" altLang="en-US" sz="1200" dirty="0">
                <a:latin typeface="微软雅黑" panose="020B0503020204020204" pitchFamily="34" charset="-122"/>
                <a:ea typeface="微软雅黑" panose="020B0503020204020204" pitchFamily="34" charset="-122"/>
                <a:sym typeface="Meiryo UI" panose="020B0604030504040204" pitchFamily="50" charset="-128"/>
              </a:rPr>
              <a:t>滚珠摆杆型</a:t>
            </a:r>
            <a:endParaRPr lang="en-US" altLang="zh-CN" sz="1200" dirty="0">
              <a:latin typeface="微软雅黑" panose="020B0503020204020204" pitchFamily="34" charset="-122"/>
              <a:ea typeface="微软雅黑" panose="020B0503020204020204" pitchFamily="34" charset="-122"/>
              <a:sym typeface="Meiryo UI" panose="020B0604030504040204" pitchFamily="50" charset="-128"/>
            </a:endParaRPr>
          </a:p>
          <a:p>
            <a:pPr algn="ctr"/>
            <a:r>
              <a:rPr lang="zh-CN" altLang="en-US" sz="1200" dirty="0">
                <a:latin typeface="微软雅黑" panose="020B0503020204020204" pitchFamily="34" charset="-122"/>
                <a:ea typeface="微软雅黑" panose="020B0503020204020204" pitchFamily="34" charset="-122"/>
                <a:sym typeface="Meiryo UI" panose="020B0604030504040204" pitchFamily="50" charset="-128"/>
              </a:rPr>
              <a:t>防护等级：</a:t>
            </a:r>
            <a:r>
              <a:rPr lang="en-US" altLang="zh-CN" sz="1200" dirty="0">
                <a:latin typeface="微软雅黑" panose="020B0503020204020204" pitchFamily="34" charset="-122"/>
                <a:ea typeface="微软雅黑" panose="020B0503020204020204" pitchFamily="34" charset="-122"/>
                <a:sym typeface="Meiryo UI" panose="020B0604030504040204" pitchFamily="50" charset="-128"/>
              </a:rPr>
              <a:t>IP65</a:t>
            </a:r>
            <a:endParaRPr lang="en-US" altLang="zh-CN" sz="1200" dirty="0">
              <a:latin typeface="微软雅黑" panose="020B0503020204020204" pitchFamily="34" charset="-122"/>
              <a:ea typeface="微软雅黑" panose="020B0503020204020204" pitchFamily="34" charset="-122"/>
              <a:sym typeface="Meiryo UI" panose="020B0604030504040204" pitchFamily="50" charset="-128"/>
            </a:endParaRPr>
          </a:p>
          <a:p>
            <a:pPr algn="ctr"/>
            <a:r>
              <a:rPr lang="zh-CN" altLang="en-US" sz="1200" dirty="0">
                <a:latin typeface="微软雅黑" panose="020B0503020204020204" pitchFamily="34" charset="-122"/>
                <a:ea typeface="微软雅黑" panose="020B0503020204020204" pitchFamily="34" charset="-122"/>
                <a:sym typeface="Meiryo UI" panose="020B0604030504040204" pitchFamily="50" charset="-128"/>
              </a:rPr>
              <a:t>使用温度</a:t>
            </a:r>
            <a:r>
              <a:rPr lang="en-US" altLang="zh-CN" sz="1200" dirty="0">
                <a:latin typeface="微软雅黑" panose="020B0503020204020204" pitchFamily="34" charset="-122"/>
                <a:ea typeface="微软雅黑" panose="020B0503020204020204" pitchFamily="34" charset="-122"/>
                <a:sym typeface="Meiryo UI" panose="020B0604030504040204" pitchFamily="50" charset="-128"/>
              </a:rPr>
              <a:t>-20</a:t>
            </a:r>
            <a:r>
              <a:rPr lang="zh-CN" altLang="en-US" sz="1200" dirty="0">
                <a:latin typeface="微软雅黑" panose="020B0503020204020204" pitchFamily="34" charset="-122"/>
                <a:ea typeface="微软雅黑" panose="020B0503020204020204" pitchFamily="34" charset="-122"/>
                <a:sym typeface="Meiryo UI" panose="020B0604030504040204" pitchFamily="50" charset="-128"/>
              </a:rPr>
              <a:t>～</a:t>
            </a:r>
            <a:r>
              <a:rPr lang="en-US" altLang="zh-CN" sz="1200" dirty="0">
                <a:latin typeface="微软雅黑" panose="020B0503020204020204" pitchFamily="34" charset="-122"/>
                <a:ea typeface="微软雅黑" panose="020B0503020204020204" pitchFamily="34" charset="-122"/>
                <a:sym typeface="Meiryo UI" panose="020B0604030504040204" pitchFamily="50" charset="-128"/>
              </a:rPr>
              <a:t>+60℃</a:t>
            </a:r>
            <a:endParaRPr lang="zh-CN" altLang="en-US" sz="1200" dirty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Meiryo UI" panose="020B0604030504040204" pitchFamily="50" charset="-128"/>
            </a:endParaRPr>
          </a:p>
        </p:txBody>
      </p:sp>
      <p:sp>
        <p:nvSpPr>
          <p:cNvPr id="47" name="椭圆 46"/>
          <p:cNvSpPr/>
          <p:nvPr/>
        </p:nvSpPr>
        <p:spPr>
          <a:xfrm>
            <a:off x="5015296" y="4125221"/>
            <a:ext cx="2132998" cy="778669"/>
          </a:xfrm>
          <a:prstGeom prst="ellipse">
            <a:avLst/>
          </a:prstGeom>
          <a:solidFill>
            <a:srgbClr val="BBCDE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sz="1200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8" name="文本框 28"/>
          <p:cNvSpPr txBox="1">
            <a:spLocks noChangeArrowheads="1"/>
          </p:cNvSpPr>
          <p:nvPr/>
        </p:nvSpPr>
        <p:spPr bwMode="auto">
          <a:xfrm>
            <a:off x="5128512" y="4154069"/>
            <a:ext cx="2056588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ja-JP"/>
            </a:defPPr>
            <a:lvl1pPr>
              <a:defRPr sz="800"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algn="ctr"/>
            <a:r>
              <a:rPr lang="zh-CN" altLang="en-US" sz="1200" dirty="0"/>
              <a:t>可调滚珠摆杆型</a:t>
            </a:r>
            <a:endParaRPr lang="en-US" altLang="zh-CN" sz="1200" dirty="0"/>
          </a:p>
          <a:p>
            <a:pPr algn="ctr"/>
            <a:r>
              <a:rPr lang="zh-CN" altLang="en-US" sz="1200" dirty="0"/>
              <a:t>电气寿命：</a:t>
            </a:r>
            <a:r>
              <a:rPr lang="en-US" altLang="zh-CN" sz="1200" dirty="0"/>
              <a:t>30</a:t>
            </a:r>
            <a:r>
              <a:rPr lang="zh-CN" altLang="en-US" sz="1200" dirty="0"/>
              <a:t>万次</a:t>
            </a:r>
            <a:endParaRPr lang="en-US" altLang="zh-CN" sz="1200" dirty="0"/>
          </a:p>
          <a:p>
            <a:pPr algn="ctr"/>
            <a:r>
              <a:rPr lang="zh-CN" altLang="en-US" sz="1200" dirty="0"/>
              <a:t>摆杆长度可调（</a:t>
            </a:r>
            <a:r>
              <a:rPr lang="en-US" altLang="zh-CN" sz="1200" dirty="0"/>
              <a:t>R30~R75</a:t>
            </a:r>
            <a:r>
              <a:rPr lang="zh-CN" altLang="en-US" sz="1200" dirty="0"/>
              <a:t>）</a:t>
            </a:r>
            <a:endParaRPr lang="en-US" altLang="zh-CN" sz="1200" dirty="0"/>
          </a:p>
        </p:txBody>
      </p:sp>
      <p:sp>
        <p:nvSpPr>
          <p:cNvPr id="49" name="椭圆 48"/>
          <p:cNvSpPr/>
          <p:nvPr/>
        </p:nvSpPr>
        <p:spPr>
          <a:xfrm>
            <a:off x="8177916" y="3535856"/>
            <a:ext cx="1913762" cy="749843"/>
          </a:xfrm>
          <a:prstGeom prst="ellipse">
            <a:avLst/>
          </a:prstGeom>
          <a:solidFill>
            <a:srgbClr val="BBCDE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sz="1000" dirty="0">
              <a:solidFill>
                <a:schemeClr val="tx1"/>
              </a:solidFill>
            </a:endParaRPr>
          </a:p>
        </p:txBody>
      </p:sp>
      <p:sp>
        <p:nvSpPr>
          <p:cNvPr id="50" name="文本框 32"/>
          <p:cNvSpPr txBox="1">
            <a:spLocks noChangeArrowheads="1"/>
          </p:cNvSpPr>
          <p:nvPr/>
        </p:nvSpPr>
        <p:spPr bwMode="auto">
          <a:xfrm>
            <a:off x="8272719" y="3587611"/>
            <a:ext cx="1781124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ja-JP"/>
            </a:defPPr>
            <a:lvl1pPr>
              <a:defRPr sz="800"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algn="ctr"/>
            <a:r>
              <a:rPr lang="zh-CN" altLang="en-US" sz="1200" dirty="0"/>
              <a:t>可调棒式摆杆</a:t>
            </a:r>
            <a:endParaRPr lang="en-US" altLang="zh-CN" sz="1200" dirty="0"/>
          </a:p>
          <a:p>
            <a:pPr algn="ctr"/>
            <a:r>
              <a:rPr lang="zh-CN" altLang="en-US" sz="1200" dirty="0"/>
              <a:t>适用于行程空间狭小的机械结构</a:t>
            </a:r>
            <a:endParaRPr lang="zh-CN" altLang="en-US" sz="1200" dirty="0"/>
          </a:p>
        </p:txBody>
      </p:sp>
      <p:sp>
        <p:nvSpPr>
          <p:cNvPr id="53" name="矩形 52"/>
          <p:cNvSpPr/>
          <p:nvPr/>
        </p:nvSpPr>
        <p:spPr>
          <a:xfrm>
            <a:off x="1932508" y="2291335"/>
            <a:ext cx="2746018" cy="500377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D4V-N</a:t>
            </a:r>
            <a:endParaRPr kumimoji="1" lang="zh-CN" altLang="en-US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15" name="图片 1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253290" y="3450042"/>
            <a:ext cx="1052227" cy="1350358"/>
          </a:xfrm>
          <a:prstGeom prst="rect">
            <a:avLst/>
          </a:prstGeom>
        </p:spPr>
      </p:pic>
      <p:pic>
        <p:nvPicPr>
          <p:cNvPr id="17" name="图片 1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76996" y="2706712"/>
            <a:ext cx="1009598" cy="1241309"/>
          </a:xfrm>
          <a:prstGeom prst="rect">
            <a:avLst/>
          </a:prstGeom>
        </p:spPr>
      </p:pic>
      <p:pic>
        <p:nvPicPr>
          <p:cNvPr id="19" name="图片 1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899032" y="2010634"/>
            <a:ext cx="577338" cy="1458865"/>
          </a:xfrm>
          <a:prstGeom prst="rect">
            <a:avLst/>
          </a:prstGeom>
        </p:spPr>
      </p:pic>
      <p:sp>
        <p:nvSpPr>
          <p:cNvPr id="3" name="椭圆 2"/>
          <p:cNvSpPr/>
          <p:nvPr/>
        </p:nvSpPr>
        <p:spPr>
          <a:xfrm>
            <a:off x="4728552" y="2718273"/>
            <a:ext cx="2734895" cy="2251843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dirty="0">
              <a:solidFill>
                <a:schemeClr val="tx1"/>
              </a:solidFill>
            </a:endParaRPr>
          </a:p>
        </p:txBody>
      </p:sp>
      <p:sp>
        <p:nvSpPr>
          <p:cNvPr id="11" name="TextBox 37"/>
          <p:cNvSpPr txBox="1"/>
          <p:nvPr/>
        </p:nvSpPr>
        <p:spPr>
          <a:xfrm>
            <a:off x="2102590" y="4758421"/>
            <a:ext cx="1473243" cy="239193"/>
          </a:xfrm>
          <a:prstGeom prst="rect">
            <a:avLst/>
          </a:prstGeom>
          <a:noFill/>
        </p:spPr>
        <p:txBody>
          <a:bodyPr wrap="square" lIns="27000" tIns="27000" rIns="27000" bIns="27000" rtlCol="0">
            <a:spAutoFit/>
          </a:bodyPr>
          <a:lstStyle>
            <a:defPPr>
              <a:defRPr lang="ja-JP"/>
            </a:defPPr>
            <a:lvl1pPr algn="ctr">
              <a:defRPr sz="1200" b="1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en-US" altLang="zh-CN" dirty="0"/>
              <a:t>D4V-8104(S)Z-N</a:t>
            </a:r>
            <a:endParaRPr lang="zh-CN" altLang="en-US" dirty="0"/>
          </a:p>
        </p:txBody>
      </p:sp>
      <p:sp>
        <p:nvSpPr>
          <p:cNvPr id="13" name="TextBox 37"/>
          <p:cNvSpPr txBox="1"/>
          <p:nvPr/>
        </p:nvSpPr>
        <p:spPr>
          <a:xfrm>
            <a:off x="5332470" y="3900452"/>
            <a:ext cx="1473243" cy="239193"/>
          </a:xfrm>
          <a:prstGeom prst="rect">
            <a:avLst/>
          </a:prstGeom>
          <a:noFill/>
        </p:spPr>
        <p:txBody>
          <a:bodyPr wrap="square" lIns="27000" tIns="27000" rIns="27000" bIns="27000" rtlCol="0">
            <a:spAutoFit/>
          </a:bodyPr>
          <a:lstStyle>
            <a:defPPr>
              <a:defRPr lang="ja-JP"/>
            </a:defPPr>
            <a:lvl1pPr algn="ctr">
              <a:defRPr sz="1200" b="1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en-US" altLang="zh-CN" dirty="0"/>
              <a:t>D4V-8108(S)Z-N</a:t>
            </a:r>
            <a:endParaRPr lang="zh-CN" altLang="en-US" dirty="0"/>
          </a:p>
        </p:txBody>
      </p:sp>
      <p:sp>
        <p:nvSpPr>
          <p:cNvPr id="14" name="TextBox 37"/>
          <p:cNvSpPr txBox="1"/>
          <p:nvPr/>
        </p:nvSpPr>
        <p:spPr>
          <a:xfrm>
            <a:off x="8398175" y="3332475"/>
            <a:ext cx="1473243" cy="239193"/>
          </a:xfrm>
          <a:prstGeom prst="rect">
            <a:avLst/>
          </a:prstGeom>
          <a:noFill/>
        </p:spPr>
        <p:txBody>
          <a:bodyPr wrap="square" lIns="27000" tIns="27000" rIns="27000" bIns="27000" rtlCol="0">
            <a:spAutoFit/>
          </a:bodyPr>
          <a:lstStyle>
            <a:defPPr>
              <a:defRPr lang="ja-JP"/>
            </a:defPPr>
            <a:lvl1pPr algn="ctr">
              <a:defRPr sz="1200" b="1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en-US" altLang="zh-CN" dirty="0"/>
              <a:t>D4V-8107Z-N</a:t>
            </a:r>
            <a:endParaRPr lang="zh-CN" altLang="en-US" dirty="0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占位符 3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altLang="zh-CN" b="1" dirty="0"/>
              <a:t>3.2.1 </a:t>
            </a:r>
            <a:r>
              <a:rPr lang="zh-CN" altLang="en-US" b="1" dirty="0"/>
              <a:t>应用案例</a:t>
            </a:r>
            <a:r>
              <a:rPr lang="en-US" altLang="zh-CN" b="1" dirty="0"/>
              <a:t>-</a:t>
            </a:r>
            <a:r>
              <a:rPr lang="zh-CN" altLang="en-US" b="1" dirty="0"/>
              <a:t>工程机械</a:t>
            </a:r>
            <a:endParaRPr lang="zh-CN" altLang="en-US" b="1" dirty="0"/>
          </a:p>
          <a:p>
            <a:endParaRPr lang="zh-CN" altLang="en-US" dirty="0"/>
          </a:p>
        </p:txBody>
      </p:sp>
      <p:sp>
        <p:nvSpPr>
          <p:cNvPr id="5" name="矩形 4"/>
          <p:cNvSpPr/>
          <p:nvPr/>
        </p:nvSpPr>
        <p:spPr>
          <a:xfrm>
            <a:off x="212034" y="872045"/>
            <a:ext cx="6043566" cy="2821287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212034" y="3902981"/>
            <a:ext cx="6043565" cy="2783779"/>
          </a:xfrm>
          <a:prstGeom prst="rect">
            <a:avLst/>
          </a:prstGeom>
          <a:solidFill>
            <a:schemeClr val="bg1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endParaRPr lang="zh-CN" altLang="en-US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6497639" y="872045"/>
            <a:ext cx="5302668" cy="5814716"/>
          </a:xfrm>
          <a:prstGeom prst="rect">
            <a:avLst/>
          </a:prstGeom>
          <a:solidFill>
            <a:schemeClr val="bg1"/>
          </a:solidFill>
          <a:ln>
            <a:solidFill>
              <a:srgbClr val="0000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endParaRPr lang="en-US" altLang="zh-CN" b="1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736846" y="773535"/>
            <a:ext cx="1455938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kumimoji="1" lang="zh-CN" altLang="en-US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应用介绍</a:t>
            </a:r>
            <a:endParaRPr kumimoji="1" lang="zh-CN" altLang="en-US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478508" y="3757263"/>
            <a:ext cx="1455938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zh-CN" altLang="en-US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客户课题</a:t>
            </a:r>
            <a:endParaRPr kumimoji="1" lang="zh-CN" altLang="en-US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9" name="文本框 28"/>
          <p:cNvSpPr txBox="1"/>
          <p:nvPr/>
        </p:nvSpPr>
        <p:spPr>
          <a:xfrm>
            <a:off x="8343668" y="731970"/>
            <a:ext cx="1455938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zh-CN" altLang="en-US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应用价值</a:t>
            </a:r>
            <a:endParaRPr lang="zh-CN" altLang="en-US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0" name="文本框 29"/>
          <p:cNvSpPr txBox="1"/>
          <p:nvPr/>
        </p:nvSpPr>
        <p:spPr>
          <a:xfrm>
            <a:off x="3038898" y="950919"/>
            <a:ext cx="3147451" cy="26468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400" b="1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【</a:t>
            </a:r>
            <a:r>
              <a:rPr lang="zh-CN" altLang="en-US" sz="1400" b="1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设备</a:t>
            </a:r>
            <a:r>
              <a:rPr lang="en-US" altLang="zh-CN" sz="1400" b="1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】</a:t>
            </a:r>
            <a:r>
              <a:rPr lang="zh-CN" altLang="en-US" sz="14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施工升降机</a:t>
            </a:r>
            <a:endParaRPr lang="en-US" altLang="zh-CN" sz="1400" dirty="0">
              <a:effectLst/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en-US" altLang="zh-CN" sz="1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【</a:t>
            </a:r>
            <a:r>
              <a:rPr lang="zh-CN" altLang="en-US" sz="1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配置</a:t>
            </a:r>
            <a:r>
              <a:rPr lang="en-US" altLang="zh-CN" sz="1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】</a:t>
            </a:r>
            <a:r>
              <a:rPr lang="zh-CN" altLang="en-US" sz="10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一台标准施工升降机是由左右两个吊笼组成。</a:t>
            </a:r>
            <a:endParaRPr lang="en-US" altLang="zh-CN" sz="1000" dirty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10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采用</a:t>
            </a:r>
            <a:r>
              <a:rPr lang="en-US" altLang="zh-CN" sz="10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16</a:t>
            </a:r>
            <a:r>
              <a:rPr lang="zh-CN" altLang="en-US" sz="10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只限位开关：每个吊笼用</a:t>
            </a:r>
            <a:r>
              <a:rPr lang="en-US" altLang="zh-CN" sz="10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8</a:t>
            </a:r>
            <a:r>
              <a:rPr lang="zh-CN" altLang="en-US" sz="10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只，左右吊笼用法一致。</a:t>
            </a:r>
            <a:endParaRPr lang="en-US" altLang="zh-CN" sz="1000" dirty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10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每个吊笼使用限位开关说明</a:t>
            </a:r>
            <a:endParaRPr lang="en-US" altLang="zh-CN" sz="1000" dirty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114300" indent="-342900">
              <a:buFont typeface="Wingdings" panose="05000000000000000000" pitchFamily="2" charset="2"/>
              <a:buChar char="u"/>
            </a:pPr>
            <a:r>
              <a:rPr lang="en-US" altLang="zh-CN" sz="10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</a:t>
            </a:r>
            <a:r>
              <a:rPr lang="zh-CN" altLang="en-US" sz="10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、门限位，用一只</a:t>
            </a:r>
            <a:endParaRPr lang="en-US" altLang="zh-CN" sz="1000" dirty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114300" indent="-342900">
              <a:buFont typeface="Wingdings" panose="05000000000000000000" pitchFamily="2" charset="2"/>
              <a:buChar char="u"/>
            </a:pPr>
            <a:r>
              <a:rPr lang="en-US" altLang="zh-CN" sz="10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</a:t>
            </a:r>
            <a:r>
              <a:rPr lang="zh-CN" altLang="en-US" sz="10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、上下限位，各一只</a:t>
            </a:r>
            <a:endParaRPr lang="en-US" altLang="zh-CN" sz="1000" dirty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114300" indent="-342900">
              <a:buFont typeface="Wingdings" panose="05000000000000000000" pitchFamily="2" charset="2"/>
              <a:buChar char="u"/>
            </a:pPr>
            <a:r>
              <a:rPr lang="en-US" altLang="zh-CN" sz="10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3</a:t>
            </a:r>
            <a:r>
              <a:rPr lang="zh-CN" altLang="en-US" sz="10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、上下极限限位，各一只</a:t>
            </a:r>
            <a:endParaRPr lang="en-US" altLang="zh-CN" sz="1000" dirty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114300" indent="-342900">
              <a:buFont typeface="Wingdings" panose="05000000000000000000" pitchFamily="2" charset="2"/>
              <a:buChar char="u"/>
            </a:pPr>
            <a:r>
              <a:rPr lang="en-US" altLang="zh-CN" sz="10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4</a:t>
            </a:r>
            <a:r>
              <a:rPr lang="zh-CN" altLang="en-US" sz="10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、限速限位，用一只</a:t>
            </a:r>
            <a:endParaRPr lang="en-US" altLang="zh-CN" sz="1000" dirty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114300" indent="-342900">
              <a:buFont typeface="Wingdings" panose="05000000000000000000" pitchFamily="2" charset="2"/>
              <a:buChar char="u"/>
            </a:pPr>
            <a:r>
              <a:rPr lang="en-US" altLang="zh-CN" sz="10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5</a:t>
            </a:r>
            <a:r>
              <a:rPr lang="zh-CN" altLang="en-US" sz="10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、过载限位，用一只</a:t>
            </a:r>
            <a:endParaRPr lang="en-US" altLang="zh-CN" sz="1000" dirty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114300" indent="-342900">
              <a:buFont typeface="Wingdings" panose="05000000000000000000" pitchFamily="2" charset="2"/>
              <a:buChar char="u"/>
            </a:pPr>
            <a:r>
              <a:rPr lang="en-US" altLang="zh-CN" sz="10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6</a:t>
            </a:r>
            <a:r>
              <a:rPr lang="zh-CN" altLang="en-US" sz="10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、防冲顶限位，用一只</a:t>
            </a:r>
            <a:endParaRPr lang="en-US" altLang="zh-CN" sz="1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en-US" altLang="zh-CN" sz="1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【</a:t>
            </a:r>
            <a:r>
              <a:rPr lang="zh-CN" altLang="en-US" sz="1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用量</a:t>
            </a:r>
            <a:r>
              <a:rPr lang="en-US" altLang="zh-CN" sz="1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】</a:t>
            </a:r>
            <a:endParaRPr lang="en-US" altLang="zh-CN" sz="14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en-US" altLang="zh-CN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16</a:t>
            </a:r>
            <a:r>
              <a:rPr lang="zh-CN" altLang="en-US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只</a:t>
            </a:r>
            <a:r>
              <a:rPr lang="en-US" altLang="zh-CN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WLCA12-N/</a:t>
            </a:r>
            <a:r>
              <a:rPr lang="zh-CN" altLang="en-US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台  施工升降机年产量是</a:t>
            </a:r>
            <a:r>
              <a:rPr lang="en-US" altLang="zh-CN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2000</a:t>
            </a:r>
            <a:r>
              <a:rPr lang="zh-CN" altLang="en-US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台  年潜力</a:t>
            </a:r>
            <a:r>
              <a:rPr lang="en-US" altLang="zh-CN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32000</a:t>
            </a:r>
            <a:r>
              <a:rPr lang="zh-CN" altLang="en-US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只</a:t>
            </a:r>
            <a:endParaRPr lang="en-US" altLang="zh-CN" sz="12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1" name="文本框 30"/>
          <p:cNvSpPr txBox="1"/>
          <p:nvPr/>
        </p:nvSpPr>
        <p:spPr>
          <a:xfrm>
            <a:off x="381229" y="6048167"/>
            <a:ext cx="573518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【</a:t>
            </a:r>
            <a:r>
              <a:rPr lang="zh-CN" altLang="en-US" sz="1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课题</a:t>
            </a:r>
            <a:r>
              <a:rPr lang="en-US" altLang="zh-CN" sz="1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2】</a:t>
            </a:r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轴承部分，用上</a:t>
            </a:r>
            <a:r>
              <a:rPr lang="en-US" altLang="zh-CN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6</a:t>
            </a:r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个月后，由于密封圈老化，容易导致浸水生锈，造成摆杆回位缓慢或者不回位</a:t>
            </a:r>
            <a:endParaRPr lang="en-US" altLang="zh-CN" sz="1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2" name="文本框 31"/>
          <p:cNvSpPr txBox="1"/>
          <p:nvPr/>
        </p:nvSpPr>
        <p:spPr>
          <a:xfrm>
            <a:off x="6479357" y="1074190"/>
            <a:ext cx="3756184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400" b="1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【</a:t>
            </a:r>
            <a:r>
              <a:rPr lang="zh-CN" altLang="en-US" sz="1400" b="1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价值点</a:t>
            </a:r>
            <a:r>
              <a:rPr lang="en-US" altLang="zh-CN" sz="1400" b="1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1】</a:t>
            </a:r>
            <a:endParaRPr lang="en-US" altLang="zh-CN" sz="1400" b="1" dirty="0">
              <a:effectLst/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14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内六角固定、防生锈金属外壳</a:t>
            </a:r>
            <a:endParaRPr lang="en-US" altLang="zh-CN" sz="1400" dirty="0">
              <a:effectLst/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en-US" altLang="zh-CN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WLCA12-N</a:t>
            </a:r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限位开关全部采用内六角固定，安装方便，且不容易松动。防生锈金属外壳，更加坚固耐用。</a:t>
            </a:r>
            <a:endParaRPr lang="zh-CN" altLang="en-US" sz="1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4" name="文本框 33"/>
          <p:cNvSpPr txBox="1"/>
          <p:nvPr/>
        </p:nvSpPr>
        <p:spPr>
          <a:xfrm>
            <a:off x="6570429" y="3853920"/>
            <a:ext cx="5060259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400" b="1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【</a:t>
            </a:r>
            <a:r>
              <a:rPr lang="zh-CN" altLang="en-US" sz="1400" b="1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价值点</a:t>
            </a:r>
            <a:r>
              <a:rPr lang="en-US" altLang="zh-CN" sz="1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2</a:t>
            </a:r>
            <a:r>
              <a:rPr lang="en-US" altLang="zh-CN" sz="1400" b="1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】</a:t>
            </a:r>
            <a:r>
              <a:rPr lang="zh-CN" altLang="en-US" sz="1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轴承不易生锈</a:t>
            </a:r>
            <a:endParaRPr lang="ja-JP" altLang="en-US" sz="14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eaLnBrk="1" hangingPunct="1"/>
            <a:r>
              <a:rPr lang="zh-CN" altLang="en-US" sz="1400" dirty="0">
                <a:solidFill>
                  <a:srgbClr val="1C1C1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轴承的材质变更为不易生锈的材料</a:t>
            </a:r>
            <a:endParaRPr lang="ja-JP" altLang="en-US" sz="1400" dirty="0">
              <a:solidFill>
                <a:srgbClr val="1C1C1C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eaLnBrk="1" hangingPunct="1"/>
            <a:r>
              <a:rPr lang="zh-CN" altLang="en-US" sz="1400" dirty="0">
                <a:solidFill>
                  <a:srgbClr val="1C1C1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轴承易生锈部分采用油封防护的结构</a:t>
            </a:r>
            <a:endParaRPr lang="ja-JP" altLang="en-US" sz="1400" dirty="0">
              <a:solidFill>
                <a:srgbClr val="1C1C1C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6" name="文本框 35"/>
          <p:cNvSpPr txBox="1"/>
          <p:nvPr/>
        </p:nvSpPr>
        <p:spPr>
          <a:xfrm>
            <a:off x="360820" y="4077241"/>
            <a:ext cx="573518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400" b="1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【</a:t>
            </a:r>
            <a:r>
              <a:rPr lang="zh-CN" altLang="en-US" sz="1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课题</a:t>
            </a:r>
            <a:r>
              <a:rPr lang="en-US" altLang="zh-CN" sz="1400" b="1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1】</a:t>
            </a:r>
            <a:r>
              <a:rPr lang="zh-CN" altLang="en-US" sz="14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固定摆杆的一字螺丝钉容易松动，造成摆杆不稳，安装不方便。塑料外壳时间久了容易老化</a:t>
            </a:r>
            <a:endParaRPr lang="en-US" altLang="zh-CN" sz="1400" dirty="0">
              <a:effectLst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37" name="图片 36" descr="图片包含 游戏机&#10;&#10;描述已自动生成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998718" y="4772226"/>
            <a:ext cx="1297737" cy="1081310"/>
          </a:xfrm>
          <a:prstGeom prst="rect">
            <a:avLst/>
          </a:prstGeom>
        </p:spPr>
      </p:pic>
      <p:sp>
        <p:nvSpPr>
          <p:cNvPr id="38" name="矩形: 圆角 37"/>
          <p:cNvSpPr/>
          <p:nvPr/>
        </p:nvSpPr>
        <p:spPr>
          <a:xfrm>
            <a:off x="4612624" y="4713253"/>
            <a:ext cx="950509" cy="29522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一</a:t>
            </a:r>
            <a:r>
              <a:rPr lang="zh-CN" altLang="en-US" sz="1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字螺丝钉</a:t>
            </a:r>
            <a:endParaRPr lang="zh-CN" altLang="en-US" sz="10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9" name="矩形: 圆角 38"/>
          <p:cNvSpPr/>
          <p:nvPr/>
        </p:nvSpPr>
        <p:spPr>
          <a:xfrm>
            <a:off x="4626456" y="5285321"/>
            <a:ext cx="943539" cy="23351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内六角</a:t>
            </a:r>
            <a:endParaRPr lang="zh-CN" altLang="en-US" sz="12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40" name="直接箭头连接符 39"/>
          <p:cNvCxnSpPr/>
          <p:nvPr/>
        </p:nvCxnSpPr>
        <p:spPr>
          <a:xfrm flipV="1">
            <a:off x="3591430" y="4948468"/>
            <a:ext cx="902575" cy="21822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直接箭头连接符 49"/>
          <p:cNvCxnSpPr/>
          <p:nvPr/>
        </p:nvCxnSpPr>
        <p:spPr>
          <a:xfrm>
            <a:off x="3718037" y="5306004"/>
            <a:ext cx="775968" cy="9267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直接箭头连接符 52"/>
          <p:cNvCxnSpPr/>
          <p:nvPr/>
        </p:nvCxnSpPr>
        <p:spPr>
          <a:xfrm>
            <a:off x="3763749" y="5369997"/>
            <a:ext cx="913770" cy="48353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4" name="矩形: 圆角 53"/>
          <p:cNvSpPr/>
          <p:nvPr/>
        </p:nvSpPr>
        <p:spPr>
          <a:xfrm>
            <a:off x="4628371" y="5699284"/>
            <a:ext cx="943539" cy="23351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轴承</a:t>
            </a:r>
            <a:endParaRPr lang="zh-CN" altLang="en-US" sz="12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5" name="矩形: 圆角 54"/>
          <p:cNvSpPr/>
          <p:nvPr/>
        </p:nvSpPr>
        <p:spPr>
          <a:xfrm>
            <a:off x="1940448" y="5671928"/>
            <a:ext cx="943539" cy="23351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塑料外壳</a:t>
            </a:r>
            <a:endParaRPr lang="zh-CN" altLang="en-US" sz="12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56" name="组合 55"/>
          <p:cNvGrpSpPr/>
          <p:nvPr/>
        </p:nvGrpSpPr>
        <p:grpSpPr>
          <a:xfrm>
            <a:off x="9799606" y="1178593"/>
            <a:ext cx="1862507" cy="2250407"/>
            <a:chOff x="8463017" y="1185896"/>
            <a:chExt cx="3199097" cy="3130378"/>
          </a:xfrm>
        </p:grpSpPr>
        <p:pic>
          <p:nvPicPr>
            <p:cNvPr id="57" name="图片 56" descr="图片包含 游戏机, 水&#10;&#10;描述已自动生成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0205510" y="1185896"/>
              <a:ext cx="1456604" cy="3130378"/>
            </a:xfrm>
            <a:prstGeom prst="rect">
              <a:avLst/>
            </a:prstGeom>
          </p:spPr>
        </p:pic>
        <p:sp>
          <p:nvSpPr>
            <p:cNvPr id="58" name="矩形: 圆角 57"/>
            <p:cNvSpPr/>
            <p:nvPr/>
          </p:nvSpPr>
          <p:spPr>
            <a:xfrm>
              <a:off x="8463017" y="2383316"/>
              <a:ext cx="1112890" cy="513751"/>
            </a:xfrm>
            <a:prstGeom prst="round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10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内六角固定</a:t>
              </a:r>
              <a:endParaRPr lang="zh-CN" altLang="en-US" sz="10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9" name="矩形: 圆角 58"/>
            <p:cNvSpPr/>
            <p:nvPr/>
          </p:nvSpPr>
          <p:spPr>
            <a:xfrm>
              <a:off x="8463017" y="3332890"/>
              <a:ext cx="1173182" cy="677301"/>
            </a:xfrm>
            <a:prstGeom prst="round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10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防生锈金属外壳</a:t>
              </a:r>
              <a:endParaRPr lang="zh-CN" altLang="en-US" sz="10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cxnSp>
          <p:nvCxnSpPr>
            <p:cNvPr id="60" name="直接箭头连接符 59"/>
            <p:cNvCxnSpPr/>
            <p:nvPr/>
          </p:nvCxnSpPr>
          <p:spPr>
            <a:xfrm>
              <a:off x="9605876" y="2684632"/>
              <a:ext cx="1750035" cy="0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1" name="直接箭头连接符 60"/>
            <p:cNvCxnSpPr/>
            <p:nvPr/>
          </p:nvCxnSpPr>
          <p:spPr>
            <a:xfrm flipV="1">
              <a:off x="9636198" y="3447382"/>
              <a:ext cx="1086488" cy="172092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62" name="Text Box 75"/>
          <p:cNvSpPr txBox="1">
            <a:spLocks noChangeArrowheads="1"/>
          </p:cNvSpPr>
          <p:nvPr/>
        </p:nvSpPr>
        <p:spPr bwMode="auto">
          <a:xfrm>
            <a:off x="6855529" y="6349924"/>
            <a:ext cx="2016125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HGP創英角ｺﾞｼｯｸUB" panose="020B0900000000000000" pitchFamily="50" charset="-128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HGP創英角ｺﾞｼｯｸUB" panose="020B0900000000000000" pitchFamily="50" charset="-128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HGP創英角ｺﾞｼｯｸUB" panose="020B0900000000000000" pitchFamily="50" charset="-128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HGP創英角ｺﾞｼｯｸUB" panose="020B0900000000000000" pitchFamily="50" charset="-128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HGP創英角ｺﾞｼｯｸUB" panose="020B0900000000000000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HGP創英角ｺﾞｼｯｸUB" panose="020B0900000000000000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HGP創英角ｺﾞｼｯｸUB" panose="020B0900000000000000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HGP創英角ｺﾞｼｯｸUB" panose="020B0900000000000000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HGP創英角ｺﾞｼｯｸUB" panose="020B0900000000000000" pitchFamily="50" charset="-128"/>
              </a:defRPr>
            </a:lvl9pPr>
          </a:lstStyle>
          <a:p>
            <a:pPr algn="ctr" eaLnBrk="1" hangingPunct="1"/>
            <a:r>
              <a:rPr lang="zh-CN" altLang="en-US" sz="1200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更好的防止异物从入口进入</a:t>
            </a:r>
            <a:endParaRPr lang="ja-JP" altLang="en-US" sz="1200" dirty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3" name="Text Box 83"/>
          <p:cNvSpPr txBox="1">
            <a:spLocks noChangeArrowheads="1"/>
          </p:cNvSpPr>
          <p:nvPr/>
        </p:nvSpPr>
        <p:spPr bwMode="auto">
          <a:xfrm>
            <a:off x="6479357" y="5190256"/>
            <a:ext cx="2016125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HGP創英角ｺﾞｼｯｸUB" panose="020B0900000000000000" pitchFamily="50" charset="-128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HGP創英角ｺﾞｼｯｸUB" panose="020B0900000000000000" pitchFamily="50" charset="-128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HGP創英角ｺﾞｼｯｸUB" panose="020B0900000000000000" pitchFamily="50" charset="-128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HGP創英角ｺﾞｼｯｸUB" panose="020B0900000000000000" pitchFamily="50" charset="-128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HGP創英角ｺﾞｼｯｸUB" panose="020B0900000000000000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HGP創英角ｺﾞｼｯｸUB" panose="020B0900000000000000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HGP創英角ｺﾞｼｯｸUB" panose="020B0900000000000000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HGP創英角ｺﾞｼｯｸUB" panose="020B0900000000000000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HGP創英角ｺﾞｼｯｸUB" panose="020B0900000000000000" pitchFamily="50" charset="-128"/>
              </a:defRPr>
            </a:lvl9pPr>
          </a:lstStyle>
          <a:p>
            <a:pPr algn="ctr" eaLnBrk="1" hangingPunct="1"/>
            <a:r>
              <a:rPr lang="zh-CN" altLang="en-US" sz="1400" u="sng" dirty="0">
                <a:latin typeface="微软雅黑" panose="020B0503020204020204" pitchFamily="34" charset="-122"/>
                <a:ea typeface="微软雅黑" panose="020B0503020204020204" pitchFamily="34" charset="-122"/>
              </a:rPr>
              <a:t>油封方式</a:t>
            </a:r>
            <a:endParaRPr lang="ja-JP" altLang="en-US" sz="1400" u="sng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64" name="组合 63"/>
          <p:cNvGrpSpPr/>
          <p:nvPr/>
        </p:nvGrpSpPr>
        <p:grpSpPr>
          <a:xfrm>
            <a:off x="8051636" y="4672220"/>
            <a:ext cx="3610478" cy="1734807"/>
            <a:chOff x="7959276" y="4785171"/>
            <a:chExt cx="3029948" cy="1580873"/>
          </a:xfrm>
        </p:grpSpPr>
        <p:pic>
          <p:nvPicPr>
            <p:cNvPr id="65" name="Picture 66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8646" t="24150" r="32642" b="51939"/>
            <a:stretch>
              <a:fillRect/>
            </a:stretch>
          </p:blipFill>
          <p:spPr bwMode="auto">
            <a:xfrm>
              <a:off x="7959276" y="4785171"/>
              <a:ext cx="3029948" cy="1368425"/>
            </a:xfrm>
            <a:prstGeom prst="rect">
              <a:avLst/>
            </a:prstGeom>
            <a:noFill/>
            <a:ln w="9525">
              <a:solidFill>
                <a:srgbClr val="969696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66" name="Oval 76"/>
            <p:cNvSpPr>
              <a:spLocks noChangeArrowheads="1"/>
            </p:cNvSpPr>
            <p:nvPr/>
          </p:nvSpPr>
          <p:spPr bwMode="auto">
            <a:xfrm>
              <a:off x="8749851" y="5434459"/>
              <a:ext cx="821263" cy="576262"/>
            </a:xfrm>
            <a:prstGeom prst="ellipse">
              <a:avLst/>
            </a:prstGeom>
            <a:noFill/>
            <a:ln w="9525">
              <a:solidFill>
                <a:srgbClr val="FF000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 eaLnBrk="0" hangingPunct="0"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HGP創英角ｺﾞｼｯｸUB" panose="020B0900000000000000" pitchFamily="50" charset="-128"/>
                </a:defRPr>
              </a:lvl1pPr>
              <a:lvl2pPr marL="742950" indent="-285750" eaLnBrk="0" hangingPunct="0"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HGP創英角ｺﾞｼｯｸUB" panose="020B0900000000000000" pitchFamily="50" charset="-128"/>
                </a:defRPr>
              </a:lvl2pPr>
              <a:lvl3pPr marL="1143000" indent="-228600" eaLnBrk="0" hangingPunct="0"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HGP創英角ｺﾞｼｯｸUB" panose="020B0900000000000000" pitchFamily="50" charset="-128"/>
                </a:defRPr>
              </a:lvl3pPr>
              <a:lvl4pPr marL="1600200" indent="-228600" eaLnBrk="0" hangingPunct="0"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HGP創英角ｺﾞｼｯｸUB" panose="020B0900000000000000" pitchFamily="50" charset="-128"/>
                </a:defRPr>
              </a:lvl4pPr>
              <a:lvl5pPr marL="2057400" indent="-228600" eaLnBrk="0" hangingPunct="0"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HGP創英角ｺﾞｼｯｸUB" panose="020B0900000000000000" pitchFamily="50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HGP創英角ｺﾞｼｯｸUB" panose="020B0900000000000000" pitchFamily="50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HGP創英角ｺﾞｼｯｸUB" panose="020B0900000000000000" pitchFamily="50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HGP創英角ｺﾞｼｯｸUB" panose="020B0900000000000000" pitchFamily="50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HGP創英角ｺﾞｼｯｸUB" panose="020B0900000000000000" pitchFamily="50" charset="-128"/>
                </a:defRPr>
              </a:lvl9pPr>
            </a:lstStyle>
            <a:p>
              <a:pPr eaLnBrk="1" hangingPunct="1"/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67" name="Line 81"/>
            <p:cNvSpPr>
              <a:spLocks noChangeShapeType="1"/>
            </p:cNvSpPr>
            <p:nvPr/>
          </p:nvSpPr>
          <p:spPr bwMode="auto">
            <a:xfrm>
              <a:off x="10016676" y="6010721"/>
              <a:ext cx="316615" cy="318247"/>
            </a:xfrm>
            <a:prstGeom prst="line">
              <a:avLst/>
            </a:prstGeom>
            <a:noFill/>
            <a:ln w="9525">
              <a:solidFill>
                <a:srgbClr val="FF0000"/>
              </a:solidFill>
              <a:round/>
              <a:headEnd type="oval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68" name="Line 85"/>
            <p:cNvSpPr>
              <a:spLocks noChangeShapeType="1"/>
            </p:cNvSpPr>
            <p:nvPr/>
          </p:nvSpPr>
          <p:spPr bwMode="auto">
            <a:xfrm flipH="1">
              <a:off x="8389475" y="6010722"/>
              <a:ext cx="686928" cy="355322"/>
            </a:xfrm>
            <a:prstGeom prst="line">
              <a:avLst/>
            </a:prstGeom>
            <a:noFill/>
            <a:ln w="12700">
              <a:solidFill>
                <a:srgbClr val="FF0000"/>
              </a:solidFill>
              <a:round/>
              <a:headEnd type="arrow" w="lg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69" name="加号 68"/>
          <p:cNvSpPr/>
          <p:nvPr/>
        </p:nvSpPr>
        <p:spPr>
          <a:xfrm>
            <a:off x="2192784" y="5096731"/>
            <a:ext cx="411558" cy="403431"/>
          </a:xfrm>
          <a:prstGeom prst="mathPlus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0" name="Text Box 79"/>
          <p:cNvSpPr txBox="1">
            <a:spLocks noChangeArrowheads="1"/>
          </p:cNvSpPr>
          <p:nvPr/>
        </p:nvSpPr>
        <p:spPr bwMode="auto">
          <a:xfrm>
            <a:off x="9804001" y="6241316"/>
            <a:ext cx="1996306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HGP創英角ｺﾞｼｯｸUB" panose="020B0900000000000000" pitchFamily="50" charset="-128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HGP創英角ｺﾞｼｯｸUB" panose="020B0900000000000000" pitchFamily="50" charset="-128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HGP創英角ｺﾞｼｯｸUB" panose="020B0900000000000000" pitchFamily="50" charset="-128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HGP創英角ｺﾞｼｯｸUB" panose="020B0900000000000000" pitchFamily="50" charset="-128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HGP創英角ｺﾞｼｯｸUB" panose="020B0900000000000000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HGP創英角ｺﾞｼｯｸUB" panose="020B0900000000000000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HGP創英角ｺﾞｼｯｸUB" panose="020B0900000000000000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HGP創英角ｺﾞｼｯｸUB" panose="020B0900000000000000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HGP創英角ｺﾞｼｯｸUB" panose="020B0900000000000000" pitchFamily="50" charset="-128"/>
              </a:defRPr>
            </a:lvl9pPr>
          </a:lstStyle>
          <a:p>
            <a:pPr eaLnBrk="1" hangingPunct="1"/>
            <a:r>
              <a:rPr lang="zh-CN" altLang="en-US" sz="1200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（</a:t>
            </a:r>
            <a:r>
              <a:rPr lang="zh-CN" altLang="en-US" sz="1200" b="0" i="0" dirty="0">
                <a:solidFill>
                  <a:srgbClr val="FF0000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氮化处理：不易生锈</a:t>
            </a:r>
            <a:r>
              <a:rPr lang="zh-CN" altLang="en-US" sz="1200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）</a:t>
            </a:r>
            <a:endParaRPr lang="en-US" altLang="zh-CN" sz="1200" dirty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eaLnBrk="1" hangingPunct="1"/>
            <a:r>
              <a:rPr lang="zh-CN" altLang="en-US" sz="1200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旋转轴材质</a:t>
            </a:r>
            <a:r>
              <a:rPr lang="ja-JP" altLang="en-US" sz="1200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：ＳＵＳ</a:t>
            </a:r>
            <a:r>
              <a:rPr lang="zh-CN" altLang="en-US" sz="1200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原材</a:t>
            </a:r>
            <a:endParaRPr lang="ja-JP" altLang="en-US" sz="1200" dirty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1" name="虚尾箭头 37"/>
          <p:cNvSpPr/>
          <p:nvPr/>
        </p:nvSpPr>
        <p:spPr>
          <a:xfrm>
            <a:off x="5887331" y="4684654"/>
            <a:ext cx="897402" cy="721698"/>
          </a:xfrm>
          <a:prstGeom prst="stripedRightArrow">
            <a:avLst/>
          </a:prstGeom>
          <a:solidFill>
            <a:srgbClr val="0000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6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Meiryo" panose="020B0604030504040204" charset="-128"/>
              </a:rPr>
              <a:t>解决</a:t>
            </a:r>
            <a:endParaRPr lang="zh-CN" altLang="en-US" sz="16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Meiryo" panose="020B0604030504040204" charset="-128"/>
            </a:endParaRPr>
          </a:p>
        </p:txBody>
      </p:sp>
      <p:pic>
        <p:nvPicPr>
          <p:cNvPr id="72" name="图片 7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1258" y="4631121"/>
            <a:ext cx="1447311" cy="1363519"/>
          </a:xfrm>
          <a:prstGeom prst="rect">
            <a:avLst/>
          </a:prstGeom>
        </p:spPr>
      </p:pic>
      <p:pic>
        <p:nvPicPr>
          <p:cNvPr id="73" name="图片 72" descr="海上的桥&#10;&#10;描述已自动生成"/>
          <p:cNvPicPr>
            <a:picLocks noChangeAspect="1"/>
          </p:cNvPicPr>
          <p:nvPr/>
        </p:nvPicPr>
        <p:blipFill rotWithShape="1">
          <a:blip r:embed="rId5" cstate="hqprint"/>
          <a:srcRect l="13277" r="3117"/>
          <a:stretch>
            <a:fillRect/>
          </a:stretch>
        </p:blipFill>
        <p:spPr>
          <a:xfrm>
            <a:off x="378449" y="1297532"/>
            <a:ext cx="2623600" cy="2091847"/>
          </a:xfrm>
          <a:prstGeom prst="rect">
            <a:avLst/>
          </a:prstGeom>
        </p:spPr>
      </p:pic>
      <p:sp>
        <p:nvSpPr>
          <p:cNvPr id="2" name="文本占位符 3"/>
          <p:cNvSpPr txBox="1"/>
          <p:nvPr/>
        </p:nvSpPr>
        <p:spPr>
          <a:xfrm>
            <a:off x="1030787" y="291002"/>
            <a:ext cx="10084393" cy="533929"/>
          </a:xfrm>
          <a:prstGeom prst="rect">
            <a:avLst/>
          </a:prstGeom>
        </p:spPr>
        <p:txBody>
          <a:bodyPr vert="horz"/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kumimoji="1" sz="2400" kern="1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 dirty="0"/>
          </a:p>
        </p:txBody>
      </p:sp>
      <p:sp>
        <p:nvSpPr>
          <p:cNvPr id="3" name="矩形 2"/>
          <p:cNvSpPr/>
          <p:nvPr/>
        </p:nvSpPr>
        <p:spPr>
          <a:xfrm>
            <a:off x="196062" y="879120"/>
            <a:ext cx="6043566" cy="2821287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2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196062" y="3910056"/>
            <a:ext cx="6043565" cy="2783779"/>
          </a:xfrm>
          <a:prstGeom prst="rect">
            <a:avLst/>
          </a:prstGeom>
          <a:solidFill>
            <a:schemeClr val="bg1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endParaRPr lang="zh-CN" altLang="en-US" sz="1200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6481667" y="879120"/>
            <a:ext cx="5302668" cy="5814716"/>
          </a:xfrm>
          <a:prstGeom prst="rect">
            <a:avLst/>
          </a:prstGeom>
          <a:solidFill>
            <a:schemeClr val="bg1"/>
          </a:solidFill>
          <a:ln>
            <a:solidFill>
              <a:srgbClr val="0000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endParaRPr lang="en-US" altLang="zh-CN" sz="1200" b="1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720874" y="780610"/>
            <a:ext cx="1455938" cy="27699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kumimoji="1" lang="zh-CN" altLang="en-US" sz="12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应用介绍</a:t>
            </a:r>
            <a:endParaRPr kumimoji="1" lang="zh-CN" altLang="en-US" sz="12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462536" y="3764338"/>
            <a:ext cx="1455938" cy="27699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zh-CN" altLang="en-US" sz="12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客户课题</a:t>
            </a:r>
            <a:endParaRPr kumimoji="1" lang="zh-CN" altLang="en-US" sz="12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8327696" y="739045"/>
            <a:ext cx="1455938" cy="27699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zh-CN" altLang="en-US" sz="12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应用价值</a:t>
            </a:r>
            <a:endParaRPr lang="zh-CN" altLang="en-US" sz="12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5" name="文本框 14"/>
          <p:cNvSpPr txBox="1"/>
          <p:nvPr/>
        </p:nvSpPr>
        <p:spPr>
          <a:xfrm>
            <a:off x="3022926" y="957994"/>
            <a:ext cx="3147451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 b="1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【</a:t>
            </a:r>
            <a:r>
              <a:rPr lang="zh-CN" altLang="en-US" sz="1200" b="1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设备</a:t>
            </a:r>
            <a:r>
              <a:rPr lang="en-US" altLang="zh-CN" sz="1200" b="1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】</a:t>
            </a:r>
            <a:r>
              <a:rPr lang="zh-CN" altLang="en-US" sz="12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施工升降机</a:t>
            </a:r>
            <a:endParaRPr lang="en-US" altLang="zh-CN" sz="1200" dirty="0">
              <a:effectLst/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en-US" altLang="zh-CN" sz="12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【</a:t>
            </a:r>
            <a:r>
              <a:rPr lang="zh-CN" altLang="en-US" sz="12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配置</a:t>
            </a:r>
            <a:r>
              <a:rPr lang="en-US" altLang="zh-CN" sz="12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】</a:t>
            </a:r>
            <a:r>
              <a:rPr lang="zh-CN" altLang="en-US" sz="12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一台标准施工升降机是由左右两个吊笼组成。</a:t>
            </a:r>
            <a:endParaRPr lang="en-US" altLang="zh-CN" sz="1200" dirty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12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采用</a:t>
            </a:r>
            <a:r>
              <a:rPr lang="en-US" altLang="zh-CN" sz="12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16</a:t>
            </a:r>
            <a:r>
              <a:rPr lang="zh-CN" altLang="en-US" sz="12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只限位开关：每个吊笼用</a:t>
            </a:r>
            <a:r>
              <a:rPr lang="en-US" altLang="zh-CN" sz="12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8</a:t>
            </a:r>
            <a:r>
              <a:rPr lang="zh-CN" altLang="en-US" sz="12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只，左右吊笼用法一致。</a:t>
            </a:r>
            <a:endParaRPr lang="en-US" altLang="zh-CN" sz="1200" dirty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12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每个吊笼使用限位开关说明</a:t>
            </a:r>
            <a:endParaRPr lang="en-US" altLang="zh-CN" sz="1200" dirty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114300" indent="-342900">
              <a:buFont typeface="Wingdings" panose="05000000000000000000" pitchFamily="2" charset="2"/>
              <a:buChar char="u"/>
            </a:pPr>
            <a:r>
              <a:rPr lang="en-US" altLang="zh-CN" sz="12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</a:t>
            </a:r>
            <a:r>
              <a:rPr lang="zh-CN" altLang="en-US" sz="12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、门限位，用一只</a:t>
            </a:r>
            <a:endParaRPr lang="en-US" altLang="zh-CN" sz="1200" dirty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114300" indent="-342900">
              <a:buFont typeface="Wingdings" panose="05000000000000000000" pitchFamily="2" charset="2"/>
              <a:buChar char="u"/>
            </a:pPr>
            <a:r>
              <a:rPr lang="en-US" altLang="zh-CN" sz="12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</a:t>
            </a:r>
            <a:r>
              <a:rPr lang="zh-CN" altLang="en-US" sz="12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、上下限位，各一只</a:t>
            </a:r>
            <a:endParaRPr lang="en-US" altLang="zh-CN" sz="1200" dirty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114300" indent="-342900">
              <a:buFont typeface="Wingdings" panose="05000000000000000000" pitchFamily="2" charset="2"/>
              <a:buChar char="u"/>
            </a:pPr>
            <a:r>
              <a:rPr lang="en-US" altLang="zh-CN" sz="12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3</a:t>
            </a:r>
            <a:r>
              <a:rPr lang="zh-CN" altLang="en-US" sz="12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、上下极限限位，各一只</a:t>
            </a:r>
            <a:endParaRPr lang="en-US" altLang="zh-CN" sz="1200" dirty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114300" indent="-342900">
              <a:buFont typeface="Wingdings" panose="05000000000000000000" pitchFamily="2" charset="2"/>
              <a:buChar char="u"/>
            </a:pPr>
            <a:r>
              <a:rPr lang="en-US" altLang="zh-CN" sz="12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4</a:t>
            </a:r>
            <a:r>
              <a:rPr lang="zh-CN" altLang="en-US" sz="12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、限速限位，用一只</a:t>
            </a:r>
            <a:endParaRPr lang="en-US" altLang="zh-CN" sz="1200" dirty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114300" indent="-342900">
              <a:buFont typeface="Wingdings" panose="05000000000000000000" pitchFamily="2" charset="2"/>
              <a:buChar char="u"/>
            </a:pPr>
            <a:r>
              <a:rPr lang="en-US" altLang="zh-CN" sz="12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5</a:t>
            </a:r>
            <a:r>
              <a:rPr lang="zh-CN" altLang="en-US" sz="12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、过载限位，用一只</a:t>
            </a:r>
            <a:endParaRPr lang="en-US" altLang="zh-CN" sz="1200" dirty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114300" indent="-342900">
              <a:buFont typeface="Wingdings" panose="05000000000000000000" pitchFamily="2" charset="2"/>
              <a:buChar char="u"/>
            </a:pPr>
            <a:r>
              <a:rPr lang="en-US" altLang="zh-CN" sz="12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6</a:t>
            </a:r>
            <a:r>
              <a:rPr lang="zh-CN" altLang="en-US" sz="12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、防冲顶限位，用一只</a:t>
            </a:r>
            <a:endParaRPr lang="en-US" altLang="zh-CN" sz="12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en-US" altLang="zh-CN" sz="12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【</a:t>
            </a:r>
            <a:r>
              <a:rPr lang="zh-CN" altLang="en-US" sz="12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用量</a:t>
            </a:r>
            <a:r>
              <a:rPr lang="en-US" altLang="zh-CN" sz="12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】</a:t>
            </a:r>
            <a:endParaRPr lang="en-US" altLang="zh-CN" sz="12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en-US" altLang="zh-CN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16</a:t>
            </a:r>
            <a:r>
              <a:rPr lang="zh-CN" altLang="en-US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只</a:t>
            </a:r>
            <a:r>
              <a:rPr lang="en-US" altLang="zh-CN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WLCA12-N/</a:t>
            </a:r>
            <a:r>
              <a:rPr lang="zh-CN" altLang="en-US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台  施工升降机年产量是</a:t>
            </a:r>
            <a:r>
              <a:rPr lang="en-US" altLang="zh-CN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2000</a:t>
            </a:r>
            <a:r>
              <a:rPr lang="zh-CN" altLang="en-US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台  年潜力</a:t>
            </a:r>
            <a:r>
              <a:rPr lang="en-US" altLang="zh-CN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32000</a:t>
            </a:r>
            <a:r>
              <a:rPr lang="zh-CN" altLang="en-US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只</a:t>
            </a:r>
            <a:endParaRPr lang="en-US" altLang="zh-CN" sz="12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6" name="文本框 15"/>
          <p:cNvSpPr txBox="1"/>
          <p:nvPr/>
        </p:nvSpPr>
        <p:spPr>
          <a:xfrm>
            <a:off x="365257" y="6055242"/>
            <a:ext cx="573518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【</a:t>
            </a:r>
            <a:r>
              <a:rPr lang="zh-CN" altLang="en-US" sz="12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课题</a:t>
            </a:r>
            <a:r>
              <a:rPr lang="en-US" altLang="zh-CN" sz="12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2】</a:t>
            </a:r>
            <a:r>
              <a:rPr lang="zh-CN" altLang="en-US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轴承部分，用上</a:t>
            </a:r>
            <a:r>
              <a:rPr lang="en-US" altLang="zh-CN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6</a:t>
            </a:r>
            <a:r>
              <a:rPr lang="zh-CN" altLang="en-US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个月后，由于密封圈老化，容易导致浸水生锈，造成摆杆回位缓慢或者不回位</a:t>
            </a:r>
            <a:endParaRPr lang="en-US" altLang="zh-CN" sz="12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7" name="文本框 16"/>
          <p:cNvSpPr txBox="1"/>
          <p:nvPr/>
        </p:nvSpPr>
        <p:spPr>
          <a:xfrm>
            <a:off x="6463385" y="1081265"/>
            <a:ext cx="375618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 b="1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【</a:t>
            </a:r>
            <a:r>
              <a:rPr lang="zh-CN" altLang="en-US" sz="1200" b="1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价值点</a:t>
            </a:r>
            <a:r>
              <a:rPr lang="en-US" altLang="zh-CN" sz="1200" b="1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1】</a:t>
            </a:r>
            <a:endParaRPr lang="en-US" altLang="zh-CN" sz="1200" b="1" dirty="0">
              <a:effectLst/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12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内六角固定、防生锈金属外壳</a:t>
            </a:r>
            <a:endParaRPr lang="en-US" altLang="zh-CN" sz="1200" dirty="0">
              <a:effectLst/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en-US" altLang="zh-CN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WLCA12-N</a:t>
            </a:r>
            <a:r>
              <a:rPr lang="zh-CN" altLang="en-US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限位开关全部采用内六角固定，安装方便，且不容易松动。防生锈金属外壳，更加坚固耐用。</a:t>
            </a:r>
            <a:endParaRPr lang="zh-CN" altLang="en-US" sz="12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8" name="文本框 17"/>
          <p:cNvSpPr txBox="1"/>
          <p:nvPr/>
        </p:nvSpPr>
        <p:spPr>
          <a:xfrm>
            <a:off x="6554457" y="3860995"/>
            <a:ext cx="506025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 b="1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【</a:t>
            </a:r>
            <a:r>
              <a:rPr lang="zh-CN" altLang="en-US" sz="1200" b="1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价值点</a:t>
            </a:r>
            <a:r>
              <a:rPr lang="en-US" altLang="zh-CN" sz="12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2</a:t>
            </a:r>
            <a:r>
              <a:rPr lang="en-US" altLang="zh-CN" sz="1200" b="1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】</a:t>
            </a:r>
            <a:r>
              <a:rPr lang="zh-CN" altLang="en-US" sz="12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轴承不易生锈</a:t>
            </a:r>
            <a:endParaRPr lang="ja-JP" altLang="en-US" sz="12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eaLnBrk="1" hangingPunct="1"/>
            <a:r>
              <a:rPr lang="zh-CN" altLang="en-US" sz="1200" dirty="0">
                <a:solidFill>
                  <a:srgbClr val="1C1C1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轴承的材质变更为不易生锈的材料</a:t>
            </a:r>
            <a:endParaRPr lang="ja-JP" altLang="en-US" sz="1200" dirty="0">
              <a:solidFill>
                <a:srgbClr val="1C1C1C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eaLnBrk="1" hangingPunct="1"/>
            <a:r>
              <a:rPr lang="zh-CN" altLang="en-US" sz="1200" dirty="0">
                <a:solidFill>
                  <a:srgbClr val="1C1C1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轴承易生锈部分采用油封防护的结构</a:t>
            </a:r>
            <a:endParaRPr lang="ja-JP" altLang="en-US" sz="1200" dirty="0">
              <a:solidFill>
                <a:srgbClr val="1C1C1C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9" name="文本框 18"/>
          <p:cNvSpPr txBox="1"/>
          <p:nvPr/>
        </p:nvSpPr>
        <p:spPr>
          <a:xfrm>
            <a:off x="344848" y="4084316"/>
            <a:ext cx="573518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 b="1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【</a:t>
            </a:r>
            <a:r>
              <a:rPr lang="zh-CN" altLang="en-US" sz="12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课题</a:t>
            </a:r>
            <a:r>
              <a:rPr lang="en-US" altLang="zh-CN" sz="1200" b="1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1】</a:t>
            </a:r>
            <a:r>
              <a:rPr lang="zh-CN" altLang="en-US" sz="12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固定摆杆的一字螺丝钉容易松动，造成摆杆不稳，安装不方便。塑料外壳时间久了容易老化</a:t>
            </a:r>
            <a:endParaRPr lang="en-US" altLang="zh-CN" sz="1200" dirty="0">
              <a:effectLst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20" name="图片 19" descr="图片包含 游戏机&#10;&#10;描述已自动生成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982746" y="4779301"/>
            <a:ext cx="1297737" cy="1081310"/>
          </a:xfrm>
          <a:prstGeom prst="rect">
            <a:avLst/>
          </a:prstGeom>
        </p:spPr>
      </p:pic>
      <p:sp>
        <p:nvSpPr>
          <p:cNvPr id="21" name="矩形: 圆角 20"/>
          <p:cNvSpPr/>
          <p:nvPr/>
        </p:nvSpPr>
        <p:spPr>
          <a:xfrm>
            <a:off x="4596652" y="4720328"/>
            <a:ext cx="950509" cy="29522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一字螺丝钉</a:t>
            </a:r>
            <a:endParaRPr lang="zh-CN" altLang="en-US" sz="12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2" name="矩形: 圆角 21"/>
          <p:cNvSpPr/>
          <p:nvPr/>
        </p:nvSpPr>
        <p:spPr>
          <a:xfrm>
            <a:off x="4610484" y="5292396"/>
            <a:ext cx="943539" cy="23351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内六角</a:t>
            </a:r>
            <a:endParaRPr lang="zh-CN" altLang="en-US" sz="12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23" name="直接箭头连接符 22"/>
          <p:cNvCxnSpPr/>
          <p:nvPr/>
        </p:nvCxnSpPr>
        <p:spPr>
          <a:xfrm flipV="1">
            <a:off x="3575458" y="4955543"/>
            <a:ext cx="902575" cy="21822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直接箭头连接符 23"/>
          <p:cNvCxnSpPr/>
          <p:nvPr/>
        </p:nvCxnSpPr>
        <p:spPr>
          <a:xfrm>
            <a:off x="3702065" y="5313079"/>
            <a:ext cx="775968" cy="9267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直接箭头连接符 24"/>
          <p:cNvCxnSpPr/>
          <p:nvPr/>
        </p:nvCxnSpPr>
        <p:spPr>
          <a:xfrm>
            <a:off x="3747777" y="5377072"/>
            <a:ext cx="913770" cy="48353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矩形: 圆角 25"/>
          <p:cNvSpPr/>
          <p:nvPr/>
        </p:nvSpPr>
        <p:spPr>
          <a:xfrm>
            <a:off x="4612399" y="5706359"/>
            <a:ext cx="943539" cy="23351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轴承</a:t>
            </a:r>
            <a:endParaRPr lang="zh-CN" altLang="en-US" sz="12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7" name="矩形: 圆角 26"/>
          <p:cNvSpPr/>
          <p:nvPr/>
        </p:nvSpPr>
        <p:spPr>
          <a:xfrm>
            <a:off x="1924476" y="5679003"/>
            <a:ext cx="943539" cy="23351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塑料外壳</a:t>
            </a:r>
            <a:endParaRPr lang="zh-CN" altLang="en-US" sz="12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28" name="组合 27"/>
          <p:cNvGrpSpPr/>
          <p:nvPr/>
        </p:nvGrpSpPr>
        <p:grpSpPr>
          <a:xfrm>
            <a:off x="9783634" y="1185668"/>
            <a:ext cx="1862507" cy="2250407"/>
            <a:chOff x="8463017" y="1185896"/>
            <a:chExt cx="3199097" cy="3130378"/>
          </a:xfrm>
        </p:grpSpPr>
        <p:pic>
          <p:nvPicPr>
            <p:cNvPr id="33" name="图片 32" descr="图片包含 游戏机, 水&#10;&#10;描述已自动生成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0205510" y="1185896"/>
              <a:ext cx="1456604" cy="3130378"/>
            </a:xfrm>
            <a:prstGeom prst="rect">
              <a:avLst/>
            </a:prstGeom>
          </p:spPr>
        </p:pic>
        <p:sp>
          <p:nvSpPr>
            <p:cNvPr id="35" name="矩形: 圆角 34"/>
            <p:cNvSpPr/>
            <p:nvPr/>
          </p:nvSpPr>
          <p:spPr>
            <a:xfrm>
              <a:off x="8463017" y="2383316"/>
              <a:ext cx="1112890" cy="513751"/>
            </a:xfrm>
            <a:prstGeom prst="round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12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内六角固定</a:t>
              </a:r>
              <a:endParaRPr lang="zh-CN" altLang="en-US" sz="12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1" name="矩形: 圆角 40"/>
            <p:cNvSpPr/>
            <p:nvPr/>
          </p:nvSpPr>
          <p:spPr>
            <a:xfrm>
              <a:off x="8463017" y="3332890"/>
              <a:ext cx="1173182" cy="677301"/>
            </a:xfrm>
            <a:prstGeom prst="round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12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防生锈金属外壳</a:t>
              </a:r>
              <a:endParaRPr lang="zh-CN" altLang="en-US" sz="12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cxnSp>
          <p:nvCxnSpPr>
            <p:cNvPr id="42" name="直接箭头连接符 41"/>
            <p:cNvCxnSpPr/>
            <p:nvPr/>
          </p:nvCxnSpPr>
          <p:spPr>
            <a:xfrm>
              <a:off x="9605876" y="2684632"/>
              <a:ext cx="1750035" cy="0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直接箭头连接符 42"/>
            <p:cNvCxnSpPr/>
            <p:nvPr/>
          </p:nvCxnSpPr>
          <p:spPr>
            <a:xfrm flipV="1">
              <a:off x="9636198" y="3447382"/>
              <a:ext cx="1086488" cy="172092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4" name="Text Box 75"/>
          <p:cNvSpPr txBox="1">
            <a:spLocks noChangeArrowheads="1"/>
          </p:cNvSpPr>
          <p:nvPr/>
        </p:nvSpPr>
        <p:spPr bwMode="auto">
          <a:xfrm>
            <a:off x="6839557" y="6356999"/>
            <a:ext cx="2016125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HGP創英角ｺﾞｼｯｸUB" panose="020B0900000000000000" pitchFamily="50" charset="-128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HGP創英角ｺﾞｼｯｸUB" panose="020B0900000000000000" pitchFamily="50" charset="-128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HGP創英角ｺﾞｼｯｸUB" panose="020B0900000000000000" pitchFamily="50" charset="-128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HGP創英角ｺﾞｼｯｸUB" panose="020B0900000000000000" pitchFamily="50" charset="-128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HGP創英角ｺﾞｼｯｸUB" panose="020B0900000000000000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HGP創英角ｺﾞｼｯｸUB" panose="020B0900000000000000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HGP創英角ｺﾞｼｯｸUB" panose="020B0900000000000000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HGP創英角ｺﾞｼｯｸUB" panose="020B0900000000000000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HGP創英角ｺﾞｼｯｸUB" panose="020B0900000000000000" pitchFamily="50" charset="-128"/>
              </a:defRPr>
            </a:lvl9pPr>
          </a:lstStyle>
          <a:p>
            <a:pPr algn="ctr" eaLnBrk="1" hangingPunct="1"/>
            <a:r>
              <a:rPr lang="zh-CN" altLang="en-US" sz="1200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更好的防止异物从入口进入</a:t>
            </a:r>
            <a:endParaRPr lang="ja-JP" altLang="en-US" sz="1200" dirty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5" name="Text Box 83"/>
          <p:cNvSpPr txBox="1">
            <a:spLocks noChangeArrowheads="1"/>
          </p:cNvSpPr>
          <p:nvPr/>
        </p:nvSpPr>
        <p:spPr bwMode="auto">
          <a:xfrm>
            <a:off x="6463385" y="5197331"/>
            <a:ext cx="2016125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HGP創英角ｺﾞｼｯｸUB" panose="020B0900000000000000" pitchFamily="50" charset="-128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HGP創英角ｺﾞｼｯｸUB" panose="020B0900000000000000" pitchFamily="50" charset="-128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HGP創英角ｺﾞｼｯｸUB" panose="020B0900000000000000" pitchFamily="50" charset="-128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HGP創英角ｺﾞｼｯｸUB" panose="020B0900000000000000" pitchFamily="50" charset="-128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HGP創英角ｺﾞｼｯｸUB" panose="020B0900000000000000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HGP創英角ｺﾞｼｯｸUB" panose="020B0900000000000000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HGP創英角ｺﾞｼｯｸUB" panose="020B0900000000000000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HGP創英角ｺﾞｼｯｸUB" panose="020B0900000000000000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HGP創英角ｺﾞｼｯｸUB" panose="020B0900000000000000" pitchFamily="50" charset="-128"/>
              </a:defRPr>
            </a:lvl9pPr>
          </a:lstStyle>
          <a:p>
            <a:pPr algn="ctr" eaLnBrk="1" hangingPunct="1"/>
            <a:r>
              <a:rPr lang="zh-CN" altLang="en-US" sz="1200" u="sng" dirty="0">
                <a:latin typeface="微软雅黑" panose="020B0503020204020204" pitchFamily="34" charset="-122"/>
                <a:ea typeface="微软雅黑" panose="020B0503020204020204" pitchFamily="34" charset="-122"/>
              </a:rPr>
              <a:t>油封方式</a:t>
            </a:r>
            <a:endParaRPr lang="ja-JP" altLang="en-US" sz="1200" u="sng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46" name="组合 45"/>
          <p:cNvGrpSpPr/>
          <p:nvPr/>
        </p:nvGrpSpPr>
        <p:grpSpPr>
          <a:xfrm>
            <a:off x="8035664" y="4679295"/>
            <a:ext cx="3610478" cy="1734807"/>
            <a:chOff x="7959276" y="4785171"/>
            <a:chExt cx="3029948" cy="1580873"/>
          </a:xfrm>
        </p:grpSpPr>
        <p:pic>
          <p:nvPicPr>
            <p:cNvPr id="47" name="Picture 66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8646" t="24150" r="32642" b="51939"/>
            <a:stretch>
              <a:fillRect/>
            </a:stretch>
          </p:blipFill>
          <p:spPr bwMode="auto">
            <a:xfrm>
              <a:off x="7959276" y="4785171"/>
              <a:ext cx="3029948" cy="1368425"/>
            </a:xfrm>
            <a:prstGeom prst="rect">
              <a:avLst/>
            </a:prstGeom>
            <a:noFill/>
            <a:ln w="9525">
              <a:solidFill>
                <a:srgbClr val="969696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48" name="Oval 76"/>
            <p:cNvSpPr>
              <a:spLocks noChangeArrowheads="1"/>
            </p:cNvSpPr>
            <p:nvPr/>
          </p:nvSpPr>
          <p:spPr bwMode="auto">
            <a:xfrm>
              <a:off x="8749851" y="5434459"/>
              <a:ext cx="821263" cy="576262"/>
            </a:xfrm>
            <a:prstGeom prst="ellipse">
              <a:avLst/>
            </a:prstGeom>
            <a:noFill/>
            <a:ln w="9525">
              <a:solidFill>
                <a:srgbClr val="FF000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 eaLnBrk="0" hangingPunct="0"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HGP創英角ｺﾞｼｯｸUB" panose="020B0900000000000000" pitchFamily="50" charset="-128"/>
                </a:defRPr>
              </a:lvl1pPr>
              <a:lvl2pPr marL="742950" indent="-285750" eaLnBrk="0" hangingPunct="0"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HGP創英角ｺﾞｼｯｸUB" panose="020B0900000000000000" pitchFamily="50" charset="-128"/>
                </a:defRPr>
              </a:lvl2pPr>
              <a:lvl3pPr marL="1143000" indent="-228600" eaLnBrk="0" hangingPunct="0"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HGP創英角ｺﾞｼｯｸUB" panose="020B0900000000000000" pitchFamily="50" charset="-128"/>
                </a:defRPr>
              </a:lvl3pPr>
              <a:lvl4pPr marL="1600200" indent="-228600" eaLnBrk="0" hangingPunct="0"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HGP創英角ｺﾞｼｯｸUB" panose="020B0900000000000000" pitchFamily="50" charset="-128"/>
                </a:defRPr>
              </a:lvl4pPr>
              <a:lvl5pPr marL="2057400" indent="-228600" eaLnBrk="0" hangingPunct="0"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HGP創英角ｺﾞｼｯｸUB" panose="020B0900000000000000" pitchFamily="50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HGP創英角ｺﾞｼｯｸUB" panose="020B0900000000000000" pitchFamily="50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HGP創英角ｺﾞｼｯｸUB" panose="020B0900000000000000" pitchFamily="50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HGP創英角ｺﾞｼｯｸUB" panose="020B0900000000000000" pitchFamily="50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HGP創英角ｺﾞｼｯｸUB" panose="020B0900000000000000" pitchFamily="50" charset="-128"/>
                </a:defRPr>
              </a:lvl9pPr>
            </a:lstStyle>
            <a:p>
              <a:pPr eaLnBrk="1" hangingPunct="1"/>
              <a:endParaRPr lang="zh-CN" altLang="en-US" sz="12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9" name="Line 81"/>
            <p:cNvSpPr>
              <a:spLocks noChangeShapeType="1"/>
            </p:cNvSpPr>
            <p:nvPr/>
          </p:nvSpPr>
          <p:spPr bwMode="auto">
            <a:xfrm>
              <a:off x="10016676" y="6010721"/>
              <a:ext cx="316615" cy="318247"/>
            </a:xfrm>
            <a:prstGeom prst="line">
              <a:avLst/>
            </a:prstGeom>
            <a:noFill/>
            <a:ln w="9525">
              <a:solidFill>
                <a:srgbClr val="FF0000"/>
              </a:solidFill>
              <a:round/>
              <a:headEnd type="oval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 sz="12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1" name="Line 85"/>
            <p:cNvSpPr>
              <a:spLocks noChangeShapeType="1"/>
            </p:cNvSpPr>
            <p:nvPr/>
          </p:nvSpPr>
          <p:spPr bwMode="auto">
            <a:xfrm flipH="1">
              <a:off x="8389475" y="6010722"/>
              <a:ext cx="686928" cy="355322"/>
            </a:xfrm>
            <a:prstGeom prst="line">
              <a:avLst/>
            </a:prstGeom>
            <a:noFill/>
            <a:ln w="12700">
              <a:solidFill>
                <a:srgbClr val="FF0000"/>
              </a:solidFill>
              <a:round/>
              <a:headEnd type="arrow" w="lg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 sz="12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52" name="加号 51"/>
          <p:cNvSpPr/>
          <p:nvPr/>
        </p:nvSpPr>
        <p:spPr>
          <a:xfrm>
            <a:off x="2176812" y="5103806"/>
            <a:ext cx="411558" cy="403431"/>
          </a:xfrm>
          <a:prstGeom prst="mathPlus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20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4" name="Text Box 79"/>
          <p:cNvSpPr txBox="1">
            <a:spLocks noChangeArrowheads="1"/>
          </p:cNvSpPr>
          <p:nvPr/>
        </p:nvSpPr>
        <p:spPr bwMode="auto">
          <a:xfrm>
            <a:off x="9788029" y="6248391"/>
            <a:ext cx="1996306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HGP創英角ｺﾞｼｯｸUB" panose="020B0900000000000000" pitchFamily="50" charset="-128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HGP創英角ｺﾞｼｯｸUB" panose="020B0900000000000000" pitchFamily="50" charset="-128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HGP創英角ｺﾞｼｯｸUB" panose="020B0900000000000000" pitchFamily="50" charset="-128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HGP創英角ｺﾞｼｯｸUB" panose="020B0900000000000000" pitchFamily="50" charset="-128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HGP創英角ｺﾞｼｯｸUB" panose="020B0900000000000000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HGP創英角ｺﾞｼｯｸUB" panose="020B0900000000000000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HGP創英角ｺﾞｼｯｸUB" panose="020B0900000000000000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HGP創英角ｺﾞｼｯｸUB" panose="020B0900000000000000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HGP創英角ｺﾞｼｯｸUB" panose="020B0900000000000000" pitchFamily="50" charset="-128"/>
              </a:defRPr>
            </a:lvl9pPr>
          </a:lstStyle>
          <a:p>
            <a:pPr eaLnBrk="1" hangingPunct="1"/>
            <a:r>
              <a:rPr lang="zh-CN" altLang="en-US" sz="1200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（</a:t>
            </a:r>
            <a:r>
              <a:rPr lang="zh-CN" altLang="en-US" sz="1200" b="0" i="0" dirty="0">
                <a:solidFill>
                  <a:srgbClr val="FF0000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氮化处理：不易生锈</a:t>
            </a:r>
            <a:r>
              <a:rPr lang="zh-CN" altLang="en-US" sz="1200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）</a:t>
            </a:r>
            <a:endParaRPr lang="en-US" altLang="zh-CN" sz="1200" dirty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eaLnBrk="1" hangingPunct="1"/>
            <a:r>
              <a:rPr lang="zh-CN" altLang="en-US" sz="1200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旋转轴材质</a:t>
            </a:r>
            <a:r>
              <a:rPr lang="ja-JP" altLang="en-US" sz="1200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：ＳＵＳ</a:t>
            </a:r>
            <a:r>
              <a:rPr lang="zh-CN" altLang="en-US" sz="1200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原材</a:t>
            </a:r>
            <a:endParaRPr lang="ja-JP" altLang="en-US" sz="1200" dirty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5" name="虚尾箭头 37"/>
          <p:cNvSpPr/>
          <p:nvPr/>
        </p:nvSpPr>
        <p:spPr>
          <a:xfrm>
            <a:off x="5871359" y="4691729"/>
            <a:ext cx="897402" cy="721698"/>
          </a:xfrm>
          <a:prstGeom prst="stripedRightArrow">
            <a:avLst/>
          </a:prstGeom>
          <a:solidFill>
            <a:srgbClr val="0000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2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Meiryo" panose="020B0604030504040204" charset="-128"/>
              </a:rPr>
              <a:t>解决</a:t>
            </a:r>
            <a:endParaRPr lang="zh-CN" altLang="en-US" sz="12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Meiryo" panose="020B0604030504040204" charset="-128"/>
            </a:endParaRPr>
          </a:p>
        </p:txBody>
      </p:sp>
      <p:pic>
        <p:nvPicPr>
          <p:cNvPr id="76" name="图片 7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5286" y="4638196"/>
            <a:ext cx="1447311" cy="1363519"/>
          </a:xfrm>
          <a:prstGeom prst="rect">
            <a:avLst/>
          </a:prstGeom>
        </p:spPr>
      </p:pic>
      <p:pic>
        <p:nvPicPr>
          <p:cNvPr id="77" name="图片 76" descr="海上的桥&#10;&#10;描述已自动生成"/>
          <p:cNvPicPr>
            <a:picLocks noChangeAspect="1"/>
          </p:cNvPicPr>
          <p:nvPr/>
        </p:nvPicPr>
        <p:blipFill rotWithShape="1">
          <a:blip r:embed="rId5" cstate="hqprint"/>
          <a:srcRect l="13277" r="3117"/>
          <a:stretch>
            <a:fillRect/>
          </a:stretch>
        </p:blipFill>
        <p:spPr>
          <a:xfrm>
            <a:off x="362477" y="1304607"/>
            <a:ext cx="2623600" cy="2091847"/>
          </a:xfrm>
          <a:prstGeom prst="rect">
            <a:avLst/>
          </a:prstGeom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标题 2"/>
          <p:cNvSpPr>
            <a:spLocks noGrp="1"/>
          </p:cNvSpPr>
          <p:nvPr>
            <p:ph type="title"/>
          </p:nvPr>
        </p:nvSpPr>
        <p:spPr/>
        <p:txBody>
          <a:bodyPr vert="horz"/>
          <a:lstStyle/>
          <a:p>
            <a:pPr>
              <a:spcBef>
                <a:spcPts val="0"/>
              </a:spcBef>
              <a:buFont typeface="Arial" panose="020B0604020202020204" pitchFamily="34" charset="0"/>
            </a:pPr>
            <a:r>
              <a:rPr lang="en-US" altLang="zh-CN" b="1" dirty="0"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 3.2.2</a:t>
            </a:r>
            <a:r>
              <a:rPr lang="zh-CN" altLang="en-US" b="1" dirty="0"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应用案例</a:t>
            </a:r>
            <a:r>
              <a:rPr lang="en-US" altLang="zh-CN" b="1" dirty="0"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-</a:t>
            </a:r>
            <a:r>
              <a:rPr lang="zh-CN" altLang="en-US" b="1" dirty="0"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储能</a:t>
            </a:r>
            <a:endParaRPr lang="zh-CN" altLang="en-US" b="1" dirty="0"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751517" y="1702936"/>
            <a:ext cx="3692525" cy="474662"/>
          </a:xfrm>
          <a:prstGeom prst="rect">
            <a:avLst/>
          </a:prstGeom>
          <a:solidFill>
            <a:schemeClr val="tx2">
              <a:lumMod val="75000"/>
            </a:schemeClr>
          </a:solidFill>
          <a:ln w="19050">
            <a:noFill/>
            <a:headEnd type="none" w="med" len="med"/>
            <a:tailEnd type="non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lIns="0" tIns="0" rIns="0" bIns="0" anchor="ctr"/>
          <a:lstStyle/>
          <a:p>
            <a:pPr algn="ctr" fontAlgn="auto">
              <a:defRPr/>
            </a:pPr>
            <a:r>
              <a:rPr lang="zh-CN" altLang="en-US" b="1" noProof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储能柜</a:t>
            </a:r>
            <a:endParaRPr lang="zh-CN" altLang="en-US" b="1" noProof="1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6" name="加号 15"/>
          <p:cNvSpPr/>
          <p:nvPr/>
        </p:nvSpPr>
        <p:spPr>
          <a:xfrm>
            <a:off x="2235829" y="2355398"/>
            <a:ext cx="490538" cy="425450"/>
          </a:xfrm>
          <a:prstGeom prst="mathPlus">
            <a:avLst/>
          </a:prstGeom>
          <a:ln>
            <a:headEnd type="none" w="med" len="med"/>
            <a:tailEnd type="none" w="med" len="med"/>
          </a:ln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 fontAlgn="auto">
              <a:defRPr/>
            </a:pPr>
            <a:endParaRPr kumimoji="1" lang="zh-CN" altLang="en-US" sz="1400" b="1" noProof="1"/>
          </a:p>
        </p:txBody>
      </p:sp>
      <p:grpSp>
        <p:nvGrpSpPr>
          <p:cNvPr id="53292" name="组合 43"/>
          <p:cNvGrpSpPr/>
          <p:nvPr/>
        </p:nvGrpSpPr>
        <p:grpSpPr bwMode="auto">
          <a:xfrm>
            <a:off x="749929" y="3050723"/>
            <a:ext cx="3694113" cy="2538413"/>
            <a:chOff x="1849" y="5043"/>
            <a:chExt cx="5817" cy="3998"/>
          </a:xfrm>
        </p:grpSpPr>
        <p:sp>
          <p:nvSpPr>
            <p:cNvPr id="53293" name="文本框 5"/>
            <p:cNvSpPr txBox="1">
              <a:spLocks noChangeArrowheads="1"/>
            </p:cNvSpPr>
            <p:nvPr/>
          </p:nvSpPr>
          <p:spPr bwMode="auto">
            <a:xfrm>
              <a:off x="1850" y="6152"/>
              <a:ext cx="5816" cy="6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/>
            <a:lstStyle>
              <a:lvl1pPr defTabSz="457200" eaLnBrk="0" hangingPunct="0">
                <a:defRPr>
                  <a:solidFill>
                    <a:schemeClr val="tx1"/>
                  </a:solidFill>
                  <a:latin typeface="Meiryo UI" panose="020B0604030504040204" pitchFamily="50" charset="-128"/>
                  <a:ea typeface="Meiryo UI" panose="020B0604030504040204" pitchFamily="50" charset="-128"/>
                </a:defRPr>
              </a:lvl1pPr>
              <a:lvl2pPr defTabSz="457200" eaLnBrk="0" hangingPunct="0">
                <a:defRPr>
                  <a:solidFill>
                    <a:schemeClr val="tx1"/>
                  </a:solidFill>
                  <a:latin typeface="Meiryo UI" panose="020B0604030504040204" pitchFamily="50" charset="-128"/>
                  <a:ea typeface="Meiryo UI" panose="020B0604030504040204" pitchFamily="50" charset="-128"/>
                </a:defRPr>
              </a:lvl2pPr>
              <a:lvl3pPr defTabSz="457200" eaLnBrk="0" hangingPunct="0">
                <a:defRPr>
                  <a:solidFill>
                    <a:schemeClr val="tx1"/>
                  </a:solidFill>
                  <a:latin typeface="Meiryo UI" panose="020B0604030504040204" pitchFamily="50" charset="-128"/>
                  <a:ea typeface="Meiryo UI" panose="020B0604030504040204" pitchFamily="50" charset="-128"/>
                </a:defRPr>
              </a:lvl3pPr>
              <a:lvl4pPr defTabSz="457200" eaLnBrk="0" hangingPunct="0">
                <a:defRPr>
                  <a:solidFill>
                    <a:schemeClr val="tx1"/>
                  </a:solidFill>
                  <a:latin typeface="Meiryo UI" panose="020B0604030504040204" pitchFamily="50" charset="-128"/>
                  <a:ea typeface="Meiryo UI" panose="020B0604030504040204" pitchFamily="50" charset="-128"/>
                </a:defRPr>
              </a:lvl4pPr>
              <a:lvl5pPr defTabSz="457200" eaLnBrk="0" hangingPunct="0">
                <a:defRPr>
                  <a:solidFill>
                    <a:schemeClr val="tx1"/>
                  </a:solidFill>
                  <a:latin typeface="Meiryo UI" panose="020B0604030504040204" pitchFamily="50" charset="-128"/>
                  <a:ea typeface="Meiryo UI" panose="020B0604030504040204" pitchFamily="50" charset="-128"/>
                </a:defRPr>
              </a:lvl5pPr>
              <a:lvl6pPr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Meiryo UI" panose="020B0604030504040204" pitchFamily="50" charset="-128"/>
                  <a:ea typeface="Meiryo UI" panose="020B0604030504040204" pitchFamily="50" charset="-128"/>
                </a:defRPr>
              </a:lvl6pPr>
              <a:lvl7pPr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Meiryo UI" panose="020B0604030504040204" pitchFamily="50" charset="-128"/>
                  <a:ea typeface="Meiryo UI" panose="020B0604030504040204" pitchFamily="50" charset="-128"/>
                </a:defRPr>
              </a:lvl7pPr>
              <a:lvl8pPr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Meiryo UI" panose="020B0604030504040204" pitchFamily="50" charset="-128"/>
                  <a:ea typeface="Meiryo UI" panose="020B0604030504040204" pitchFamily="50" charset="-128"/>
                </a:defRPr>
              </a:lvl8pPr>
              <a:lvl9pPr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Meiryo UI" panose="020B0604030504040204" pitchFamily="50" charset="-128"/>
                  <a:ea typeface="Meiryo UI" panose="020B0604030504040204" pitchFamily="50" charset="-128"/>
                </a:defRPr>
              </a:lvl9pPr>
            </a:lstStyle>
            <a:p>
              <a:pPr eaLnBrk="1" hangingPunct="1"/>
              <a:r>
                <a:rPr lang="zh-CN" altLang="en-US" sz="14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痛点：现场售后成本高，室外工作环境恶劣，对</a:t>
              </a:r>
              <a:endParaRPr lang="zh-CN" altLang="en-US" sz="1400" b="1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eaLnBrk="1" hangingPunct="1"/>
              <a:r>
                <a:rPr lang="zh-CN" altLang="en-US" sz="14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开关的耐环境性能有较高要求。</a:t>
              </a:r>
              <a:endParaRPr lang="zh-CN" altLang="en-US" sz="1400" b="1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3294" name="テキスト ボックス 19"/>
            <p:cNvSpPr txBox="1">
              <a:spLocks noChangeArrowheads="1"/>
            </p:cNvSpPr>
            <p:nvPr/>
          </p:nvSpPr>
          <p:spPr bwMode="auto">
            <a:xfrm>
              <a:off x="1849" y="5260"/>
              <a:ext cx="5802" cy="782"/>
            </a:xfrm>
            <a:prstGeom prst="rect">
              <a:avLst/>
            </a:prstGeom>
            <a:solidFill>
              <a:srgbClr val="F2F2F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 defTabSz="457200" eaLnBrk="0" hangingPunct="0">
                <a:defRPr>
                  <a:solidFill>
                    <a:schemeClr val="tx1"/>
                  </a:solidFill>
                  <a:latin typeface="Meiryo UI" panose="020B0604030504040204" pitchFamily="50" charset="-128"/>
                  <a:ea typeface="Meiryo UI" panose="020B0604030504040204" pitchFamily="50" charset="-128"/>
                </a:defRPr>
              </a:lvl1pPr>
              <a:lvl2pPr defTabSz="457200" eaLnBrk="0" hangingPunct="0">
                <a:defRPr>
                  <a:solidFill>
                    <a:schemeClr val="tx1"/>
                  </a:solidFill>
                  <a:latin typeface="Meiryo UI" panose="020B0604030504040204" pitchFamily="50" charset="-128"/>
                  <a:ea typeface="Meiryo UI" panose="020B0604030504040204" pitchFamily="50" charset="-128"/>
                </a:defRPr>
              </a:lvl2pPr>
              <a:lvl3pPr defTabSz="457200" eaLnBrk="0" hangingPunct="0">
                <a:defRPr>
                  <a:solidFill>
                    <a:schemeClr val="tx1"/>
                  </a:solidFill>
                  <a:latin typeface="Meiryo UI" panose="020B0604030504040204" pitchFamily="50" charset="-128"/>
                  <a:ea typeface="Meiryo UI" panose="020B0604030504040204" pitchFamily="50" charset="-128"/>
                </a:defRPr>
              </a:lvl3pPr>
              <a:lvl4pPr defTabSz="457200" eaLnBrk="0" hangingPunct="0">
                <a:defRPr>
                  <a:solidFill>
                    <a:schemeClr val="tx1"/>
                  </a:solidFill>
                  <a:latin typeface="Meiryo UI" panose="020B0604030504040204" pitchFamily="50" charset="-128"/>
                  <a:ea typeface="Meiryo UI" panose="020B0604030504040204" pitchFamily="50" charset="-128"/>
                </a:defRPr>
              </a:lvl4pPr>
              <a:lvl5pPr defTabSz="457200" eaLnBrk="0" hangingPunct="0">
                <a:defRPr>
                  <a:solidFill>
                    <a:schemeClr val="tx1"/>
                  </a:solidFill>
                  <a:latin typeface="Meiryo UI" panose="020B0604030504040204" pitchFamily="50" charset="-128"/>
                  <a:ea typeface="Meiryo UI" panose="020B0604030504040204" pitchFamily="50" charset="-128"/>
                </a:defRPr>
              </a:lvl5pPr>
              <a:lvl6pPr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Meiryo UI" panose="020B0604030504040204" pitchFamily="50" charset="-128"/>
                  <a:ea typeface="Meiryo UI" panose="020B0604030504040204" pitchFamily="50" charset="-128"/>
                </a:defRPr>
              </a:lvl6pPr>
              <a:lvl7pPr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Meiryo UI" panose="020B0604030504040204" pitchFamily="50" charset="-128"/>
                  <a:ea typeface="Meiryo UI" panose="020B0604030504040204" pitchFamily="50" charset="-128"/>
                </a:defRPr>
              </a:lvl7pPr>
              <a:lvl8pPr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Meiryo UI" panose="020B0604030504040204" pitchFamily="50" charset="-128"/>
                  <a:ea typeface="Meiryo UI" panose="020B0604030504040204" pitchFamily="50" charset="-128"/>
                </a:defRPr>
              </a:lvl8pPr>
              <a:lvl9pPr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Meiryo UI" panose="020B0604030504040204" pitchFamily="50" charset="-128"/>
                  <a:ea typeface="Meiryo UI" panose="020B0604030504040204" pitchFamily="50" charset="-128"/>
                </a:defRPr>
              </a:lvl9pPr>
            </a:lstStyle>
            <a:p>
              <a:pPr eaLnBrk="1" hangingPunct="1"/>
              <a:endParaRPr lang="zh-CN" altLang="en-US" sz="1100" b="1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eaLnBrk="1" hangingPunct="1"/>
              <a:r>
                <a:rPr lang="zh-CN" altLang="en-US" sz="11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储能柜门的开启</a:t>
              </a:r>
              <a:r>
                <a:rPr lang="en-US" altLang="zh-CN" sz="11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~</a:t>
              </a:r>
              <a:r>
                <a:rPr lang="zh-CN" altLang="en-US" sz="11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闭合，限位开关相应的信号传出。</a:t>
              </a:r>
              <a:endParaRPr lang="en-US" altLang="zh-CN" sz="1100" b="1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eaLnBrk="1" hangingPunct="1"/>
              <a:endParaRPr lang="zh-CN" altLang="en-US" sz="1100" b="1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8" name="矩形 17"/>
            <p:cNvSpPr/>
            <p:nvPr/>
          </p:nvSpPr>
          <p:spPr>
            <a:xfrm>
              <a:off x="1862" y="7113"/>
              <a:ext cx="5802" cy="1928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 w="19050">
              <a:noFill/>
              <a:headEnd type="none" w="med" len="med"/>
              <a:tailEnd type="none" w="med" len="me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lIns="0" tIns="0" rIns="0" bIns="0"/>
            <a:lstStyle/>
            <a:p>
              <a:pPr fontAlgn="auto">
                <a:defRPr/>
              </a:pPr>
              <a:r>
                <a:rPr lang="zh-CN" altLang="en-US" sz="1400" b="1" noProof="1">
                  <a:latin typeface="微软雅黑" panose="020B0503020204020204" pitchFamily="34" charset="-122"/>
                  <a:ea typeface="微软雅黑" panose="020B0503020204020204" pitchFamily="34" charset="-122"/>
                </a:rPr>
                <a:t>价值提供：</a:t>
              </a:r>
              <a:endParaRPr lang="en-US" altLang="zh-CN" sz="1400" b="1" noProof="1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fontAlgn="auto">
                <a:defRPr/>
              </a:pPr>
              <a:r>
                <a:rPr lang="zh-CN" altLang="en-US" sz="1050" noProof="1">
                  <a:latin typeface="微软雅黑" panose="020B0503020204020204" pitchFamily="34" charset="-122"/>
                  <a:ea typeface="微软雅黑" panose="020B0503020204020204" pitchFamily="34" charset="-122"/>
                </a:rPr>
                <a:t>①</a:t>
              </a:r>
              <a:r>
                <a:rPr lang="en-US" altLang="zh-CN" sz="1050" noProof="1">
                  <a:latin typeface="微软雅黑" panose="020B0503020204020204" pitchFamily="34" charset="-122"/>
                  <a:ea typeface="微软雅黑" panose="020B0503020204020204" pitchFamily="34" charset="-122"/>
                </a:rPr>
                <a:t>D4V-N</a:t>
              </a:r>
              <a:r>
                <a:rPr lang="zh-CN" altLang="en-US" sz="1050" noProof="1">
                  <a:latin typeface="微软雅黑" panose="020B0503020204020204" pitchFamily="34" charset="-122"/>
                  <a:ea typeface="微软雅黑" panose="020B0503020204020204" pitchFamily="34" charset="-122"/>
                </a:rPr>
                <a:t>可调摆杆方案契合储能柜门</a:t>
              </a:r>
              <a:endParaRPr lang="zh-CN" altLang="en-US" sz="1050" noProof="1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fontAlgn="auto">
                <a:defRPr/>
              </a:pPr>
              <a:r>
                <a:rPr lang="zh-CN" altLang="en-US" sz="1050" noProof="1">
                  <a:latin typeface="微软雅黑" panose="020B0503020204020204" pitchFamily="34" charset="-122"/>
                  <a:ea typeface="微软雅黑" panose="020B0503020204020204" pitchFamily="34" charset="-122"/>
                </a:rPr>
                <a:t>②良好的耐环境性能更适合客户现场应用。</a:t>
              </a:r>
              <a:endParaRPr lang="zh-CN" altLang="en-US" sz="1050" noProof="1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fontAlgn="auto">
                <a:defRPr/>
              </a:pPr>
              <a:r>
                <a:rPr kumimoji="1" lang="zh-CN" altLang="en-US" sz="1400" b="1" noProof="1">
                  <a:latin typeface="微软雅黑" panose="020B0503020204020204" pitchFamily="34" charset="-122"/>
                  <a:ea typeface="微软雅黑" panose="020B0503020204020204" pitchFamily="34" charset="-122"/>
                </a:rPr>
                <a:t>行业竞争优势：</a:t>
              </a:r>
              <a:endParaRPr kumimoji="1" lang="en-US" altLang="zh-CN" sz="1400" b="1" noProof="1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fontAlgn="auto">
                <a:defRPr/>
              </a:pPr>
              <a:r>
                <a:rPr kumimoji="1" lang="en-US" altLang="zh-CN" sz="1200" b="1" noProof="1">
                  <a:solidFill>
                    <a:schemeClr val="bg1"/>
                  </a:solidFill>
                  <a:highlight>
                    <a:srgbClr val="9933FF"/>
                  </a:highlight>
                  <a:latin typeface="微软雅黑" panose="020B0503020204020204" pitchFamily="34" charset="-122"/>
                  <a:ea typeface="微软雅黑" panose="020B0503020204020204" pitchFamily="34" charset="-122"/>
                </a:rPr>
                <a:t>QCD</a:t>
              </a:r>
              <a:r>
                <a:rPr kumimoji="1" lang="zh-CN" altLang="en-US" sz="1200" b="1" noProof="1">
                  <a:solidFill>
                    <a:schemeClr val="bg1"/>
                  </a:solidFill>
                  <a:highlight>
                    <a:srgbClr val="9933FF"/>
                  </a:highlight>
                  <a:latin typeface="微软雅黑" panose="020B0503020204020204" pitchFamily="34" charset="-122"/>
                  <a:ea typeface="微软雅黑" panose="020B0503020204020204" pitchFamily="34" charset="-122"/>
                </a:rPr>
                <a:t>稳定产出，满足客户现场稳定使用。</a:t>
              </a:r>
              <a:endParaRPr kumimoji="1" lang="zh-CN" altLang="en-US" sz="1200" b="1" noProof="1">
                <a:solidFill>
                  <a:schemeClr val="bg1"/>
                </a:solidFill>
                <a:highlight>
                  <a:srgbClr val="9933FF"/>
                </a:highlight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9" name="矩形: 圆角 38"/>
            <p:cNvSpPr/>
            <p:nvPr/>
          </p:nvSpPr>
          <p:spPr>
            <a:xfrm>
              <a:off x="3396" y="5043"/>
              <a:ext cx="2190" cy="460"/>
            </a:xfrm>
            <a:prstGeom prst="roundRect">
              <a:avLst/>
            </a:prstGeom>
            <a:solidFill>
              <a:srgbClr val="0099FF"/>
            </a:solidFill>
            <a:ln>
              <a:solidFill>
                <a:srgbClr val="0099FF"/>
              </a:solidFill>
              <a:headEnd type="none" w="med" len="med"/>
              <a:tailEnd type="none" w="med" len="med"/>
            </a:ln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lIns="0" tIns="0" rIns="0" bIns="0" anchor="ctr"/>
            <a:lstStyle/>
            <a:p>
              <a:pPr algn="ctr" fontAlgn="auto">
                <a:defRPr/>
              </a:pPr>
              <a:r>
                <a:rPr lang="zh-CN" altLang="en-US" sz="1400" b="1" noProof="1">
                  <a:solidFill>
                    <a:schemeClr val="bg1"/>
                  </a:solidFill>
                  <a:latin typeface="幼圆" panose="02010509060101010101" pitchFamily="49" charset="-122"/>
                  <a:ea typeface="幼圆" panose="02010509060101010101" pitchFamily="49" charset="-122"/>
                </a:rPr>
                <a:t>耐环境性能优异</a:t>
              </a:r>
              <a:endParaRPr lang="zh-CN" altLang="en-US" sz="1400" b="1" noProof="1">
                <a:solidFill>
                  <a:schemeClr val="bg1"/>
                </a:solidFill>
                <a:latin typeface="幼圆" panose="02010509060101010101" pitchFamily="49" charset="-122"/>
                <a:ea typeface="幼圆" panose="02010509060101010101" pitchFamily="49" charset="-122"/>
              </a:endParaRPr>
            </a:p>
          </p:txBody>
        </p:sp>
      </p:grpSp>
      <p:pic>
        <p:nvPicPr>
          <p:cNvPr id="53297" name="图片 22"/>
          <p:cNvPicPr>
            <a:picLocks noChangeAspect="1" noChangeArrowheads="1"/>
          </p:cNvPicPr>
          <p:nvPr>
            <p:custDataLst>
              <p:tags r:id="rId1"/>
            </p:custDataLst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9454" y="2231573"/>
            <a:ext cx="1517650" cy="819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39313" y="1897178"/>
            <a:ext cx="6748771" cy="3380925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01297" y="2255760"/>
            <a:ext cx="1741475" cy="794963"/>
          </a:xfrm>
          <a:prstGeom prst="rect">
            <a:avLst/>
          </a:prstGeom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4" name="图片 10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314707" y="1264094"/>
            <a:ext cx="612439" cy="717858"/>
          </a:xfrm>
          <a:prstGeom prst="rect">
            <a:avLst/>
          </a:prstGeom>
        </p:spPr>
      </p:pic>
      <p:sp>
        <p:nvSpPr>
          <p:cNvPr id="2" name="文本占位符 1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altLang="zh-CN" sz="2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Relay</a:t>
            </a:r>
            <a:r>
              <a:rPr lang="zh-CN" altLang="en-US" sz="2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产品</a:t>
            </a:r>
            <a:r>
              <a:rPr lang="en-US" altLang="zh-CN" sz="2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lineup</a:t>
            </a:r>
            <a:endParaRPr lang="zh-CN" altLang="en-US" dirty="0"/>
          </a:p>
        </p:txBody>
      </p:sp>
      <p:sp>
        <p:nvSpPr>
          <p:cNvPr id="8" name="object 9"/>
          <p:cNvSpPr txBox="1"/>
          <p:nvPr/>
        </p:nvSpPr>
        <p:spPr>
          <a:xfrm>
            <a:off x="765768" y="1112515"/>
            <a:ext cx="795493" cy="36420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zh-CN" altLang="en-US" sz="1400" spc="-30" dirty="0">
                <a:solidFill>
                  <a:srgbClr val="231F2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Verdana" panose="020B0604030504040204"/>
              </a:rPr>
              <a:t>额定电流</a:t>
            </a:r>
            <a:endParaRPr lang="en-US" altLang="zh-CN" sz="1400" spc="-30" dirty="0">
              <a:solidFill>
                <a:srgbClr val="231F2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Verdana" panose="020B0604030504040204"/>
            </a:endParaRPr>
          </a:p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zh-CN" altLang="en-US" sz="800" spc="-30" dirty="0">
                <a:solidFill>
                  <a:srgbClr val="231F2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Verdana" panose="020B0604030504040204"/>
              </a:rPr>
              <a:t>    电磁继电器</a:t>
            </a:r>
            <a:endParaRPr lang="en-US" altLang="zh-CN" sz="800" spc="-30" dirty="0">
              <a:solidFill>
                <a:srgbClr val="231F2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Verdana" panose="020B0604030504040204"/>
            </a:endParaRPr>
          </a:p>
        </p:txBody>
      </p:sp>
      <p:sp>
        <p:nvSpPr>
          <p:cNvPr id="9" name="object 10"/>
          <p:cNvSpPr/>
          <p:nvPr/>
        </p:nvSpPr>
        <p:spPr>
          <a:xfrm flipH="1">
            <a:off x="2491855" y="1603957"/>
            <a:ext cx="65139" cy="3843920"/>
          </a:xfrm>
          <a:custGeom>
            <a:avLst/>
            <a:gdLst/>
            <a:ahLst/>
            <a:cxnLst/>
            <a:rect l="l" t="t" r="r" b="b"/>
            <a:pathLst>
              <a:path h="3573145">
                <a:moveTo>
                  <a:pt x="0" y="0"/>
                </a:moveTo>
                <a:lnTo>
                  <a:pt x="0" y="3572725"/>
                </a:lnTo>
              </a:path>
            </a:pathLst>
          </a:custGeom>
          <a:ln w="11137">
            <a:solidFill>
              <a:srgbClr val="C7C8CA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4" name="object 12"/>
          <p:cNvSpPr/>
          <p:nvPr/>
        </p:nvSpPr>
        <p:spPr>
          <a:xfrm flipH="1">
            <a:off x="11407620" y="1607002"/>
            <a:ext cx="56651" cy="3853072"/>
          </a:xfrm>
          <a:custGeom>
            <a:avLst/>
            <a:gdLst/>
            <a:ahLst/>
            <a:cxnLst/>
            <a:rect l="l" t="t" r="r" b="b"/>
            <a:pathLst>
              <a:path h="3573145">
                <a:moveTo>
                  <a:pt x="0" y="0"/>
                </a:moveTo>
                <a:lnTo>
                  <a:pt x="0" y="3572725"/>
                </a:lnTo>
              </a:path>
            </a:pathLst>
          </a:custGeom>
          <a:ln w="11138">
            <a:solidFill>
              <a:srgbClr val="C7C8CA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7" name="object 14"/>
          <p:cNvSpPr/>
          <p:nvPr/>
        </p:nvSpPr>
        <p:spPr>
          <a:xfrm>
            <a:off x="1252030" y="1603957"/>
            <a:ext cx="10194861" cy="45719"/>
          </a:xfrm>
          <a:custGeom>
            <a:avLst/>
            <a:gdLst/>
            <a:ahLst/>
            <a:cxnLst/>
            <a:rect l="l" t="t" r="r" b="b"/>
            <a:pathLst>
              <a:path w="8597265">
                <a:moveTo>
                  <a:pt x="0" y="0"/>
                </a:moveTo>
                <a:lnTo>
                  <a:pt x="8597188" y="0"/>
                </a:lnTo>
              </a:path>
            </a:pathLst>
          </a:custGeom>
          <a:ln w="11125">
            <a:solidFill>
              <a:srgbClr val="C7C8CA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8" name="object 15"/>
          <p:cNvSpPr/>
          <p:nvPr/>
        </p:nvSpPr>
        <p:spPr>
          <a:xfrm flipV="1">
            <a:off x="1252029" y="4614780"/>
            <a:ext cx="10183920" cy="45719"/>
          </a:xfrm>
          <a:custGeom>
            <a:avLst/>
            <a:gdLst/>
            <a:ahLst/>
            <a:cxnLst/>
            <a:rect l="l" t="t" r="r" b="b"/>
            <a:pathLst>
              <a:path w="7317105">
                <a:moveTo>
                  <a:pt x="0" y="0"/>
                </a:moveTo>
                <a:lnTo>
                  <a:pt x="7317092" y="0"/>
                </a:lnTo>
              </a:path>
            </a:pathLst>
          </a:custGeom>
          <a:ln w="11137">
            <a:solidFill>
              <a:srgbClr val="C7C8CA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0" name="object 16"/>
          <p:cNvSpPr/>
          <p:nvPr/>
        </p:nvSpPr>
        <p:spPr>
          <a:xfrm>
            <a:off x="1252031" y="1595349"/>
            <a:ext cx="45719" cy="3876515"/>
          </a:xfrm>
          <a:custGeom>
            <a:avLst/>
            <a:gdLst/>
            <a:ahLst/>
            <a:cxnLst/>
            <a:rect l="l" t="t" r="r" b="b"/>
            <a:pathLst>
              <a:path h="3573145">
                <a:moveTo>
                  <a:pt x="0" y="0"/>
                </a:moveTo>
                <a:lnTo>
                  <a:pt x="0" y="3572713"/>
                </a:lnTo>
              </a:path>
            </a:pathLst>
          </a:custGeom>
          <a:ln w="11137">
            <a:solidFill>
              <a:srgbClr val="C7C8CA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5" name="object 19"/>
          <p:cNvSpPr/>
          <p:nvPr/>
        </p:nvSpPr>
        <p:spPr>
          <a:xfrm flipV="1">
            <a:off x="1252030" y="5410765"/>
            <a:ext cx="10205791" cy="45719"/>
          </a:xfrm>
          <a:custGeom>
            <a:avLst/>
            <a:gdLst/>
            <a:ahLst/>
            <a:cxnLst/>
            <a:rect l="l" t="t" r="r" b="b"/>
            <a:pathLst>
              <a:path w="8597265">
                <a:moveTo>
                  <a:pt x="0" y="0"/>
                </a:moveTo>
                <a:lnTo>
                  <a:pt x="8597188" y="0"/>
                </a:lnTo>
              </a:path>
            </a:pathLst>
          </a:custGeom>
          <a:ln w="11137">
            <a:solidFill>
              <a:srgbClr val="C7C8CA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0" name="object 28"/>
          <p:cNvSpPr/>
          <p:nvPr/>
        </p:nvSpPr>
        <p:spPr>
          <a:xfrm>
            <a:off x="8154296" y="1209931"/>
            <a:ext cx="111760" cy="38100"/>
          </a:xfrm>
          <a:custGeom>
            <a:avLst/>
            <a:gdLst/>
            <a:ahLst/>
            <a:cxnLst/>
            <a:rect l="l" t="t" r="r" b="b"/>
            <a:pathLst>
              <a:path w="111760" h="38100">
                <a:moveTo>
                  <a:pt x="111137" y="37706"/>
                </a:moveTo>
                <a:lnTo>
                  <a:pt x="77660" y="6724"/>
                </a:lnTo>
                <a:lnTo>
                  <a:pt x="54597" y="0"/>
                </a:lnTo>
                <a:lnTo>
                  <a:pt x="46164" y="831"/>
                </a:lnTo>
                <a:lnTo>
                  <a:pt x="37995" y="3316"/>
                </a:lnTo>
                <a:lnTo>
                  <a:pt x="30354" y="7442"/>
                </a:lnTo>
                <a:lnTo>
                  <a:pt x="23507" y="13195"/>
                </a:lnTo>
                <a:lnTo>
                  <a:pt x="0" y="37706"/>
                </a:lnTo>
                <a:lnTo>
                  <a:pt x="111137" y="37706"/>
                </a:lnTo>
                <a:close/>
              </a:path>
            </a:pathLst>
          </a:custGeom>
          <a:solidFill>
            <a:srgbClr val="F0F4E7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1" name="object 29"/>
          <p:cNvSpPr/>
          <p:nvPr/>
        </p:nvSpPr>
        <p:spPr>
          <a:xfrm>
            <a:off x="8143616" y="1253200"/>
            <a:ext cx="133985" cy="0"/>
          </a:xfrm>
          <a:custGeom>
            <a:avLst/>
            <a:gdLst/>
            <a:ahLst/>
            <a:cxnLst/>
            <a:rect l="l" t="t" r="r" b="b"/>
            <a:pathLst>
              <a:path w="133985">
                <a:moveTo>
                  <a:pt x="0" y="0"/>
                </a:moveTo>
                <a:lnTo>
                  <a:pt x="133426" y="0"/>
                </a:lnTo>
              </a:path>
            </a:pathLst>
          </a:custGeom>
          <a:ln w="11125">
            <a:solidFill>
              <a:srgbClr val="C6CBC1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3" name="object 45"/>
          <p:cNvSpPr txBox="1"/>
          <p:nvPr/>
        </p:nvSpPr>
        <p:spPr>
          <a:xfrm>
            <a:off x="779331" y="1512682"/>
            <a:ext cx="557579" cy="22826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n-US" sz="1400" spc="80" dirty="0">
                <a:solidFill>
                  <a:srgbClr val="231F20"/>
                </a:solidFill>
                <a:latin typeface="Verdana" panose="020B0604030504040204"/>
                <a:cs typeface="Verdana" panose="020B0604030504040204"/>
              </a:rPr>
              <a:t>10</a:t>
            </a:r>
            <a:r>
              <a:rPr sz="1400" spc="80" dirty="0">
                <a:solidFill>
                  <a:srgbClr val="231F20"/>
                </a:solidFill>
                <a:latin typeface="Verdana" panose="020B0604030504040204"/>
                <a:cs typeface="Verdana" panose="020B0604030504040204"/>
              </a:rPr>
              <a:t>A</a:t>
            </a:r>
            <a:endParaRPr sz="1400" dirty="0">
              <a:latin typeface="Verdana" panose="020B0604030504040204"/>
              <a:cs typeface="Verdana" panose="020B0604030504040204"/>
            </a:endParaRPr>
          </a:p>
        </p:txBody>
      </p:sp>
      <p:sp>
        <p:nvSpPr>
          <p:cNvPr id="54" name="object 46"/>
          <p:cNvSpPr txBox="1"/>
          <p:nvPr/>
        </p:nvSpPr>
        <p:spPr>
          <a:xfrm>
            <a:off x="904597" y="2642975"/>
            <a:ext cx="257810" cy="22826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n-US" sz="1400" spc="-15" dirty="0">
                <a:solidFill>
                  <a:srgbClr val="231F20"/>
                </a:solidFill>
                <a:latin typeface="Verdana" panose="020B0604030504040204"/>
                <a:cs typeface="Verdana" panose="020B0604030504040204"/>
              </a:rPr>
              <a:t>7</a:t>
            </a:r>
            <a:r>
              <a:rPr sz="1400" spc="-15" dirty="0">
                <a:solidFill>
                  <a:srgbClr val="231F20"/>
                </a:solidFill>
                <a:latin typeface="Verdana" panose="020B0604030504040204"/>
                <a:cs typeface="Verdana" panose="020B0604030504040204"/>
              </a:rPr>
              <a:t>A</a:t>
            </a:r>
            <a:endParaRPr sz="1400" dirty="0">
              <a:latin typeface="Verdana" panose="020B0604030504040204"/>
              <a:cs typeface="Verdana" panose="020B0604030504040204"/>
            </a:endParaRPr>
          </a:p>
        </p:txBody>
      </p:sp>
      <p:sp>
        <p:nvSpPr>
          <p:cNvPr id="66" name="object 66"/>
          <p:cNvSpPr txBox="1"/>
          <p:nvPr/>
        </p:nvSpPr>
        <p:spPr>
          <a:xfrm>
            <a:off x="1882933" y="3508527"/>
            <a:ext cx="532475" cy="13662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sz="800" b="1" spc="40" dirty="0">
                <a:solidFill>
                  <a:srgbClr val="00B04F"/>
                </a:solidFill>
                <a:latin typeface="Tahoma" panose="020B0604030504040204"/>
                <a:cs typeface="Tahoma" panose="020B0604030504040204"/>
              </a:rPr>
              <a:t>W:</a:t>
            </a:r>
            <a:r>
              <a:rPr lang="en-US" sz="800" b="1" spc="40" dirty="0">
                <a:solidFill>
                  <a:srgbClr val="00B04F"/>
                </a:solidFill>
                <a:latin typeface="Tahoma" panose="020B0604030504040204"/>
                <a:cs typeface="Tahoma" panose="020B0604030504040204"/>
              </a:rPr>
              <a:t>13</a:t>
            </a:r>
            <a:r>
              <a:rPr sz="800" b="1" spc="40" dirty="0">
                <a:solidFill>
                  <a:srgbClr val="00B04F"/>
                </a:solidFill>
                <a:latin typeface="Tahoma" panose="020B0604030504040204"/>
                <a:cs typeface="Tahoma" panose="020B0604030504040204"/>
              </a:rPr>
              <a:t>mm</a:t>
            </a:r>
            <a:endParaRPr sz="800" dirty="0">
              <a:latin typeface="Tahoma" panose="020B0604030504040204"/>
              <a:cs typeface="Tahoma" panose="020B0604030504040204"/>
            </a:endParaRPr>
          </a:p>
        </p:txBody>
      </p:sp>
      <p:sp>
        <p:nvSpPr>
          <p:cNvPr id="86" name="object 57"/>
          <p:cNvSpPr txBox="1"/>
          <p:nvPr/>
        </p:nvSpPr>
        <p:spPr>
          <a:xfrm>
            <a:off x="3352671" y="5591053"/>
            <a:ext cx="575310" cy="1974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n-US" sz="1200" spc="175" dirty="0">
                <a:solidFill>
                  <a:srgbClr val="231F20"/>
                </a:solidFill>
                <a:latin typeface="Verdana" panose="020B0604030504040204"/>
                <a:cs typeface="Verdana" panose="020B0604030504040204"/>
              </a:rPr>
              <a:t>4</a:t>
            </a:r>
            <a:r>
              <a:rPr sz="1200" spc="280" dirty="0">
                <a:solidFill>
                  <a:srgbClr val="231F20"/>
                </a:solidFill>
                <a:latin typeface="Verdana" panose="020B0604030504040204"/>
                <a:cs typeface="Verdana" panose="020B0604030504040204"/>
              </a:rPr>
              <a:t>-</a:t>
            </a:r>
            <a:r>
              <a:rPr lang="zh-CN" altLang="en-US" sz="1200" spc="-25" dirty="0">
                <a:solidFill>
                  <a:srgbClr val="231F2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Verdana" panose="020B0604030504040204"/>
              </a:rPr>
              <a:t>极</a:t>
            </a:r>
            <a:endParaRPr sz="1200" dirty="0">
              <a:latin typeface="微软雅黑" panose="020B0503020204020204" pitchFamily="34" charset="-122"/>
              <a:ea typeface="微软雅黑" panose="020B0503020204020204" pitchFamily="34" charset="-122"/>
              <a:cs typeface="Verdana" panose="020B0604030504040204"/>
            </a:endParaRPr>
          </a:p>
        </p:txBody>
      </p:sp>
      <p:sp>
        <p:nvSpPr>
          <p:cNvPr id="96" name="object 57"/>
          <p:cNvSpPr txBox="1"/>
          <p:nvPr/>
        </p:nvSpPr>
        <p:spPr>
          <a:xfrm>
            <a:off x="1620926" y="5591053"/>
            <a:ext cx="575310" cy="1974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n-US" sz="1200" spc="175" dirty="0">
                <a:solidFill>
                  <a:srgbClr val="231F20"/>
                </a:solidFill>
                <a:latin typeface="Verdana" panose="020B0604030504040204"/>
                <a:cs typeface="Verdana" panose="020B0604030504040204"/>
              </a:rPr>
              <a:t>6</a:t>
            </a:r>
            <a:r>
              <a:rPr sz="1200" spc="280" dirty="0">
                <a:solidFill>
                  <a:srgbClr val="231F20"/>
                </a:solidFill>
                <a:latin typeface="Verdana" panose="020B0604030504040204"/>
                <a:cs typeface="Verdana" panose="020B0604030504040204"/>
              </a:rPr>
              <a:t>-</a:t>
            </a:r>
            <a:r>
              <a:rPr lang="zh-CN" altLang="en-US" sz="1200" spc="-25" dirty="0">
                <a:solidFill>
                  <a:srgbClr val="231F2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Verdana" panose="020B0604030504040204"/>
              </a:rPr>
              <a:t>极</a:t>
            </a:r>
            <a:endParaRPr sz="1200" dirty="0">
              <a:latin typeface="微软雅黑" panose="020B0503020204020204" pitchFamily="34" charset="-122"/>
              <a:ea typeface="微软雅黑" panose="020B0503020204020204" pitchFamily="34" charset="-122"/>
              <a:cs typeface="Verdana" panose="020B0604030504040204"/>
            </a:endParaRPr>
          </a:p>
        </p:txBody>
      </p:sp>
      <p:sp>
        <p:nvSpPr>
          <p:cNvPr id="97" name="object 9"/>
          <p:cNvSpPr txBox="1"/>
          <p:nvPr/>
        </p:nvSpPr>
        <p:spPr>
          <a:xfrm>
            <a:off x="10504996" y="5699832"/>
            <a:ext cx="795493" cy="22826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zh-CN" altLang="en-US" sz="1400" spc="-30" dirty="0">
                <a:solidFill>
                  <a:srgbClr val="231F2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Verdana" panose="020B0604030504040204"/>
              </a:rPr>
              <a:t>触点极数</a:t>
            </a:r>
            <a:endParaRPr lang="en-US" altLang="zh-CN" sz="1400" spc="-30" dirty="0">
              <a:solidFill>
                <a:srgbClr val="231F2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Verdana" panose="020B0604030504040204"/>
            </a:endParaRPr>
          </a:p>
        </p:txBody>
      </p:sp>
      <p:sp>
        <p:nvSpPr>
          <p:cNvPr id="98" name="object 14"/>
          <p:cNvSpPr/>
          <p:nvPr/>
        </p:nvSpPr>
        <p:spPr>
          <a:xfrm flipV="1">
            <a:off x="1252029" y="2711140"/>
            <a:ext cx="10194855" cy="45719"/>
          </a:xfrm>
          <a:custGeom>
            <a:avLst/>
            <a:gdLst/>
            <a:ahLst/>
            <a:cxnLst/>
            <a:rect l="l" t="t" r="r" b="b"/>
            <a:pathLst>
              <a:path w="8597265">
                <a:moveTo>
                  <a:pt x="0" y="0"/>
                </a:moveTo>
                <a:lnTo>
                  <a:pt x="8597188" y="0"/>
                </a:lnTo>
              </a:path>
            </a:pathLst>
          </a:custGeom>
          <a:ln w="11125">
            <a:solidFill>
              <a:srgbClr val="C7C8CA"/>
            </a:solidFill>
          </a:ln>
        </p:spPr>
        <p:txBody>
          <a:bodyPr wrap="square" lIns="0" tIns="0" rIns="0" bIns="0" rtlCol="0"/>
          <a:lstStyle/>
          <a:p/>
        </p:txBody>
      </p:sp>
      <p:pic>
        <p:nvPicPr>
          <p:cNvPr id="100" name="图片 9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26760" y="2938436"/>
            <a:ext cx="567318" cy="567318"/>
          </a:xfrm>
          <a:prstGeom prst="rect">
            <a:avLst/>
          </a:prstGeom>
        </p:spPr>
      </p:pic>
      <p:pic>
        <p:nvPicPr>
          <p:cNvPr id="102" name="图片 10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71451" y="2898677"/>
            <a:ext cx="601353" cy="650644"/>
          </a:xfrm>
          <a:prstGeom prst="rect">
            <a:avLst/>
          </a:prstGeom>
        </p:spPr>
      </p:pic>
      <p:sp>
        <p:nvSpPr>
          <p:cNvPr id="105" name="object 66"/>
          <p:cNvSpPr txBox="1"/>
          <p:nvPr/>
        </p:nvSpPr>
        <p:spPr>
          <a:xfrm>
            <a:off x="1344381" y="1945119"/>
            <a:ext cx="629716" cy="1359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sz="800" b="1" spc="40" dirty="0">
                <a:solidFill>
                  <a:srgbClr val="00B04F"/>
                </a:solidFill>
                <a:latin typeface="Tahoma" panose="020B0604030504040204"/>
                <a:cs typeface="Tahoma" panose="020B0604030504040204"/>
              </a:rPr>
              <a:t>W:</a:t>
            </a:r>
            <a:r>
              <a:rPr lang="en-US" sz="800" b="1" spc="40" dirty="0">
                <a:solidFill>
                  <a:srgbClr val="00B04F"/>
                </a:solidFill>
                <a:latin typeface="Tahoma" panose="020B0604030504040204"/>
                <a:cs typeface="Tahoma" panose="020B0604030504040204"/>
              </a:rPr>
              <a:t>22.</a:t>
            </a:r>
            <a:r>
              <a:rPr sz="800" b="1" spc="40" dirty="0">
                <a:solidFill>
                  <a:srgbClr val="00B04F"/>
                </a:solidFill>
                <a:latin typeface="Tahoma" panose="020B0604030504040204"/>
                <a:cs typeface="Tahoma" panose="020B0604030504040204"/>
              </a:rPr>
              <a:t>5mm</a:t>
            </a:r>
            <a:endParaRPr sz="800" dirty="0">
              <a:latin typeface="Tahoma" panose="020B0604030504040204"/>
              <a:cs typeface="Tahoma" panose="020B0604030504040204"/>
            </a:endParaRPr>
          </a:p>
        </p:txBody>
      </p:sp>
      <p:sp>
        <p:nvSpPr>
          <p:cNvPr id="106" name="object 66"/>
          <p:cNvSpPr txBox="1"/>
          <p:nvPr/>
        </p:nvSpPr>
        <p:spPr>
          <a:xfrm>
            <a:off x="3763903" y="3533538"/>
            <a:ext cx="844175" cy="1359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sz="800" b="1" spc="40" dirty="0">
                <a:solidFill>
                  <a:srgbClr val="00B04F"/>
                </a:solidFill>
                <a:latin typeface="Tahoma" panose="020B0604030504040204"/>
                <a:cs typeface="Tahoma" panose="020B0604030504040204"/>
              </a:rPr>
              <a:t>W:</a:t>
            </a:r>
            <a:r>
              <a:rPr lang="en-US" sz="800" b="1" spc="40" dirty="0">
                <a:solidFill>
                  <a:srgbClr val="00B04F"/>
                </a:solidFill>
                <a:latin typeface="Tahoma" panose="020B0604030504040204"/>
                <a:cs typeface="Tahoma" panose="020B0604030504040204"/>
              </a:rPr>
              <a:t>13</a:t>
            </a:r>
            <a:r>
              <a:rPr sz="800" b="1" spc="40" dirty="0">
                <a:solidFill>
                  <a:srgbClr val="00B04F"/>
                </a:solidFill>
                <a:latin typeface="Tahoma" panose="020B0604030504040204"/>
                <a:cs typeface="Tahoma" panose="020B0604030504040204"/>
              </a:rPr>
              <a:t>mm</a:t>
            </a:r>
            <a:endParaRPr sz="800" dirty="0">
              <a:latin typeface="Tahoma" panose="020B0604030504040204"/>
              <a:cs typeface="Tahoma" panose="020B0604030504040204"/>
            </a:endParaRPr>
          </a:p>
        </p:txBody>
      </p:sp>
      <p:sp>
        <p:nvSpPr>
          <p:cNvPr id="108" name="文本框 107"/>
          <p:cNvSpPr txBox="1"/>
          <p:nvPr/>
        </p:nvSpPr>
        <p:spPr>
          <a:xfrm>
            <a:off x="1883885" y="1447052"/>
            <a:ext cx="853232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8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G7S-4A2B-E</a:t>
            </a:r>
            <a:endParaRPr lang="en-US" altLang="zh-CN" sz="8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en-US" altLang="zh-CN" sz="8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G7S-3A3B-E</a:t>
            </a:r>
            <a:endParaRPr lang="zh-CN" altLang="en-US" sz="8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0" name="文本框 109"/>
          <p:cNvSpPr txBox="1"/>
          <p:nvPr/>
        </p:nvSpPr>
        <p:spPr>
          <a:xfrm>
            <a:off x="1207547" y="3096964"/>
            <a:ext cx="766557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8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G7SA-5A1B</a:t>
            </a:r>
            <a:endParaRPr lang="en-US" altLang="zh-CN" sz="8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en-US" altLang="zh-CN" sz="8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G7SA-4A2B</a:t>
            </a:r>
            <a:endParaRPr lang="en-US" altLang="zh-CN" sz="8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en-US" altLang="zh-CN" sz="8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G7SA-3A3B</a:t>
            </a:r>
            <a:endParaRPr lang="en-US" altLang="zh-CN" sz="8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1" name="文本框 110"/>
          <p:cNvSpPr txBox="1"/>
          <p:nvPr/>
        </p:nvSpPr>
        <p:spPr>
          <a:xfrm>
            <a:off x="3640326" y="2673234"/>
            <a:ext cx="967752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8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G7SA-3A1B</a:t>
            </a:r>
            <a:endParaRPr lang="en-US" altLang="zh-CN" sz="8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en-US" altLang="zh-CN" sz="8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G7SA-2A2B</a:t>
            </a:r>
            <a:endParaRPr lang="en-US" altLang="zh-CN" sz="8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112" name="Straight Arrow Connector 30"/>
          <p:cNvCxnSpPr/>
          <p:nvPr/>
        </p:nvCxnSpPr>
        <p:spPr>
          <a:xfrm flipV="1">
            <a:off x="666847" y="1127118"/>
            <a:ext cx="0" cy="4906064"/>
          </a:xfrm>
          <a:prstGeom prst="straightConnector1">
            <a:avLst/>
          </a:prstGeom>
          <a:ln w="57150">
            <a:solidFill>
              <a:schemeClr val="bg1">
                <a:lumMod val="6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3" name="矩形 112"/>
          <p:cNvSpPr/>
          <p:nvPr/>
        </p:nvSpPr>
        <p:spPr>
          <a:xfrm>
            <a:off x="100731" y="1295482"/>
            <a:ext cx="453633" cy="2626861"/>
          </a:xfrm>
          <a:prstGeom prst="rect">
            <a:avLst/>
          </a:prstGeom>
          <a:solidFill>
            <a:srgbClr val="C00000">
              <a:alpha val="2600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kumimoji="1" lang="zh-CN" altLang="en-US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触点容量</a:t>
            </a:r>
            <a:endParaRPr kumimoji="1" lang="zh-CN" altLang="en-US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116" name="Straight Arrow Connector 28"/>
          <p:cNvCxnSpPr/>
          <p:nvPr/>
        </p:nvCxnSpPr>
        <p:spPr>
          <a:xfrm>
            <a:off x="666847" y="6051286"/>
            <a:ext cx="10802567" cy="2673"/>
          </a:xfrm>
          <a:prstGeom prst="straightConnector1">
            <a:avLst/>
          </a:prstGeom>
          <a:ln w="57150">
            <a:solidFill>
              <a:schemeClr val="bg1">
                <a:lumMod val="6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8" name="矩形 117"/>
          <p:cNvSpPr/>
          <p:nvPr/>
        </p:nvSpPr>
        <p:spPr>
          <a:xfrm rot="5400000">
            <a:off x="9760242" y="5087899"/>
            <a:ext cx="453633" cy="2626861"/>
          </a:xfrm>
          <a:prstGeom prst="rect">
            <a:avLst/>
          </a:prstGeom>
          <a:solidFill>
            <a:srgbClr val="C00000">
              <a:alpha val="2600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zh-CN" altLang="en-US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多样性、小型化</a:t>
            </a:r>
            <a:endParaRPr kumimoji="1" lang="zh-CN" altLang="en-US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object 46"/>
          <p:cNvSpPr txBox="1"/>
          <p:nvPr/>
        </p:nvSpPr>
        <p:spPr>
          <a:xfrm>
            <a:off x="911036" y="3758490"/>
            <a:ext cx="257810" cy="22826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n-US" sz="1400" spc="-15" dirty="0">
                <a:solidFill>
                  <a:srgbClr val="231F20"/>
                </a:solidFill>
                <a:latin typeface="Verdana" panose="020B0604030504040204"/>
                <a:cs typeface="Verdana" panose="020B0604030504040204"/>
              </a:rPr>
              <a:t>5</a:t>
            </a:r>
            <a:r>
              <a:rPr sz="1400" spc="-15" dirty="0">
                <a:solidFill>
                  <a:srgbClr val="231F20"/>
                </a:solidFill>
                <a:latin typeface="Verdana" panose="020B0604030504040204"/>
                <a:cs typeface="Verdana" panose="020B0604030504040204"/>
              </a:rPr>
              <a:t>A</a:t>
            </a:r>
            <a:endParaRPr sz="1400" dirty="0">
              <a:latin typeface="Verdana" panose="020B0604030504040204"/>
              <a:cs typeface="Verdana" panose="020B0604030504040204"/>
            </a:endParaRPr>
          </a:p>
        </p:txBody>
      </p:sp>
      <p:sp>
        <p:nvSpPr>
          <p:cNvPr id="7" name="object 46"/>
          <p:cNvSpPr txBox="1"/>
          <p:nvPr/>
        </p:nvSpPr>
        <p:spPr>
          <a:xfrm>
            <a:off x="911036" y="4542626"/>
            <a:ext cx="257810" cy="22826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n-US" sz="1400" spc="-15" dirty="0">
                <a:solidFill>
                  <a:srgbClr val="231F20"/>
                </a:solidFill>
                <a:latin typeface="Verdana" panose="020B0604030504040204"/>
                <a:cs typeface="Verdana" panose="020B0604030504040204"/>
              </a:rPr>
              <a:t>3</a:t>
            </a:r>
            <a:r>
              <a:rPr sz="1400" spc="-15" dirty="0">
                <a:solidFill>
                  <a:srgbClr val="231F20"/>
                </a:solidFill>
                <a:latin typeface="Verdana" panose="020B0604030504040204"/>
                <a:cs typeface="Verdana" panose="020B0604030504040204"/>
              </a:rPr>
              <a:t>A</a:t>
            </a:r>
            <a:endParaRPr sz="1400" dirty="0">
              <a:latin typeface="Verdana" panose="020B0604030504040204"/>
              <a:cs typeface="Verdana" panose="020B0604030504040204"/>
            </a:endParaRPr>
          </a:p>
        </p:txBody>
      </p:sp>
      <p:sp>
        <p:nvSpPr>
          <p:cNvPr id="10" name="object 15"/>
          <p:cNvSpPr/>
          <p:nvPr/>
        </p:nvSpPr>
        <p:spPr>
          <a:xfrm flipV="1">
            <a:off x="1262965" y="3851934"/>
            <a:ext cx="10183920" cy="45719"/>
          </a:xfrm>
          <a:custGeom>
            <a:avLst/>
            <a:gdLst/>
            <a:ahLst/>
            <a:cxnLst/>
            <a:rect l="l" t="t" r="r" b="b"/>
            <a:pathLst>
              <a:path w="7317105">
                <a:moveTo>
                  <a:pt x="0" y="0"/>
                </a:moveTo>
                <a:lnTo>
                  <a:pt x="7317092" y="0"/>
                </a:lnTo>
              </a:path>
            </a:pathLst>
          </a:custGeom>
          <a:ln w="11137">
            <a:solidFill>
              <a:srgbClr val="C7C8CA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1" name="object 46"/>
          <p:cNvSpPr txBox="1"/>
          <p:nvPr/>
        </p:nvSpPr>
        <p:spPr>
          <a:xfrm>
            <a:off x="915975" y="3200302"/>
            <a:ext cx="257810" cy="22826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n-US" sz="1400" spc="-15" dirty="0">
                <a:solidFill>
                  <a:srgbClr val="231F20"/>
                </a:solidFill>
                <a:latin typeface="Verdana" panose="020B0604030504040204"/>
                <a:cs typeface="Verdana" panose="020B0604030504040204"/>
              </a:rPr>
              <a:t>6</a:t>
            </a:r>
            <a:r>
              <a:rPr sz="1400" spc="-15" dirty="0">
                <a:solidFill>
                  <a:srgbClr val="231F20"/>
                </a:solidFill>
                <a:latin typeface="Verdana" panose="020B0604030504040204"/>
                <a:cs typeface="Verdana" panose="020B0604030504040204"/>
              </a:rPr>
              <a:t>A</a:t>
            </a:r>
            <a:endParaRPr sz="1400" dirty="0">
              <a:latin typeface="Verdana" panose="020B0604030504040204"/>
              <a:cs typeface="Verdana" panose="020B0604030504040204"/>
            </a:endParaRPr>
          </a:p>
        </p:txBody>
      </p:sp>
      <p:sp>
        <p:nvSpPr>
          <p:cNvPr id="12" name="object 15"/>
          <p:cNvSpPr/>
          <p:nvPr/>
        </p:nvSpPr>
        <p:spPr>
          <a:xfrm flipV="1">
            <a:off x="1262965" y="3273530"/>
            <a:ext cx="10194856" cy="45719"/>
          </a:xfrm>
          <a:custGeom>
            <a:avLst/>
            <a:gdLst/>
            <a:ahLst/>
            <a:cxnLst/>
            <a:rect l="l" t="t" r="r" b="b"/>
            <a:pathLst>
              <a:path w="7317105">
                <a:moveTo>
                  <a:pt x="0" y="0"/>
                </a:moveTo>
                <a:lnTo>
                  <a:pt x="7317092" y="0"/>
                </a:lnTo>
              </a:path>
            </a:pathLst>
          </a:custGeom>
          <a:ln w="11137">
            <a:solidFill>
              <a:srgbClr val="C7C8CA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3" name="object 10"/>
          <p:cNvSpPr/>
          <p:nvPr/>
        </p:nvSpPr>
        <p:spPr>
          <a:xfrm flipH="1">
            <a:off x="4561315" y="1595348"/>
            <a:ext cx="45719" cy="3876515"/>
          </a:xfrm>
          <a:custGeom>
            <a:avLst/>
            <a:gdLst/>
            <a:ahLst/>
            <a:cxnLst/>
            <a:rect l="l" t="t" r="r" b="b"/>
            <a:pathLst>
              <a:path h="3573145">
                <a:moveTo>
                  <a:pt x="0" y="0"/>
                </a:moveTo>
                <a:lnTo>
                  <a:pt x="0" y="3572725"/>
                </a:lnTo>
              </a:path>
            </a:pathLst>
          </a:custGeom>
          <a:ln w="11137">
            <a:solidFill>
              <a:srgbClr val="C7C8CA"/>
            </a:solidFill>
          </a:ln>
        </p:spPr>
        <p:txBody>
          <a:bodyPr wrap="square" lIns="0" tIns="0" rIns="0" bIns="0" rtlCol="0"/>
          <a:lstStyle/>
          <a:p/>
        </p:txBody>
      </p:sp>
      <p:pic>
        <p:nvPicPr>
          <p:cNvPr id="16" name="图片 1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873624" y="3014604"/>
            <a:ext cx="458820" cy="543787"/>
          </a:xfrm>
          <a:prstGeom prst="rect">
            <a:avLst/>
          </a:prstGeom>
        </p:spPr>
      </p:pic>
      <p:sp>
        <p:nvSpPr>
          <p:cNvPr id="19" name="文本框 18"/>
          <p:cNvSpPr txBox="1"/>
          <p:nvPr/>
        </p:nvSpPr>
        <p:spPr>
          <a:xfrm>
            <a:off x="2753841" y="2753440"/>
            <a:ext cx="831558" cy="2154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800" dirty="0">
                <a:highlight>
                  <a:srgbClr val="00FF00"/>
                </a:highlight>
                <a:latin typeface="微软雅黑" panose="020B0503020204020204" pitchFamily="34" charset="-122"/>
                <a:ea typeface="微软雅黑" panose="020B0503020204020204" pitchFamily="34" charset="-122"/>
              </a:rPr>
              <a:t>MY4**-GS-R</a:t>
            </a:r>
            <a:endParaRPr lang="en-US" altLang="zh-CN" sz="800" dirty="0">
              <a:highlight>
                <a:srgbClr val="00FF00"/>
              </a:highligh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0" name="object 66"/>
          <p:cNvSpPr txBox="1"/>
          <p:nvPr/>
        </p:nvSpPr>
        <p:spPr>
          <a:xfrm>
            <a:off x="2831210" y="3545283"/>
            <a:ext cx="844175" cy="1359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sz="800" b="1" spc="40" dirty="0">
                <a:solidFill>
                  <a:srgbClr val="00B04F"/>
                </a:solidFill>
                <a:latin typeface="Tahoma" panose="020B0604030504040204"/>
                <a:cs typeface="Tahoma" panose="020B0604030504040204"/>
              </a:rPr>
              <a:t>W:</a:t>
            </a:r>
            <a:r>
              <a:rPr lang="en-US" sz="800" b="1" spc="40" dirty="0">
                <a:solidFill>
                  <a:srgbClr val="00B04F"/>
                </a:solidFill>
                <a:latin typeface="Tahoma" panose="020B0604030504040204"/>
                <a:cs typeface="Tahoma" panose="020B0604030504040204"/>
              </a:rPr>
              <a:t>21.5</a:t>
            </a:r>
            <a:r>
              <a:rPr sz="800" b="1" spc="40" dirty="0">
                <a:solidFill>
                  <a:srgbClr val="00B04F"/>
                </a:solidFill>
                <a:latin typeface="Tahoma" panose="020B0604030504040204"/>
                <a:cs typeface="Tahoma" panose="020B0604030504040204"/>
              </a:rPr>
              <a:t>mm</a:t>
            </a:r>
            <a:endParaRPr sz="800" dirty="0">
              <a:latin typeface="Tahoma" panose="020B0604030504040204"/>
              <a:cs typeface="Tahoma" panose="020B0604030504040204"/>
            </a:endParaRPr>
          </a:p>
        </p:txBody>
      </p:sp>
      <p:pic>
        <p:nvPicPr>
          <p:cNvPr id="21" name="图片 2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91710" y="1324672"/>
            <a:ext cx="458820" cy="543787"/>
          </a:xfrm>
          <a:prstGeom prst="rect">
            <a:avLst/>
          </a:prstGeom>
        </p:spPr>
      </p:pic>
      <p:sp>
        <p:nvSpPr>
          <p:cNvPr id="22" name="文本框 21"/>
          <p:cNvSpPr txBox="1"/>
          <p:nvPr/>
        </p:nvSpPr>
        <p:spPr>
          <a:xfrm>
            <a:off x="6316130" y="1125578"/>
            <a:ext cx="831558" cy="2154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800" dirty="0">
                <a:highlight>
                  <a:srgbClr val="00FF00"/>
                </a:highlight>
                <a:latin typeface="微软雅黑" panose="020B0503020204020204" pitchFamily="34" charset="-122"/>
                <a:ea typeface="微软雅黑" panose="020B0503020204020204" pitchFamily="34" charset="-122"/>
              </a:rPr>
              <a:t>MY2**-GS-R</a:t>
            </a:r>
            <a:endParaRPr lang="en-US" altLang="zh-CN" sz="800" dirty="0">
              <a:highlight>
                <a:srgbClr val="00FF00"/>
              </a:highligh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3" name="object 66"/>
          <p:cNvSpPr txBox="1"/>
          <p:nvPr/>
        </p:nvSpPr>
        <p:spPr>
          <a:xfrm>
            <a:off x="6449297" y="1855351"/>
            <a:ext cx="687310" cy="1359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sz="800" b="1" spc="40" dirty="0">
                <a:solidFill>
                  <a:srgbClr val="00B04F"/>
                </a:solidFill>
                <a:latin typeface="Tahoma" panose="020B0604030504040204"/>
                <a:cs typeface="Tahoma" panose="020B0604030504040204"/>
              </a:rPr>
              <a:t>W:</a:t>
            </a:r>
            <a:r>
              <a:rPr lang="en-US" sz="800" b="1" spc="40" dirty="0">
                <a:solidFill>
                  <a:srgbClr val="00B04F"/>
                </a:solidFill>
                <a:latin typeface="Tahoma" panose="020B0604030504040204"/>
                <a:cs typeface="Tahoma" panose="020B0604030504040204"/>
              </a:rPr>
              <a:t>21.5</a:t>
            </a:r>
            <a:r>
              <a:rPr sz="800" b="1" spc="40" dirty="0">
                <a:solidFill>
                  <a:srgbClr val="00B04F"/>
                </a:solidFill>
                <a:latin typeface="Tahoma" panose="020B0604030504040204"/>
                <a:cs typeface="Tahoma" panose="020B0604030504040204"/>
              </a:rPr>
              <a:t>mm</a:t>
            </a:r>
            <a:endParaRPr sz="800" dirty="0">
              <a:latin typeface="Tahoma" panose="020B0604030504040204"/>
              <a:cs typeface="Tahoma" panose="020B0604030504040204"/>
            </a:endParaRPr>
          </a:p>
        </p:txBody>
      </p:sp>
      <p:sp>
        <p:nvSpPr>
          <p:cNvPr id="24" name="object 10"/>
          <p:cNvSpPr/>
          <p:nvPr/>
        </p:nvSpPr>
        <p:spPr>
          <a:xfrm flipH="1">
            <a:off x="6091513" y="1587659"/>
            <a:ext cx="45719" cy="3876515"/>
          </a:xfrm>
          <a:custGeom>
            <a:avLst/>
            <a:gdLst/>
            <a:ahLst/>
            <a:cxnLst/>
            <a:rect l="l" t="t" r="r" b="b"/>
            <a:pathLst>
              <a:path h="3573145">
                <a:moveTo>
                  <a:pt x="0" y="0"/>
                </a:moveTo>
                <a:lnTo>
                  <a:pt x="0" y="3572725"/>
                </a:lnTo>
              </a:path>
            </a:pathLst>
          </a:custGeom>
          <a:ln w="11137">
            <a:solidFill>
              <a:srgbClr val="C7C8CA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5" name="object 57"/>
          <p:cNvSpPr txBox="1"/>
          <p:nvPr/>
        </p:nvSpPr>
        <p:spPr>
          <a:xfrm>
            <a:off x="5179015" y="5579070"/>
            <a:ext cx="575310" cy="1974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n-US" sz="1200" spc="175" dirty="0">
                <a:solidFill>
                  <a:srgbClr val="231F20"/>
                </a:solidFill>
                <a:latin typeface="Verdana" panose="020B0604030504040204"/>
                <a:cs typeface="Verdana" panose="020B0604030504040204"/>
              </a:rPr>
              <a:t>3</a:t>
            </a:r>
            <a:r>
              <a:rPr sz="1200" spc="280" dirty="0">
                <a:solidFill>
                  <a:srgbClr val="231F20"/>
                </a:solidFill>
                <a:latin typeface="Verdana" panose="020B0604030504040204"/>
                <a:cs typeface="Verdana" panose="020B0604030504040204"/>
              </a:rPr>
              <a:t>-</a:t>
            </a:r>
            <a:r>
              <a:rPr lang="zh-CN" altLang="en-US" sz="1200" spc="-25" dirty="0">
                <a:solidFill>
                  <a:srgbClr val="231F2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Verdana" panose="020B0604030504040204"/>
              </a:rPr>
              <a:t>极</a:t>
            </a:r>
            <a:endParaRPr sz="1200" dirty="0">
              <a:latin typeface="微软雅黑" panose="020B0503020204020204" pitchFamily="34" charset="-122"/>
              <a:ea typeface="微软雅黑" panose="020B0503020204020204" pitchFamily="34" charset="-122"/>
              <a:cs typeface="Verdana" panose="020B0604030504040204"/>
            </a:endParaRPr>
          </a:p>
        </p:txBody>
      </p:sp>
      <p:sp>
        <p:nvSpPr>
          <p:cNvPr id="26" name="object 57"/>
          <p:cNvSpPr txBox="1"/>
          <p:nvPr/>
        </p:nvSpPr>
        <p:spPr>
          <a:xfrm>
            <a:off x="6734477" y="5579984"/>
            <a:ext cx="575310" cy="1974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n-US" sz="1200" spc="175" dirty="0">
                <a:solidFill>
                  <a:srgbClr val="231F20"/>
                </a:solidFill>
                <a:latin typeface="Verdana" panose="020B0604030504040204"/>
                <a:cs typeface="Verdana" panose="020B0604030504040204"/>
              </a:rPr>
              <a:t>2</a:t>
            </a:r>
            <a:r>
              <a:rPr sz="1200" spc="280" dirty="0">
                <a:solidFill>
                  <a:srgbClr val="231F20"/>
                </a:solidFill>
                <a:latin typeface="Verdana" panose="020B0604030504040204"/>
                <a:cs typeface="Verdana" panose="020B0604030504040204"/>
              </a:rPr>
              <a:t>-</a:t>
            </a:r>
            <a:r>
              <a:rPr lang="zh-CN" altLang="en-US" sz="1200" spc="-25" dirty="0">
                <a:solidFill>
                  <a:srgbClr val="231F2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Verdana" panose="020B0604030504040204"/>
              </a:rPr>
              <a:t>极</a:t>
            </a:r>
            <a:endParaRPr sz="1200" dirty="0">
              <a:latin typeface="微软雅黑" panose="020B0503020204020204" pitchFamily="34" charset="-122"/>
              <a:ea typeface="微软雅黑" panose="020B0503020204020204" pitchFamily="34" charset="-122"/>
              <a:cs typeface="Verdana" panose="020B0604030504040204"/>
            </a:endParaRPr>
          </a:p>
        </p:txBody>
      </p:sp>
      <p:sp>
        <p:nvSpPr>
          <p:cNvPr id="27" name="object 57"/>
          <p:cNvSpPr txBox="1"/>
          <p:nvPr/>
        </p:nvSpPr>
        <p:spPr>
          <a:xfrm>
            <a:off x="9436004" y="5596243"/>
            <a:ext cx="575310" cy="1974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n-US" sz="1200" spc="175" dirty="0">
                <a:solidFill>
                  <a:srgbClr val="231F20"/>
                </a:solidFill>
                <a:latin typeface="Verdana" panose="020B0604030504040204"/>
                <a:cs typeface="Verdana" panose="020B0604030504040204"/>
              </a:rPr>
              <a:t>1</a:t>
            </a:r>
            <a:r>
              <a:rPr sz="1200" spc="280" dirty="0">
                <a:solidFill>
                  <a:srgbClr val="231F20"/>
                </a:solidFill>
                <a:latin typeface="Verdana" panose="020B0604030504040204"/>
                <a:cs typeface="Verdana" panose="020B0604030504040204"/>
              </a:rPr>
              <a:t>-</a:t>
            </a:r>
            <a:r>
              <a:rPr lang="zh-CN" altLang="en-US" sz="1200" spc="-25" dirty="0">
                <a:solidFill>
                  <a:srgbClr val="231F2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Verdana" panose="020B0604030504040204"/>
              </a:rPr>
              <a:t>极</a:t>
            </a:r>
            <a:endParaRPr sz="1200" dirty="0">
              <a:latin typeface="微软雅黑" panose="020B0503020204020204" pitchFamily="34" charset="-122"/>
              <a:ea typeface="微软雅黑" panose="020B0503020204020204" pitchFamily="34" charset="-122"/>
              <a:cs typeface="Verdana" panose="020B0604030504040204"/>
            </a:endParaRPr>
          </a:p>
        </p:txBody>
      </p:sp>
      <p:sp>
        <p:nvSpPr>
          <p:cNvPr id="28" name="object 10"/>
          <p:cNvSpPr/>
          <p:nvPr/>
        </p:nvSpPr>
        <p:spPr>
          <a:xfrm flipH="1">
            <a:off x="7875902" y="1607553"/>
            <a:ext cx="45719" cy="3876515"/>
          </a:xfrm>
          <a:custGeom>
            <a:avLst/>
            <a:gdLst/>
            <a:ahLst/>
            <a:cxnLst/>
            <a:rect l="l" t="t" r="r" b="b"/>
            <a:pathLst>
              <a:path h="3573145">
                <a:moveTo>
                  <a:pt x="0" y="0"/>
                </a:moveTo>
                <a:lnTo>
                  <a:pt x="0" y="3572725"/>
                </a:lnTo>
              </a:path>
            </a:pathLst>
          </a:custGeom>
          <a:ln w="11137">
            <a:solidFill>
              <a:srgbClr val="C7C8CA"/>
            </a:solidFill>
          </a:ln>
        </p:spPr>
        <p:txBody>
          <a:bodyPr wrap="square" lIns="0" tIns="0" rIns="0" bIns="0" rtlCol="0"/>
          <a:lstStyle/>
          <a:p/>
        </p:txBody>
      </p:sp>
      <p:pic>
        <p:nvPicPr>
          <p:cNvPr id="30" name="图片 29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281203" y="2976383"/>
            <a:ext cx="422087" cy="712273"/>
          </a:xfrm>
          <a:prstGeom prst="rect">
            <a:avLst/>
          </a:prstGeom>
        </p:spPr>
      </p:pic>
      <p:sp>
        <p:nvSpPr>
          <p:cNvPr id="31" name="文本框 30"/>
          <p:cNvSpPr txBox="1"/>
          <p:nvPr/>
        </p:nvSpPr>
        <p:spPr>
          <a:xfrm>
            <a:off x="8230993" y="2807331"/>
            <a:ext cx="637830" cy="2154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8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G2RV-ST</a:t>
            </a:r>
            <a:endParaRPr lang="en-US" altLang="zh-CN" sz="8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2" name="object 71"/>
          <p:cNvSpPr txBox="1"/>
          <p:nvPr/>
        </p:nvSpPr>
        <p:spPr>
          <a:xfrm>
            <a:off x="8029354" y="1196687"/>
            <a:ext cx="584578" cy="137857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15"/>
              </a:spcBef>
            </a:pPr>
            <a:r>
              <a:rPr lang="en-US" sz="800" spc="35" dirty="0">
                <a:solidFill>
                  <a:srgbClr val="231F2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Verdana" panose="020B0604030504040204"/>
              </a:rPr>
              <a:t>G2R－1－S</a:t>
            </a:r>
            <a:endParaRPr lang="en-US" sz="800" dirty="0">
              <a:latin typeface="微软雅黑" panose="020B0503020204020204" pitchFamily="34" charset="-122"/>
              <a:ea typeface="微软雅黑" panose="020B0503020204020204" pitchFamily="34" charset="-122"/>
              <a:cs typeface="Verdana" panose="020B0604030504040204"/>
            </a:endParaRPr>
          </a:p>
        </p:txBody>
      </p:sp>
      <p:sp>
        <p:nvSpPr>
          <p:cNvPr id="33" name="object 87"/>
          <p:cNvSpPr/>
          <p:nvPr/>
        </p:nvSpPr>
        <p:spPr>
          <a:xfrm>
            <a:off x="8151583" y="1352147"/>
            <a:ext cx="331444" cy="493153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34" name="object 28"/>
          <p:cNvSpPr/>
          <p:nvPr/>
        </p:nvSpPr>
        <p:spPr>
          <a:xfrm>
            <a:off x="7261548" y="3547153"/>
            <a:ext cx="111760" cy="38100"/>
          </a:xfrm>
          <a:custGeom>
            <a:avLst/>
            <a:gdLst/>
            <a:ahLst/>
            <a:cxnLst/>
            <a:rect l="l" t="t" r="r" b="b"/>
            <a:pathLst>
              <a:path w="111760" h="38100">
                <a:moveTo>
                  <a:pt x="111137" y="37706"/>
                </a:moveTo>
                <a:lnTo>
                  <a:pt x="77660" y="6724"/>
                </a:lnTo>
                <a:lnTo>
                  <a:pt x="54597" y="0"/>
                </a:lnTo>
                <a:lnTo>
                  <a:pt x="46164" y="831"/>
                </a:lnTo>
                <a:lnTo>
                  <a:pt x="37995" y="3316"/>
                </a:lnTo>
                <a:lnTo>
                  <a:pt x="30354" y="7442"/>
                </a:lnTo>
                <a:lnTo>
                  <a:pt x="23507" y="13195"/>
                </a:lnTo>
                <a:lnTo>
                  <a:pt x="0" y="37706"/>
                </a:lnTo>
                <a:lnTo>
                  <a:pt x="111137" y="37706"/>
                </a:lnTo>
                <a:close/>
              </a:path>
            </a:pathLst>
          </a:custGeom>
          <a:solidFill>
            <a:srgbClr val="F0F4E7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5" name="object 29"/>
          <p:cNvSpPr/>
          <p:nvPr/>
        </p:nvSpPr>
        <p:spPr>
          <a:xfrm>
            <a:off x="7250868" y="3590422"/>
            <a:ext cx="133985" cy="0"/>
          </a:xfrm>
          <a:custGeom>
            <a:avLst/>
            <a:gdLst/>
            <a:ahLst/>
            <a:cxnLst/>
            <a:rect l="l" t="t" r="r" b="b"/>
            <a:pathLst>
              <a:path w="133985">
                <a:moveTo>
                  <a:pt x="0" y="0"/>
                </a:moveTo>
                <a:lnTo>
                  <a:pt x="133426" y="0"/>
                </a:lnTo>
              </a:path>
            </a:pathLst>
          </a:custGeom>
          <a:ln w="11125">
            <a:solidFill>
              <a:srgbClr val="C6CBC1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6" name="object 71"/>
          <p:cNvSpPr txBox="1"/>
          <p:nvPr/>
        </p:nvSpPr>
        <p:spPr>
          <a:xfrm>
            <a:off x="7136606" y="3533909"/>
            <a:ext cx="584578" cy="137857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15"/>
              </a:spcBef>
            </a:pPr>
            <a:r>
              <a:rPr lang="en-US" sz="800" spc="35" dirty="0">
                <a:solidFill>
                  <a:srgbClr val="231F2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Verdana" panose="020B0604030504040204"/>
              </a:rPr>
              <a:t>G2R－2－S</a:t>
            </a:r>
            <a:endParaRPr lang="en-US" sz="800" dirty="0">
              <a:latin typeface="微软雅黑" panose="020B0503020204020204" pitchFamily="34" charset="-122"/>
              <a:ea typeface="微软雅黑" panose="020B0503020204020204" pitchFamily="34" charset="-122"/>
              <a:cs typeface="Verdana" panose="020B0604030504040204"/>
            </a:endParaRPr>
          </a:p>
        </p:txBody>
      </p:sp>
      <p:sp>
        <p:nvSpPr>
          <p:cNvPr id="37" name="object 87"/>
          <p:cNvSpPr/>
          <p:nvPr/>
        </p:nvSpPr>
        <p:spPr>
          <a:xfrm>
            <a:off x="7258835" y="3689369"/>
            <a:ext cx="331444" cy="493153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38" name="object 66"/>
          <p:cNvSpPr txBox="1"/>
          <p:nvPr/>
        </p:nvSpPr>
        <p:spPr>
          <a:xfrm>
            <a:off x="8029354" y="1865947"/>
            <a:ext cx="687310" cy="1359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sz="800" b="1" spc="40" dirty="0">
                <a:solidFill>
                  <a:srgbClr val="00B04F"/>
                </a:solidFill>
                <a:latin typeface="Tahoma" panose="020B0604030504040204"/>
                <a:cs typeface="Tahoma" panose="020B0604030504040204"/>
              </a:rPr>
              <a:t>W:</a:t>
            </a:r>
            <a:r>
              <a:rPr lang="en-US" sz="800" b="1" spc="40" dirty="0">
                <a:solidFill>
                  <a:srgbClr val="00B04F"/>
                </a:solidFill>
                <a:latin typeface="Tahoma" panose="020B0604030504040204"/>
                <a:cs typeface="Tahoma" panose="020B0604030504040204"/>
              </a:rPr>
              <a:t>135</a:t>
            </a:r>
            <a:r>
              <a:rPr sz="800" b="1" spc="40" dirty="0">
                <a:solidFill>
                  <a:srgbClr val="00B04F"/>
                </a:solidFill>
                <a:latin typeface="Tahoma" panose="020B0604030504040204"/>
                <a:cs typeface="Tahoma" panose="020B0604030504040204"/>
              </a:rPr>
              <a:t>mm</a:t>
            </a:r>
            <a:endParaRPr sz="800" dirty="0">
              <a:latin typeface="Tahoma" panose="020B0604030504040204"/>
              <a:cs typeface="Tahoma" panose="020B0604030504040204"/>
            </a:endParaRPr>
          </a:p>
        </p:txBody>
      </p:sp>
      <p:sp>
        <p:nvSpPr>
          <p:cNvPr id="39" name="object 66"/>
          <p:cNvSpPr txBox="1"/>
          <p:nvPr/>
        </p:nvSpPr>
        <p:spPr>
          <a:xfrm>
            <a:off x="7147688" y="4184413"/>
            <a:ext cx="687310" cy="1359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sz="800" b="1" spc="40" dirty="0">
                <a:solidFill>
                  <a:srgbClr val="00B04F"/>
                </a:solidFill>
                <a:latin typeface="Tahoma" panose="020B0604030504040204"/>
                <a:cs typeface="Tahoma" panose="020B0604030504040204"/>
              </a:rPr>
              <a:t>W:</a:t>
            </a:r>
            <a:r>
              <a:rPr lang="en-US" sz="800" b="1" spc="40" dirty="0">
                <a:solidFill>
                  <a:srgbClr val="00B04F"/>
                </a:solidFill>
                <a:latin typeface="Tahoma" panose="020B0604030504040204"/>
                <a:cs typeface="Tahoma" panose="020B0604030504040204"/>
              </a:rPr>
              <a:t>135</a:t>
            </a:r>
            <a:r>
              <a:rPr sz="800" b="1" spc="40" dirty="0">
                <a:solidFill>
                  <a:srgbClr val="00B04F"/>
                </a:solidFill>
                <a:latin typeface="Tahoma" panose="020B0604030504040204"/>
                <a:cs typeface="Tahoma" panose="020B0604030504040204"/>
              </a:rPr>
              <a:t>mm</a:t>
            </a:r>
            <a:endParaRPr sz="800" dirty="0">
              <a:latin typeface="Tahoma" panose="020B0604030504040204"/>
              <a:cs typeface="Tahoma" panose="020B0604030504040204"/>
            </a:endParaRPr>
          </a:p>
        </p:txBody>
      </p:sp>
      <p:sp>
        <p:nvSpPr>
          <p:cNvPr id="41" name="object 66"/>
          <p:cNvSpPr txBox="1"/>
          <p:nvPr/>
        </p:nvSpPr>
        <p:spPr>
          <a:xfrm>
            <a:off x="8270038" y="3687484"/>
            <a:ext cx="687310" cy="1359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sz="800" b="1" spc="40" dirty="0">
                <a:solidFill>
                  <a:srgbClr val="00B04F"/>
                </a:solidFill>
                <a:latin typeface="Tahoma" panose="020B0604030504040204"/>
                <a:cs typeface="Tahoma" panose="020B0604030504040204"/>
              </a:rPr>
              <a:t>W:</a:t>
            </a:r>
            <a:r>
              <a:rPr lang="en-US" sz="800" b="1" spc="40" dirty="0">
                <a:solidFill>
                  <a:srgbClr val="00B04F"/>
                </a:solidFill>
                <a:latin typeface="Tahoma" panose="020B0604030504040204"/>
                <a:cs typeface="Tahoma" panose="020B0604030504040204"/>
              </a:rPr>
              <a:t>6.2</a:t>
            </a:r>
            <a:r>
              <a:rPr sz="800" b="1" spc="40" dirty="0">
                <a:solidFill>
                  <a:srgbClr val="00B04F"/>
                </a:solidFill>
                <a:latin typeface="Tahoma" panose="020B0604030504040204"/>
                <a:cs typeface="Tahoma" panose="020B0604030504040204"/>
              </a:rPr>
              <a:t>mm</a:t>
            </a:r>
            <a:endParaRPr sz="800" dirty="0">
              <a:latin typeface="Tahoma" panose="020B0604030504040204"/>
              <a:cs typeface="Tahoma" panose="020B0604030504040204"/>
            </a:endParaRPr>
          </a:p>
        </p:txBody>
      </p:sp>
      <p:pic>
        <p:nvPicPr>
          <p:cNvPr id="15" name="图片 1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91709" y="2531745"/>
            <a:ext cx="458820" cy="543787"/>
          </a:xfrm>
          <a:prstGeom prst="rect">
            <a:avLst/>
          </a:prstGeom>
        </p:spPr>
      </p:pic>
      <p:sp>
        <p:nvSpPr>
          <p:cNvPr id="29" name="文本框 28"/>
          <p:cNvSpPr txBox="1"/>
          <p:nvPr/>
        </p:nvSpPr>
        <p:spPr>
          <a:xfrm>
            <a:off x="6371055" y="2332238"/>
            <a:ext cx="831558" cy="2154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8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MY2**-GS</a:t>
            </a:r>
            <a:endParaRPr lang="en-US" altLang="zh-CN" sz="8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2" name="object 66"/>
          <p:cNvSpPr txBox="1"/>
          <p:nvPr/>
        </p:nvSpPr>
        <p:spPr>
          <a:xfrm>
            <a:off x="6449296" y="3062424"/>
            <a:ext cx="687310" cy="1359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sz="800" b="1" spc="40" dirty="0">
                <a:solidFill>
                  <a:srgbClr val="00B04F"/>
                </a:solidFill>
                <a:latin typeface="Tahoma" panose="020B0604030504040204"/>
                <a:cs typeface="Tahoma" panose="020B0604030504040204"/>
              </a:rPr>
              <a:t>W:</a:t>
            </a:r>
            <a:r>
              <a:rPr lang="en-US" sz="800" b="1" spc="40" dirty="0">
                <a:solidFill>
                  <a:srgbClr val="00B04F"/>
                </a:solidFill>
                <a:latin typeface="Tahoma" panose="020B0604030504040204"/>
                <a:cs typeface="Tahoma" panose="020B0604030504040204"/>
              </a:rPr>
              <a:t>21.5</a:t>
            </a:r>
            <a:r>
              <a:rPr sz="800" b="1" spc="40" dirty="0">
                <a:solidFill>
                  <a:srgbClr val="00B04F"/>
                </a:solidFill>
                <a:latin typeface="Tahoma" panose="020B0604030504040204"/>
                <a:cs typeface="Tahoma" panose="020B0604030504040204"/>
              </a:rPr>
              <a:t>mm</a:t>
            </a:r>
            <a:endParaRPr sz="800" dirty="0">
              <a:latin typeface="Tahoma" panose="020B0604030504040204"/>
              <a:cs typeface="Tahoma" panose="020B0604030504040204"/>
            </a:endParaRPr>
          </a:p>
        </p:txBody>
      </p:sp>
      <p:sp>
        <p:nvSpPr>
          <p:cNvPr id="44" name="object 9"/>
          <p:cNvSpPr txBox="1"/>
          <p:nvPr/>
        </p:nvSpPr>
        <p:spPr>
          <a:xfrm>
            <a:off x="11300489" y="1085118"/>
            <a:ext cx="795493" cy="36420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zh-CN" altLang="en-US" sz="1400" spc="-30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Verdana" panose="020B0604030504040204"/>
              </a:rPr>
              <a:t>额定电流</a:t>
            </a:r>
            <a:endParaRPr lang="en-US" altLang="zh-CN" sz="1400" spc="-30" dirty="0">
              <a:solidFill>
                <a:srgbClr val="0070C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Verdana" panose="020B0604030504040204"/>
            </a:endParaRPr>
          </a:p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zh-CN" altLang="en-US" sz="800" spc="-30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Verdana" panose="020B0604030504040204"/>
              </a:rPr>
              <a:t>    固态继电器</a:t>
            </a:r>
            <a:endParaRPr lang="en-US" altLang="zh-CN" sz="800" spc="-30" dirty="0">
              <a:solidFill>
                <a:srgbClr val="0070C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Verdana" panose="020B0604030504040204"/>
            </a:endParaRPr>
          </a:p>
        </p:txBody>
      </p:sp>
      <p:sp>
        <p:nvSpPr>
          <p:cNvPr id="46" name="object 45"/>
          <p:cNvSpPr txBox="1"/>
          <p:nvPr/>
        </p:nvSpPr>
        <p:spPr>
          <a:xfrm>
            <a:off x="11482522" y="1485736"/>
            <a:ext cx="472755" cy="1974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n-US" sz="1200" spc="8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150A</a:t>
            </a:r>
            <a:endParaRPr sz="1200" dirty="0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7" name="object 45"/>
          <p:cNvSpPr txBox="1"/>
          <p:nvPr/>
        </p:nvSpPr>
        <p:spPr>
          <a:xfrm>
            <a:off x="11601491" y="4534784"/>
            <a:ext cx="350535" cy="1974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n-US" sz="1200" spc="8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5</a:t>
            </a:r>
            <a:r>
              <a:rPr sz="1200" spc="8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  <a:endParaRPr sz="1200" dirty="0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9" name="object 45"/>
          <p:cNvSpPr txBox="1"/>
          <p:nvPr/>
        </p:nvSpPr>
        <p:spPr>
          <a:xfrm>
            <a:off x="11563818" y="2649301"/>
            <a:ext cx="414452" cy="1974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n-US" sz="1200" spc="8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45</a:t>
            </a:r>
            <a:r>
              <a:rPr sz="1200" spc="8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  <a:endParaRPr sz="1200" dirty="0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2" name="object 45"/>
          <p:cNvSpPr txBox="1"/>
          <p:nvPr/>
        </p:nvSpPr>
        <p:spPr>
          <a:xfrm>
            <a:off x="11563818" y="3191194"/>
            <a:ext cx="414452" cy="1974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n-US" sz="1200" spc="8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35</a:t>
            </a:r>
            <a:r>
              <a:rPr sz="1200" spc="8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  <a:endParaRPr sz="1200" dirty="0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5" name="object 45"/>
          <p:cNvSpPr txBox="1"/>
          <p:nvPr/>
        </p:nvSpPr>
        <p:spPr>
          <a:xfrm>
            <a:off x="11555196" y="3781318"/>
            <a:ext cx="414452" cy="1974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n-US" sz="1200" spc="8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25</a:t>
            </a:r>
            <a:r>
              <a:rPr sz="1200" spc="8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  <a:endParaRPr sz="1200" dirty="0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6" name="object 14"/>
          <p:cNvSpPr/>
          <p:nvPr/>
        </p:nvSpPr>
        <p:spPr>
          <a:xfrm>
            <a:off x="1252023" y="1962461"/>
            <a:ext cx="10194861" cy="63340"/>
          </a:xfrm>
          <a:custGeom>
            <a:avLst/>
            <a:gdLst/>
            <a:ahLst/>
            <a:cxnLst/>
            <a:rect l="l" t="t" r="r" b="b"/>
            <a:pathLst>
              <a:path w="8597265">
                <a:moveTo>
                  <a:pt x="0" y="0"/>
                </a:moveTo>
                <a:lnTo>
                  <a:pt x="8597188" y="0"/>
                </a:lnTo>
              </a:path>
            </a:pathLst>
          </a:custGeom>
          <a:ln w="11125">
            <a:solidFill>
              <a:srgbClr val="C7C8CA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8" name="文本框 57"/>
          <p:cNvSpPr txBox="1"/>
          <p:nvPr/>
        </p:nvSpPr>
        <p:spPr>
          <a:xfrm>
            <a:off x="11476677" y="1813541"/>
            <a:ext cx="519157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1200" spc="8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90A</a:t>
            </a:r>
            <a:endParaRPr lang="zh-CN" altLang="en-US" sz="1200" dirty="0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9" name="object 15"/>
          <p:cNvSpPr/>
          <p:nvPr/>
        </p:nvSpPr>
        <p:spPr>
          <a:xfrm>
            <a:off x="1252025" y="5127903"/>
            <a:ext cx="10183920" cy="45719"/>
          </a:xfrm>
          <a:custGeom>
            <a:avLst/>
            <a:gdLst/>
            <a:ahLst/>
            <a:cxnLst/>
            <a:rect l="l" t="t" r="r" b="b"/>
            <a:pathLst>
              <a:path w="7317105">
                <a:moveTo>
                  <a:pt x="0" y="0"/>
                </a:moveTo>
                <a:lnTo>
                  <a:pt x="7317092" y="0"/>
                </a:lnTo>
              </a:path>
            </a:pathLst>
          </a:custGeom>
          <a:ln w="11137">
            <a:solidFill>
              <a:srgbClr val="C7C8CA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0" name="object 45"/>
          <p:cNvSpPr txBox="1"/>
          <p:nvPr/>
        </p:nvSpPr>
        <p:spPr>
          <a:xfrm>
            <a:off x="11606788" y="5021317"/>
            <a:ext cx="350535" cy="1974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n-US" sz="1200" spc="8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sz="1200" spc="8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  <a:endParaRPr sz="1200" dirty="0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62" name="图片 61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593164" y="4850331"/>
            <a:ext cx="333700" cy="567162"/>
          </a:xfrm>
          <a:prstGeom prst="rect">
            <a:avLst/>
          </a:prstGeom>
        </p:spPr>
      </p:pic>
      <p:sp>
        <p:nvSpPr>
          <p:cNvPr id="63" name="文本框 62"/>
          <p:cNvSpPr txBox="1"/>
          <p:nvPr/>
        </p:nvSpPr>
        <p:spPr>
          <a:xfrm>
            <a:off x="10861057" y="4904618"/>
            <a:ext cx="637830" cy="2154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800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G3RV-ST</a:t>
            </a:r>
            <a:endParaRPr lang="en-US" altLang="zh-CN" sz="800" dirty="0">
              <a:solidFill>
                <a:srgbClr val="0070C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65" name="图片 64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0032664" y="4006712"/>
            <a:ext cx="341845" cy="604803"/>
          </a:xfrm>
          <a:prstGeom prst="rect">
            <a:avLst/>
          </a:prstGeom>
        </p:spPr>
      </p:pic>
      <p:sp>
        <p:nvSpPr>
          <p:cNvPr id="67" name="文本框 66"/>
          <p:cNvSpPr txBox="1"/>
          <p:nvPr/>
        </p:nvSpPr>
        <p:spPr>
          <a:xfrm>
            <a:off x="10317028" y="4107002"/>
            <a:ext cx="520716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800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G3PE</a:t>
            </a:r>
            <a:endParaRPr lang="en-US" altLang="zh-CN" sz="800" dirty="0">
              <a:solidFill>
                <a:srgbClr val="0070C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en-US" altLang="zh-CN" sz="800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-215B</a:t>
            </a:r>
            <a:endParaRPr lang="en-US" altLang="zh-CN" sz="800" dirty="0">
              <a:solidFill>
                <a:srgbClr val="0070C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69" name="图片 68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9996470" y="2547682"/>
            <a:ext cx="415353" cy="593770"/>
          </a:xfrm>
          <a:prstGeom prst="rect">
            <a:avLst/>
          </a:prstGeom>
        </p:spPr>
      </p:pic>
      <p:sp>
        <p:nvSpPr>
          <p:cNvPr id="70" name="文本框 69"/>
          <p:cNvSpPr txBox="1"/>
          <p:nvPr/>
        </p:nvSpPr>
        <p:spPr>
          <a:xfrm>
            <a:off x="10377038" y="2627839"/>
            <a:ext cx="484019" cy="33796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800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G3PE</a:t>
            </a:r>
            <a:endParaRPr lang="en-US" altLang="zh-CN" sz="800" dirty="0">
              <a:solidFill>
                <a:srgbClr val="0070C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en-US" altLang="zh-CN" sz="800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-545B</a:t>
            </a:r>
            <a:endParaRPr lang="en-US" altLang="zh-CN" sz="800" dirty="0">
              <a:solidFill>
                <a:srgbClr val="0070C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72" name="图片 71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874016" y="2435969"/>
            <a:ext cx="514215" cy="616132"/>
          </a:xfrm>
          <a:prstGeom prst="rect">
            <a:avLst/>
          </a:prstGeom>
        </p:spPr>
      </p:pic>
      <p:sp>
        <p:nvSpPr>
          <p:cNvPr id="73" name="文本框 72"/>
          <p:cNvSpPr txBox="1"/>
          <p:nvPr/>
        </p:nvSpPr>
        <p:spPr>
          <a:xfrm>
            <a:off x="5337520" y="2589573"/>
            <a:ext cx="735723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800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G3PE-545B</a:t>
            </a:r>
            <a:endParaRPr lang="en-US" altLang="zh-CN" sz="800" dirty="0">
              <a:solidFill>
                <a:srgbClr val="0070C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en-US" altLang="zh-CN" sz="800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-2N / 3N</a:t>
            </a:r>
            <a:endParaRPr lang="en-US" altLang="zh-CN" sz="800" dirty="0">
              <a:solidFill>
                <a:srgbClr val="0070C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75" name="图片 74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9321668" y="2989981"/>
            <a:ext cx="412538" cy="715753"/>
          </a:xfrm>
          <a:prstGeom prst="rect">
            <a:avLst/>
          </a:prstGeom>
        </p:spPr>
      </p:pic>
      <p:sp>
        <p:nvSpPr>
          <p:cNvPr id="76" name="文本框 75"/>
          <p:cNvSpPr txBox="1"/>
          <p:nvPr/>
        </p:nvSpPr>
        <p:spPr>
          <a:xfrm>
            <a:off x="9723659" y="3163105"/>
            <a:ext cx="484019" cy="33796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800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G3PF</a:t>
            </a:r>
            <a:endParaRPr lang="en-US" altLang="zh-CN" sz="800" dirty="0">
              <a:solidFill>
                <a:srgbClr val="0070C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en-US" altLang="zh-CN" sz="800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-535B</a:t>
            </a:r>
            <a:endParaRPr lang="en-US" altLang="zh-CN" sz="800" dirty="0">
              <a:solidFill>
                <a:srgbClr val="0070C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78" name="图片 77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10154200" y="1264255"/>
            <a:ext cx="562128" cy="694629"/>
          </a:xfrm>
          <a:prstGeom prst="rect">
            <a:avLst/>
          </a:prstGeom>
        </p:spPr>
      </p:pic>
      <p:sp>
        <p:nvSpPr>
          <p:cNvPr id="79" name="文本框 78"/>
          <p:cNvSpPr txBox="1"/>
          <p:nvPr/>
        </p:nvSpPr>
        <p:spPr>
          <a:xfrm>
            <a:off x="10711168" y="1462049"/>
            <a:ext cx="735723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800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G3PH-</a:t>
            </a:r>
            <a:endParaRPr lang="en-US" altLang="zh-CN" sz="800" dirty="0">
              <a:solidFill>
                <a:srgbClr val="0070C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en-US" altLang="zh-CN" sz="800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5150B</a:t>
            </a:r>
            <a:endParaRPr lang="en-US" altLang="zh-CN" sz="800" dirty="0">
              <a:solidFill>
                <a:srgbClr val="0070C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81" name="图片 80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9040899" y="1712063"/>
            <a:ext cx="535834" cy="589850"/>
          </a:xfrm>
          <a:prstGeom prst="rect">
            <a:avLst/>
          </a:prstGeom>
        </p:spPr>
      </p:pic>
      <p:sp>
        <p:nvSpPr>
          <p:cNvPr id="82" name="文本框 81"/>
          <p:cNvSpPr txBox="1"/>
          <p:nvPr/>
        </p:nvSpPr>
        <p:spPr>
          <a:xfrm>
            <a:off x="9550316" y="1820726"/>
            <a:ext cx="484019" cy="33796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800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G3NA</a:t>
            </a:r>
            <a:endParaRPr lang="en-US" altLang="zh-CN" sz="800" dirty="0">
              <a:solidFill>
                <a:srgbClr val="0070C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en-US" altLang="zh-CN" sz="800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G3NB</a:t>
            </a:r>
            <a:endParaRPr lang="en-US" altLang="zh-CN" sz="800" dirty="0">
              <a:solidFill>
                <a:srgbClr val="0070C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84" name="图片 83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10736434" y="3564363"/>
            <a:ext cx="369841" cy="663402"/>
          </a:xfrm>
          <a:prstGeom prst="rect">
            <a:avLst/>
          </a:prstGeom>
        </p:spPr>
      </p:pic>
      <p:sp>
        <p:nvSpPr>
          <p:cNvPr id="85" name="文本框 84"/>
          <p:cNvSpPr txBox="1"/>
          <p:nvPr/>
        </p:nvSpPr>
        <p:spPr>
          <a:xfrm>
            <a:off x="10620662" y="3391576"/>
            <a:ext cx="635684" cy="2154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800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G3PJ-PU</a:t>
            </a:r>
            <a:endParaRPr lang="en-US" altLang="zh-CN" sz="800" dirty="0">
              <a:solidFill>
                <a:srgbClr val="0070C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4" name="文本框 93"/>
          <p:cNvSpPr txBox="1"/>
          <p:nvPr/>
        </p:nvSpPr>
        <p:spPr>
          <a:xfrm>
            <a:off x="2753842" y="2875942"/>
            <a:ext cx="778752" cy="2154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8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MY4**-GS</a:t>
            </a:r>
            <a:endParaRPr lang="en-US" altLang="zh-CN" sz="8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文本占位符 1"/>
          <p:cNvSpPr>
            <a:spLocks noGrp="1"/>
          </p:cNvSpPr>
          <p:nvPr>
            <p:ph type="body" sz="quarter" idx="11"/>
          </p:nvPr>
        </p:nvSpPr>
        <p:spPr>
          <a:xfrm>
            <a:off x="334963" y="163513"/>
            <a:ext cx="11522075" cy="534987"/>
          </a:xfrm>
        </p:spPr>
        <p:txBody>
          <a:bodyPr/>
          <a:lstStyle/>
          <a:p>
            <a:r>
              <a:rPr lang="en-US" altLang="zh-TW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MYGS-R</a:t>
            </a:r>
            <a:r>
              <a:rPr lang="zh-TW" altLang="en-US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产品优势</a:t>
            </a:r>
            <a:endParaRPr lang="zh-CN" altLang="en-US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" name="文本占位符 1"/>
          <p:cNvSpPr txBox="1"/>
          <p:nvPr/>
        </p:nvSpPr>
        <p:spPr>
          <a:xfrm>
            <a:off x="653679" y="6379527"/>
            <a:ext cx="5594304" cy="435327"/>
          </a:xfrm>
          <a:prstGeom prst="rect">
            <a:avLst/>
          </a:prstGeom>
        </p:spPr>
        <p:txBody>
          <a:bodyPr vert="horz" lIns="0" rIns="0" anchor="ctr"/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备注：</a:t>
            </a:r>
            <a:r>
              <a:rPr lang="en-US" altLang="zh-CN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MYGS-R</a:t>
            </a:r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对比</a:t>
            </a:r>
            <a:r>
              <a:rPr lang="en-US" altLang="zh-CN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MYGS</a:t>
            </a:r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触点容量更高；</a:t>
            </a:r>
            <a:r>
              <a:rPr lang="en-US" altLang="zh-CN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LED</a:t>
            </a:r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光源更显著</a:t>
            </a:r>
            <a:endParaRPr lang="zh-CN" altLang="en-US" sz="1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53679" y="919480"/>
            <a:ext cx="10884642" cy="5471160"/>
          </a:xfrm>
          <a:prstGeom prst="rect">
            <a:avLst/>
          </a:prstGeom>
        </p:spPr>
      </p:pic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占位符 1"/>
          <p:cNvSpPr>
            <a:spLocks noGrp="1"/>
          </p:cNvSpPr>
          <p:nvPr>
            <p:ph type="body" sz="quarter" idx="11"/>
          </p:nvPr>
        </p:nvSpPr>
        <p:spPr>
          <a:xfrm>
            <a:off x="334963" y="163513"/>
            <a:ext cx="11522075" cy="534987"/>
          </a:xfrm>
        </p:spPr>
        <p:txBody>
          <a:bodyPr/>
          <a:lstStyle/>
          <a:p>
            <a:r>
              <a:rPr lang="en-US" altLang="zh-TW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MYGS-R</a:t>
            </a:r>
            <a:r>
              <a:rPr lang="zh-TW" altLang="en-US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产品优势</a:t>
            </a:r>
            <a:endParaRPr lang="zh-CN" altLang="en-US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7" name="ac_arc_hf18_2">
            <a:hlinkClick r:id="" action="ppaction://media"/>
          </p:cNvPr>
          <p:cNvPicPr>
            <a:picLocks noChangeAspect="1"/>
          </p:cNvPicPr>
          <p:nvPr>
            <a:videoFile r:link="rId1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3">
            <a:lum bright="40000" contrast="40000"/>
          </a:blip>
          <a:stretch>
            <a:fillRect/>
          </a:stretch>
        </p:blipFill>
        <p:spPr>
          <a:xfrm flipH="1">
            <a:off x="754746" y="860409"/>
            <a:ext cx="2893126" cy="2893126"/>
          </a:xfrm>
          <a:prstGeom prst="rect">
            <a:avLst/>
          </a:prstGeom>
        </p:spPr>
      </p:pic>
      <p:sp>
        <p:nvSpPr>
          <p:cNvPr id="8" name="テキスト ボックス 11"/>
          <p:cNvSpPr txBox="1"/>
          <p:nvPr/>
        </p:nvSpPr>
        <p:spPr>
          <a:xfrm>
            <a:off x="1361017" y="860409"/>
            <a:ext cx="1722651" cy="52322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竞品品牌</a:t>
            </a:r>
            <a:endParaRPr kumimoji="1" lang="en-US" altLang="zh-CN" sz="1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kumimoji="1"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电弧时间</a:t>
            </a:r>
            <a:r>
              <a:rPr kumimoji="1" lang="en-US" altLang="ja-JP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:</a:t>
            </a:r>
            <a:r>
              <a:rPr kumimoji="1" lang="en-US" altLang="ja-JP" sz="1400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3.6ms</a:t>
            </a:r>
            <a:endParaRPr kumimoji="1" lang="ja-JP" altLang="en-US" sz="1400" dirty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9" name="ac_arc_mygs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6">
            <a:lum bright="40000" contrast="40000"/>
          </a:blip>
          <a:stretch>
            <a:fillRect/>
          </a:stretch>
        </p:blipFill>
        <p:spPr>
          <a:xfrm flipH="1">
            <a:off x="754745" y="3832139"/>
            <a:ext cx="2893125" cy="2893125"/>
          </a:xfrm>
          <a:prstGeom prst="rect">
            <a:avLst/>
          </a:prstGeom>
        </p:spPr>
      </p:pic>
      <p:sp>
        <p:nvSpPr>
          <p:cNvPr id="10" name="テキスト ボックス 10"/>
          <p:cNvSpPr txBox="1"/>
          <p:nvPr/>
        </p:nvSpPr>
        <p:spPr>
          <a:xfrm>
            <a:off x="1361018" y="3832140"/>
            <a:ext cx="1733772" cy="52322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kumimoji="1" lang="en-US" altLang="ja-JP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MYGS</a:t>
            </a:r>
            <a:endParaRPr kumimoji="1" lang="en-US" altLang="ja-JP" sz="1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kumimoji="1"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电弧时间</a:t>
            </a:r>
            <a:r>
              <a:rPr kumimoji="1" lang="en-US" altLang="ja-JP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:2.1ms</a:t>
            </a:r>
            <a:endParaRPr kumimoji="1" lang="ja-JP" altLang="en-US" sz="1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13" name="図 8"/>
          <p:cNvPicPr>
            <a:picLocks noChangeAspect="1"/>
          </p:cNvPicPr>
          <p:nvPr/>
        </p:nvPicPr>
        <p:blipFill>
          <a:blip r:embed="rId7" cstate="email"/>
          <a:stretch>
            <a:fillRect/>
          </a:stretch>
        </p:blipFill>
        <p:spPr>
          <a:xfrm>
            <a:off x="8416356" y="1269082"/>
            <a:ext cx="2842906" cy="1974240"/>
          </a:xfrm>
          <a:prstGeom prst="rect">
            <a:avLst/>
          </a:prstGeom>
        </p:spPr>
      </p:pic>
      <p:sp>
        <p:nvSpPr>
          <p:cNvPr id="14" name="吹き出し: 四角形 21"/>
          <p:cNvSpPr/>
          <p:nvPr/>
        </p:nvSpPr>
        <p:spPr>
          <a:xfrm>
            <a:off x="8194243" y="1169327"/>
            <a:ext cx="1768433" cy="468996"/>
          </a:xfrm>
          <a:prstGeom prst="wedgeRectCallout">
            <a:avLst>
              <a:gd name="adj1" fmla="val 104541"/>
              <a:gd name="adj2" fmla="val 11487"/>
            </a:avLst>
          </a:prstGeom>
          <a:solidFill>
            <a:schemeClr val="bg2"/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kumimoji="1" lang="zh-CN" altLang="en-US" dirty="0">
                <a:solidFill>
                  <a:sysClr val="windowText" lastClr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峰值</a:t>
            </a:r>
            <a:r>
              <a:rPr kumimoji="1" lang="ja-JP" altLang="en-US" dirty="0">
                <a:solidFill>
                  <a:sysClr val="windowText" lastClr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：</a:t>
            </a:r>
            <a:r>
              <a:rPr kumimoji="1" lang="en-US" altLang="ja-JP" dirty="0">
                <a:solidFill>
                  <a:sysClr val="windowText" lastClr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152m</a:t>
            </a:r>
            <a:r>
              <a:rPr lang="en-US" altLang="ja-JP" dirty="0">
                <a:solidFill>
                  <a:sysClr val="windowText" lastClr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Ω</a:t>
            </a:r>
            <a:endParaRPr kumimoji="1" lang="ja-JP" altLang="en-US" dirty="0">
              <a:solidFill>
                <a:sysClr val="windowText" lastClr="0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15" name="図 14"/>
          <p:cNvPicPr>
            <a:picLocks noChangeAspect="1"/>
          </p:cNvPicPr>
          <p:nvPr/>
        </p:nvPicPr>
        <p:blipFill>
          <a:blip r:embed="rId8" cstate="email"/>
          <a:stretch>
            <a:fillRect/>
          </a:stretch>
        </p:blipFill>
        <p:spPr>
          <a:xfrm>
            <a:off x="8416356" y="4227947"/>
            <a:ext cx="2848150" cy="1974240"/>
          </a:xfrm>
          <a:prstGeom prst="rect">
            <a:avLst/>
          </a:prstGeom>
        </p:spPr>
      </p:pic>
      <p:sp>
        <p:nvSpPr>
          <p:cNvPr id="16" name="吹き出し: 四角形 20"/>
          <p:cNvSpPr/>
          <p:nvPr/>
        </p:nvSpPr>
        <p:spPr>
          <a:xfrm>
            <a:off x="10105623" y="4542236"/>
            <a:ext cx="1768433" cy="612648"/>
          </a:xfrm>
          <a:prstGeom prst="wedgeRectCallout">
            <a:avLst>
              <a:gd name="adj1" fmla="val 2761"/>
              <a:gd name="adj2" fmla="val 129157"/>
            </a:avLst>
          </a:prstGeom>
          <a:solidFill>
            <a:schemeClr val="bg2"/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kumimoji="1" lang="en-US" altLang="ja-JP" dirty="0">
                <a:solidFill>
                  <a:sysClr val="windowText" lastClr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15</a:t>
            </a:r>
            <a:r>
              <a:rPr kumimoji="1" lang="ja-JP" altLang="en-US" dirty="0">
                <a:solidFill>
                  <a:sysClr val="windowText" lastClr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万</a:t>
            </a:r>
            <a:r>
              <a:rPr kumimoji="1" lang="zh-CN" altLang="en-US" dirty="0">
                <a:solidFill>
                  <a:sysClr val="windowText" lastClr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次时</a:t>
            </a:r>
            <a:r>
              <a:rPr kumimoji="1" lang="ja-JP" altLang="en-US" dirty="0">
                <a:solidFill>
                  <a:sysClr val="windowText" lastClr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：</a:t>
            </a:r>
            <a:r>
              <a:rPr kumimoji="1" lang="en-US" altLang="ja-JP" dirty="0">
                <a:solidFill>
                  <a:sysClr val="windowText" lastClr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20~25mΩ</a:t>
            </a:r>
            <a:endParaRPr kumimoji="1" lang="ja-JP" altLang="en-US" dirty="0">
              <a:solidFill>
                <a:sysClr val="windowText" lastClr="0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8" name="文本框 17"/>
          <p:cNvSpPr txBox="1"/>
          <p:nvPr/>
        </p:nvSpPr>
        <p:spPr>
          <a:xfrm>
            <a:off x="9015221" y="6325155"/>
            <a:ext cx="2180803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en-US" altLang="ja-JP" dirty="0">
                <a:latin typeface="微软雅黑" panose="020B0503020204020204" pitchFamily="34" charset="-122"/>
                <a:ea typeface="微软雅黑" panose="020B0503020204020204" pitchFamily="34" charset="-122"/>
              </a:rPr>
              <a:t>MYGS-R</a:t>
            </a:r>
            <a:r>
              <a:rPr kumimoji="1"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接触电阻</a:t>
            </a:r>
            <a:endParaRPr kumimoji="1" lang="ja-JP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19" name="図 6"/>
          <p:cNvPicPr>
            <a:picLocks noChangeAspect="1"/>
          </p:cNvPicPr>
          <p:nvPr/>
        </p:nvPicPr>
        <p:blipFill>
          <a:blip r:embed="rId9" cstate="email"/>
          <a:stretch>
            <a:fillRect/>
          </a:stretch>
        </p:blipFill>
        <p:spPr>
          <a:xfrm>
            <a:off x="4728936" y="1269082"/>
            <a:ext cx="2384243" cy="2010111"/>
          </a:xfrm>
          <a:prstGeom prst="rect">
            <a:avLst/>
          </a:prstGeom>
        </p:spPr>
      </p:pic>
      <p:sp>
        <p:nvSpPr>
          <p:cNvPr id="21" name="文本框 20"/>
          <p:cNvSpPr txBox="1"/>
          <p:nvPr/>
        </p:nvSpPr>
        <p:spPr>
          <a:xfrm>
            <a:off x="9113423" y="3310267"/>
            <a:ext cx="169850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竞品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1</a:t>
            </a:r>
            <a:r>
              <a:rPr kumimoji="1"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接触电阻</a:t>
            </a:r>
            <a:endParaRPr kumimoji="1" lang="ja-JP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22" name="図 6"/>
          <p:cNvPicPr>
            <a:picLocks noChangeAspect="1"/>
          </p:cNvPicPr>
          <p:nvPr/>
        </p:nvPicPr>
        <p:blipFill>
          <a:blip r:embed="rId10" cstate="email"/>
          <a:stretch>
            <a:fillRect/>
          </a:stretch>
        </p:blipFill>
        <p:spPr>
          <a:xfrm>
            <a:off x="4728936" y="4282572"/>
            <a:ext cx="2069296" cy="1744624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4117985" y="6366448"/>
            <a:ext cx="3606143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电弧熄弧时间、接触电阻变化</a:t>
            </a:r>
            <a:endParaRPr lang="zh-CN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04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9458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5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video>
              <p:cMediaNode vol="80000">
                <p:cTn id="16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>
                      <p:stCondLst>
                        <p:cond delay="0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21" dur="1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video>
              <p:cMediaNode vol="80000">
                <p:cTn id="22" fill="hold" display="0">
                  <p:stCondLst>
                    <p:cond delay="indefinite"/>
                  </p:stCondLst>
                </p:cTn>
                <p:tgtEl>
                  <p:spTgt spid="9"/>
                </p:tgtEl>
              </p:cMediaNode>
            </p:video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占位符 1"/>
          <p:cNvSpPr>
            <a:spLocks noGrp="1"/>
          </p:cNvSpPr>
          <p:nvPr>
            <p:ph type="body" sz="quarter" idx="11"/>
          </p:nvPr>
        </p:nvSpPr>
        <p:spPr>
          <a:xfrm>
            <a:off x="334963" y="163513"/>
            <a:ext cx="11522075" cy="534987"/>
          </a:xfrm>
        </p:spPr>
        <p:txBody>
          <a:bodyPr/>
          <a:lstStyle/>
          <a:p>
            <a:r>
              <a:rPr lang="en-US" altLang="zh-TW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MYGS-R</a:t>
            </a:r>
            <a:r>
              <a:rPr lang="zh-TW" altLang="en-US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核心卖点</a:t>
            </a:r>
            <a:endParaRPr lang="zh-CN" altLang="en-US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aphicFrame>
        <p:nvGraphicFramePr>
          <p:cNvPr id="3" name="图示 2"/>
          <p:cNvGraphicFramePr/>
          <p:nvPr/>
        </p:nvGraphicFramePr>
        <p:xfrm>
          <a:off x="2480676" y="1485280"/>
          <a:ext cx="6862717" cy="425908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" r:lo="rId2" r:qs="rId3" r:cs="rId4"/>
          </a:graphicData>
        </a:graphic>
      </p:graphicFrame>
      <p:graphicFrame>
        <p:nvGraphicFramePr>
          <p:cNvPr id="7" name="图示 6"/>
          <p:cNvGraphicFramePr/>
          <p:nvPr/>
        </p:nvGraphicFramePr>
        <p:xfrm>
          <a:off x="0" y="830816"/>
          <a:ext cx="2799279" cy="571660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6" r:lo="rId7" r:qs="rId8" r:cs="rId9"/>
          </a:graphicData>
        </a:graphic>
      </p:graphicFrame>
      <p:graphicFrame>
        <p:nvGraphicFramePr>
          <p:cNvPr id="8" name="表格 4"/>
          <p:cNvGraphicFramePr>
            <a:graphicFrameLocks noGrp="1"/>
          </p:cNvGraphicFramePr>
          <p:nvPr/>
        </p:nvGraphicFramePr>
        <p:xfrm>
          <a:off x="8896403" y="2277161"/>
          <a:ext cx="3202464" cy="296102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36800"/>
                <a:gridCol w="2565664"/>
              </a:tblGrid>
              <a:tr h="470653">
                <a:tc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</a:pPr>
                      <a:r>
                        <a:rPr lang="zh-CN" altLang="en-US" sz="1200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序号</a:t>
                      </a:r>
                      <a:endParaRPr lang="zh-CN" altLang="en-US" sz="1200" dirty="0"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</a:pPr>
                      <a:r>
                        <a:rPr lang="zh-CN" altLang="en-US" sz="1200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客户价值</a:t>
                      </a:r>
                      <a:endParaRPr lang="zh-CN" altLang="en-US" sz="1200" dirty="0"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/>
                </a:tc>
              </a:tr>
              <a:tr h="470653">
                <a:tc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</a:pPr>
                      <a:r>
                        <a:rPr lang="en-US" altLang="zh-CN" sz="1200" dirty="0">
                          <a:solidFill>
                            <a:schemeClr val="accent2">
                              <a:lumMod val="90000"/>
                              <a:lumOff val="10000"/>
                            </a:schemeClr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</a:t>
                      </a:r>
                      <a:endParaRPr lang="zh-CN" altLang="en-US" sz="1200" dirty="0">
                        <a:solidFill>
                          <a:schemeClr val="accent2">
                            <a:lumMod val="90000"/>
                            <a:lumOff val="10000"/>
                          </a:schemeClr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200000"/>
                        </a:lnSpc>
                      </a:pPr>
                      <a:r>
                        <a:rPr lang="zh-CN" altLang="en-US" sz="1200" dirty="0">
                          <a:solidFill>
                            <a:schemeClr val="accent2">
                              <a:lumMod val="90000"/>
                              <a:lumOff val="10000"/>
                            </a:schemeClr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性能稳定、可靠性高，无售后烦恼</a:t>
                      </a:r>
                      <a:endParaRPr lang="zh-CN" altLang="en-US" sz="1200" dirty="0">
                        <a:solidFill>
                          <a:schemeClr val="accent2">
                            <a:lumMod val="90000"/>
                            <a:lumOff val="10000"/>
                          </a:schemeClr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/>
                </a:tc>
              </a:tr>
              <a:tr h="470653">
                <a:tc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</a:pPr>
                      <a:r>
                        <a:rPr lang="en-US" altLang="zh-CN" sz="1200" dirty="0">
                          <a:solidFill>
                            <a:schemeClr val="accent2">
                              <a:lumMod val="90000"/>
                              <a:lumOff val="10000"/>
                            </a:schemeClr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2</a:t>
                      </a:r>
                      <a:endParaRPr lang="zh-CN" altLang="en-US" sz="1200" dirty="0">
                        <a:solidFill>
                          <a:schemeClr val="accent2">
                            <a:lumMod val="90000"/>
                            <a:lumOff val="10000"/>
                          </a:schemeClr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200000"/>
                        </a:lnSpc>
                      </a:pPr>
                      <a:r>
                        <a:rPr lang="zh-CN" altLang="en-US" sz="1200" dirty="0">
                          <a:solidFill>
                            <a:schemeClr val="accent2">
                              <a:lumMod val="90000"/>
                              <a:lumOff val="10000"/>
                            </a:schemeClr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助力客户缩短调试时间</a:t>
                      </a:r>
                      <a:endParaRPr lang="zh-CN" altLang="en-US" sz="1200" dirty="0">
                        <a:solidFill>
                          <a:schemeClr val="accent2">
                            <a:lumMod val="90000"/>
                            <a:lumOff val="10000"/>
                          </a:schemeClr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/>
                </a:tc>
              </a:tr>
              <a:tr h="470653">
                <a:tc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</a:pPr>
                      <a:r>
                        <a:rPr lang="en-US" altLang="zh-CN" sz="1200" dirty="0">
                          <a:solidFill>
                            <a:schemeClr val="accent2">
                              <a:lumMod val="90000"/>
                              <a:lumOff val="10000"/>
                            </a:schemeClr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3</a:t>
                      </a:r>
                      <a:endParaRPr lang="zh-CN" altLang="en-US" sz="1200" dirty="0">
                        <a:solidFill>
                          <a:schemeClr val="accent2">
                            <a:lumMod val="90000"/>
                            <a:lumOff val="10000"/>
                          </a:schemeClr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200000"/>
                        </a:lnSpc>
                      </a:pPr>
                      <a:r>
                        <a:rPr lang="zh-CN" altLang="en-US" sz="1200" dirty="0">
                          <a:solidFill>
                            <a:schemeClr val="accent2">
                              <a:lumMod val="90000"/>
                              <a:lumOff val="10000"/>
                            </a:schemeClr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欧姆龙交付</a:t>
                      </a:r>
                      <a:r>
                        <a:rPr lang="en-US" altLang="zh-CN" sz="1200" dirty="0">
                          <a:solidFill>
                            <a:schemeClr val="accent2">
                              <a:lumMod val="90000"/>
                              <a:lumOff val="10000"/>
                            </a:schemeClr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900,000,000 MY</a:t>
                      </a:r>
                      <a:r>
                        <a:rPr lang="zh-CN" altLang="en-US" sz="1200" dirty="0">
                          <a:solidFill>
                            <a:schemeClr val="accent2">
                              <a:lumMod val="90000"/>
                              <a:lumOff val="10000"/>
                            </a:schemeClr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给客户</a:t>
                      </a:r>
                      <a:endParaRPr lang="zh-CN" altLang="en-US" sz="1200" dirty="0">
                        <a:solidFill>
                          <a:schemeClr val="accent2">
                            <a:lumMod val="90000"/>
                            <a:lumOff val="10000"/>
                          </a:schemeClr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/>
                </a:tc>
              </a:tr>
              <a:tr h="470653">
                <a:tc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</a:pPr>
                      <a:r>
                        <a:rPr lang="en-US" altLang="zh-CN" sz="1200" dirty="0">
                          <a:solidFill>
                            <a:schemeClr val="accent2">
                              <a:lumMod val="90000"/>
                              <a:lumOff val="10000"/>
                            </a:schemeClr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4</a:t>
                      </a:r>
                      <a:endParaRPr lang="zh-CN" altLang="en-US" sz="1200" dirty="0">
                        <a:solidFill>
                          <a:schemeClr val="accent2">
                            <a:lumMod val="90000"/>
                            <a:lumOff val="10000"/>
                          </a:schemeClr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200000"/>
                        </a:lnSpc>
                      </a:pPr>
                      <a:r>
                        <a:rPr lang="zh-CN" altLang="en-US" sz="1200" dirty="0">
                          <a:solidFill>
                            <a:schemeClr val="accent2">
                              <a:lumMod val="90000"/>
                              <a:lumOff val="10000"/>
                            </a:schemeClr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无极性线圈具有接线容错功能</a:t>
                      </a:r>
                      <a:endParaRPr lang="zh-CN" altLang="en-US" sz="1200" dirty="0">
                        <a:solidFill>
                          <a:schemeClr val="accent2">
                            <a:lumMod val="90000"/>
                            <a:lumOff val="10000"/>
                          </a:schemeClr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/>
                </a:tc>
              </a:tr>
              <a:tr h="470653">
                <a:tc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</a:pPr>
                      <a:r>
                        <a:rPr lang="en-US" altLang="zh-CN" sz="1200" dirty="0">
                          <a:solidFill>
                            <a:schemeClr val="accent2">
                              <a:lumMod val="90000"/>
                              <a:lumOff val="10000"/>
                            </a:schemeClr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5</a:t>
                      </a:r>
                      <a:endParaRPr lang="zh-CN" altLang="en-US" sz="1200" dirty="0">
                        <a:solidFill>
                          <a:schemeClr val="accent2">
                            <a:lumMod val="90000"/>
                            <a:lumOff val="10000"/>
                          </a:schemeClr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r>
                        <a:rPr lang="zh-CN" altLang="en-US" sz="1200" dirty="0">
                          <a:solidFill>
                            <a:schemeClr val="accent2">
                              <a:lumMod val="90000"/>
                              <a:lumOff val="10000"/>
                            </a:schemeClr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帮助企业降低</a:t>
                      </a:r>
                      <a:r>
                        <a:rPr lang="en-US" altLang="zh-CN" sz="1200" dirty="0">
                          <a:solidFill>
                            <a:schemeClr val="accent2">
                              <a:lumMod val="90000"/>
                              <a:lumOff val="10000"/>
                            </a:schemeClr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15% CO</a:t>
                      </a:r>
                      <a:r>
                        <a:rPr lang="en-US" altLang="zh-CN" sz="1200" baseline="-30000" dirty="0">
                          <a:solidFill>
                            <a:schemeClr val="accent2">
                              <a:lumMod val="90000"/>
                              <a:lumOff val="10000"/>
                            </a:schemeClr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2</a:t>
                      </a:r>
                      <a:r>
                        <a:rPr lang="zh-CN" altLang="en-US" sz="1200" dirty="0">
                          <a:solidFill>
                            <a:schemeClr val="accent2">
                              <a:lumMod val="90000"/>
                              <a:lumOff val="10000"/>
                            </a:schemeClr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排放，积极响应国家节能低碳的号召</a:t>
                      </a:r>
                      <a:endParaRPr lang="zh-CN" altLang="en-US" sz="1200" dirty="0">
                        <a:solidFill>
                          <a:schemeClr val="accent2">
                            <a:lumMod val="90000"/>
                            <a:lumOff val="10000"/>
                          </a:schemeClr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9" name="文本框 8"/>
          <p:cNvSpPr txBox="1"/>
          <p:nvPr/>
        </p:nvSpPr>
        <p:spPr>
          <a:xfrm>
            <a:off x="187000" y="2250960"/>
            <a:ext cx="29592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1</a:t>
            </a:r>
            <a:endParaRPr lang="zh-CN" altLang="en-US" sz="16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514608" y="2883002"/>
            <a:ext cx="29592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2</a:t>
            </a:r>
            <a:endParaRPr lang="zh-CN" altLang="en-US" sz="16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613838" y="3522615"/>
            <a:ext cx="29592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3</a:t>
            </a:r>
            <a:endParaRPr lang="zh-CN" altLang="en-US" sz="16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494186" y="4162228"/>
            <a:ext cx="29592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4</a:t>
            </a:r>
            <a:endParaRPr lang="zh-CN" altLang="en-US" sz="16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5" name="文本框 14"/>
          <p:cNvSpPr txBox="1"/>
          <p:nvPr/>
        </p:nvSpPr>
        <p:spPr>
          <a:xfrm>
            <a:off x="198261" y="4822161"/>
            <a:ext cx="29592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5</a:t>
            </a:r>
            <a:endParaRPr lang="zh-CN" altLang="en-US" sz="16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altLang="zh-CN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G2RV-ST</a:t>
            </a:r>
            <a:r>
              <a:rPr lang="zh-TW" altLang="en-US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产品优势</a:t>
            </a:r>
            <a:endParaRPr lang="zh-CN" altLang="en-US" dirty="0"/>
          </a:p>
        </p:txBody>
      </p:sp>
      <p:graphicFrame>
        <p:nvGraphicFramePr>
          <p:cNvPr id="4" name="Table 2"/>
          <p:cNvGraphicFramePr>
            <a:graphicFrameLocks noGrp="1"/>
          </p:cNvGraphicFramePr>
          <p:nvPr/>
        </p:nvGraphicFramePr>
        <p:xfrm>
          <a:off x="228006" y="978767"/>
          <a:ext cx="11510877" cy="5769439"/>
        </p:xfrm>
        <a:graphic>
          <a:graphicData uri="http://schemas.openxmlformats.org/drawingml/2006/table">
            <a:tbl>
              <a:tblPr firstRow="1" bandRow="1"/>
              <a:tblGrid>
                <a:gridCol w="1583851"/>
                <a:gridCol w="1352744"/>
                <a:gridCol w="1728675"/>
                <a:gridCol w="1456125"/>
                <a:gridCol w="1366098"/>
                <a:gridCol w="1341128"/>
                <a:gridCol w="1341128"/>
                <a:gridCol w="1341128"/>
              </a:tblGrid>
              <a:tr h="380924">
                <a:tc rowSpan="3">
                  <a:txBody>
                    <a:bodyPr/>
                    <a:lstStyle/>
                    <a:p>
                      <a:pPr algn="l" fontAlgn="t"/>
                      <a:r>
                        <a:rPr lang="en-GB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 </a:t>
                      </a:r>
                      <a:endParaRPr lang="en-GB" sz="1200" b="0" i="0" u="none" strike="noStrike" dirty="0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  <a:p>
                      <a:pPr algn="ctr" rtl="0" fontAlgn="ctr"/>
                      <a:r>
                        <a:rPr lang="en-GB" sz="1200" b="1" i="0" u="none" strike="noStrike" dirty="0">
                          <a:solidFill>
                            <a:schemeClr val="bg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 </a:t>
                      </a:r>
                      <a:r>
                        <a:rPr lang="zh-CN" altLang="en-US" sz="1200" b="1" i="0" u="none" strike="noStrike" dirty="0">
                          <a:solidFill>
                            <a:schemeClr val="bg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主要特点</a:t>
                      </a:r>
                      <a:endParaRPr lang="en-GB" sz="1200" b="1" i="0" u="none" strike="noStrike" dirty="0">
                        <a:solidFill>
                          <a:schemeClr val="bg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7200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GB" sz="1200" b="1" i="0" u="none" strike="noStrike" dirty="0">
                          <a:solidFill>
                            <a:srgbClr val="FFFFFF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OMRON</a:t>
                      </a:r>
                      <a:endParaRPr lang="en-GB" sz="1200" b="1" i="0" u="none" strike="noStrike" dirty="0">
                        <a:solidFill>
                          <a:srgbClr val="FFFFFF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7200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4F81BD"/>
                    </a:solidFill>
                  </a:tcPr>
                </a:tc>
                <a:tc rowSpan="3"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1600" b="1" i="0" u="none" strike="noStrike" dirty="0">
                          <a:solidFill>
                            <a:srgbClr val="FFFF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G2RV</a:t>
                      </a:r>
                      <a:r>
                        <a:rPr lang="zh-CN" altLang="en-US" sz="1600" b="1" i="0" u="none" strike="noStrike" dirty="0">
                          <a:solidFill>
                            <a:srgbClr val="FFFF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的差异点</a:t>
                      </a:r>
                      <a:endParaRPr lang="en-US" altLang="zh-CN" sz="1600" b="1" i="0" u="none" strike="noStrike" dirty="0">
                        <a:solidFill>
                          <a:srgbClr val="FFFF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  <a:p>
                      <a:pPr algn="ctr" rtl="0" fontAlgn="ctr"/>
                      <a:r>
                        <a:rPr lang="zh-CN" altLang="en-US" sz="1600" b="1" i="0" u="none" strike="noStrike" dirty="0">
                          <a:solidFill>
                            <a:srgbClr val="FFFF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提供给客户的</a:t>
                      </a:r>
                      <a:endParaRPr lang="en-US" altLang="zh-CN" sz="1600" b="1" i="0" u="none" strike="noStrike" dirty="0">
                        <a:solidFill>
                          <a:srgbClr val="FFFF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  <a:p>
                      <a:pPr algn="ctr" rtl="0" fontAlgn="ctr"/>
                      <a:r>
                        <a:rPr lang="zh-CN" altLang="en-US" sz="1600" b="1" i="0" u="none" strike="noStrike" dirty="0">
                          <a:solidFill>
                            <a:srgbClr val="FFFF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差别化价值</a:t>
                      </a:r>
                      <a:endParaRPr lang="en-GB" sz="1600" b="1" i="0" u="none" strike="noStrike" dirty="0">
                        <a:solidFill>
                          <a:srgbClr val="FFFF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F81BD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rtl="0" fontAlgn="ctr"/>
                      <a:r>
                        <a:rPr lang="en-GB" sz="1200" b="1" i="0" u="none" strike="noStrike" dirty="0">
                          <a:solidFill>
                            <a:srgbClr val="FFFFFF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Phoenix </a:t>
                      </a:r>
                      <a:endParaRPr lang="en-GB" sz="1200" b="1" i="0" u="none" strike="noStrike" dirty="0">
                        <a:solidFill>
                          <a:srgbClr val="FFFFFF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7200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4F81BD"/>
                    </a:solidFill>
                  </a:tcPr>
                </a:tc>
                <a:tc hMerge="1">
                  <a:tcPr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GB" sz="1200" b="1" i="0" u="none" strike="noStrike" dirty="0">
                          <a:solidFill>
                            <a:srgbClr val="FFFFFF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Weidmueller</a:t>
                      </a:r>
                      <a:endParaRPr lang="en-GB" sz="1200" b="1" i="0" u="none" strike="noStrike" dirty="0">
                        <a:solidFill>
                          <a:srgbClr val="FFFFFF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7200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GB" sz="1200" b="1" i="0" u="none" strike="noStrike" dirty="0">
                          <a:solidFill>
                            <a:srgbClr val="FFFFFF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WAGO</a:t>
                      </a:r>
                      <a:endParaRPr lang="en-GB" sz="1200" b="1" i="0" u="none" strike="noStrike" dirty="0">
                        <a:solidFill>
                          <a:srgbClr val="FFFFFF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7200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GB" sz="1200" b="1" i="0" u="none" strike="noStrike" dirty="0">
                          <a:solidFill>
                            <a:srgbClr val="FFFFFF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Finder</a:t>
                      </a:r>
                      <a:endParaRPr lang="en-GB" sz="1200" b="1" i="0" u="none" strike="noStrike" dirty="0">
                        <a:solidFill>
                          <a:srgbClr val="FFFFFF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7200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4F81BD"/>
                    </a:solidFill>
                  </a:tcPr>
                </a:tc>
              </a:tr>
              <a:tr h="390951">
                <a:tc vMerge="1">
                  <a:tcPr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GB" sz="1200" b="1" i="0" u="none" strike="noStrike" dirty="0">
                          <a:solidFill>
                            <a:srgbClr val="FFFFFF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G2RV-ST</a:t>
                      </a:r>
                      <a:endParaRPr lang="en-GB" sz="1200" b="1" i="0" u="none" strike="noStrike" dirty="0">
                        <a:solidFill>
                          <a:srgbClr val="FFFFFF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7200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F81BD"/>
                    </a:solidFill>
                  </a:tcPr>
                </a:tc>
                <a:tc vMerge="1">
                  <a:tcPr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GB" sz="1200" b="1" i="0" u="none" strike="noStrike" dirty="0">
                          <a:solidFill>
                            <a:srgbClr val="FFFFFF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RIF-0</a:t>
                      </a:r>
                      <a:endParaRPr lang="en-GB" sz="1200" b="1" i="0" u="none" strike="noStrike" dirty="0">
                        <a:solidFill>
                          <a:srgbClr val="FFFFFF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7200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GB" sz="1200" b="1" i="0" u="none" strike="noStrike" dirty="0">
                          <a:solidFill>
                            <a:srgbClr val="FFFFFF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PLC</a:t>
                      </a:r>
                      <a:endParaRPr lang="en-GB" sz="1200" b="1" i="0" u="none" strike="noStrike" dirty="0">
                        <a:solidFill>
                          <a:srgbClr val="FFFFFF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7200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GB" sz="1200" b="1" i="0" u="none" strike="noStrike" dirty="0">
                          <a:solidFill>
                            <a:srgbClr val="FFFFFF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TRZ</a:t>
                      </a:r>
                      <a:endParaRPr lang="en-GB" sz="1200" b="1" i="0" u="none" strike="noStrike" dirty="0">
                        <a:solidFill>
                          <a:srgbClr val="FFFFFF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7200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GB" sz="1200" b="1" i="0" u="none" strike="noStrike" dirty="0">
                          <a:solidFill>
                            <a:srgbClr val="FFFFFF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857</a:t>
                      </a:r>
                      <a:endParaRPr lang="en-GB" sz="1200" b="1" i="0" u="none" strike="noStrike" dirty="0">
                        <a:solidFill>
                          <a:srgbClr val="FFFFFF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7200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GB" sz="1200" b="1" i="0" u="none" strike="noStrike" dirty="0">
                          <a:solidFill>
                            <a:srgbClr val="FFFFFF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Series 38</a:t>
                      </a:r>
                      <a:endParaRPr lang="en-GB" sz="1200" b="1" i="0" u="none" strike="noStrike" dirty="0">
                        <a:solidFill>
                          <a:srgbClr val="FFFFFF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7200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F81BD"/>
                    </a:solidFill>
                  </a:tcPr>
                </a:tc>
              </a:tr>
              <a:tr h="1523698">
                <a:tc vMerge="1">
                  <a:tcPr marL="7200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en-GB" sz="800" b="0" i="0" u="none" strike="noStrike" dirty="0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7200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 vMerge="1">
                  <a:tcPr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en-GB" sz="800" b="0" i="0" u="none" strike="noStrike" dirty="0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7200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en-GB" sz="800" b="0" i="0" u="none" strike="noStrike" dirty="0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7200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en-GB" sz="800" b="0" i="0" u="none" strike="noStrike" dirty="0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7200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en-GB" sz="800" b="0" i="0" u="none" strike="noStrike" dirty="0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7200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en-GB" sz="800" b="0" i="0" u="none" strike="noStrike" dirty="0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7200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</a:tr>
              <a:tr h="481166">
                <a:tc>
                  <a:txBody>
                    <a:bodyPr/>
                    <a:lstStyle/>
                    <a:p>
                      <a:r>
                        <a:rPr kumimoji="1" lang="zh-CN" altLang="en-US" sz="1200" b="0" dirty="0">
                          <a:solidFill>
                            <a:srgbClr val="080808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尺寸</a:t>
                      </a:r>
                      <a:r>
                        <a:rPr kumimoji="1" lang="en-US" altLang="ja-JP" sz="1200" b="0" dirty="0">
                          <a:solidFill>
                            <a:srgbClr val="080808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 (mm)</a:t>
                      </a:r>
                      <a:endParaRPr kumimoji="1" lang="ja-JP" altLang="en-US" sz="1200" b="0" dirty="0">
                        <a:solidFill>
                          <a:srgbClr val="080808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メイリオ" panose="020B0604030504040204" pitchFamily="50" charset="-128"/>
                      </a:endParaRPr>
                    </a:p>
                  </a:txBody>
                  <a:tcPr marL="82221" marR="82221" marT="34290" marB="3429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200" b="0" dirty="0">
                          <a:solidFill>
                            <a:srgbClr val="080808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90 x 80 x 6.2</a:t>
                      </a:r>
                      <a:endParaRPr kumimoji="1" lang="en-US" altLang="ja-JP" sz="1200" b="0" dirty="0">
                        <a:solidFill>
                          <a:srgbClr val="080808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  <a:p>
                      <a:pPr algn="ctr"/>
                      <a:r>
                        <a:rPr kumimoji="1" lang="en-US" altLang="ja-JP" sz="1200" b="0" dirty="0">
                          <a:solidFill>
                            <a:srgbClr val="080808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メイリオ" panose="020B0604030504040204" pitchFamily="50" charset="-128"/>
                        </a:rPr>
                        <a:t>(250V,6A)</a:t>
                      </a:r>
                      <a:endParaRPr kumimoji="1" lang="ja-JP" altLang="en-US" sz="1200" b="0" dirty="0">
                        <a:solidFill>
                          <a:srgbClr val="080808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メイリオ" panose="020B0604030504040204" pitchFamily="50" charset="-128"/>
                      </a:endParaRPr>
                    </a:p>
                  </a:txBody>
                  <a:tcPr marL="32371" marR="32371" marT="34290" marB="3429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zh-CN" altLang="en-US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业界最小尺寸，贡献于小型化、省空间化趋势</a:t>
                      </a:r>
                      <a:endParaRPr lang="en-GB" sz="1200" b="1" i="0" u="none" strike="noStrike" dirty="0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200" dirty="0">
                          <a:solidFill>
                            <a:srgbClr val="080808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93 x 78 x 6.2</a:t>
                      </a:r>
                      <a:endParaRPr kumimoji="1" lang="en-US" altLang="ja-JP" sz="1200" dirty="0">
                        <a:solidFill>
                          <a:srgbClr val="080808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kumimoji="1" lang="en-US" altLang="ja-JP" sz="1200" b="0" dirty="0">
                          <a:solidFill>
                            <a:srgbClr val="080808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メイリオ" panose="020B0604030504040204" pitchFamily="50" charset="-128"/>
                        </a:rPr>
                        <a:t>(250V,6A)</a:t>
                      </a:r>
                      <a:endParaRPr kumimoji="1" lang="ja-JP" altLang="en-US" sz="1200" b="0" dirty="0">
                        <a:solidFill>
                          <a:srgbClr val="080808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メイリオ" panose="020B0604030504040204" pitchFamily="50" charset="-128"/>
                      </a:endParaRPr>
                    </a:p>
                  </a:txBody>
                  <a:tcPr marL="32371" marR="32371" marT="34290" marB="3429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kumimoji="1" lang="en-US" altLang="ja-JP" sz="1200" dirty="0">
                          <a:solidFill>
                            <a:srgbClr val="080808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94 x 80 x 6.2</a:t>
                      </a:r>
                      <a:endParaRPr kumimoji="1" lang="ja-JP" altLang="en-US" sz="1200" dirty="0">
                        <a:solidFill>
                          <a:srgbClr val="080808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メイリオ" panose="020B0604030504040204" pitchFamily="50" charset="-128"/>
                      </a:endParaRPr>
                    </a:p>
                  </a:txBody>
                  <a:tcPr marL="32371" marR="32371" marT="34290" marB="3429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kumimoji="1" lang="en-US" altLang="ja-JP" sz="1200" dirty="0">
                          <a:solidFill>
                            <a:srgbClr val="080808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90 x 88 x </a:t>
                      </a:r>
                      <a:r>
                        <a:rPr kumimoji="1" lang="en-US" altLang="ja-JP" sz="1200" dirty="0">
                          <a:solidFill>
                            <a:srgbClr val="FF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6.4</a:t>
                      </a:r>
                      <a:endParaRPr kumimoji="1" lang="en-US" altLang="ja-JP" sz="1200" dirty="0">
                        <a:solidFill>
                          <a:srgbClr val="FF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kumimoji="1" lang="en-US" altLang="ja-JP" sz="1200" b="0" dirty="0">
                          <a:solidFill>
                            <a:srgbClr val="080808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メイリオ" panose="020B0604030504040204" pitchFamily="50" charset="-128"/>
                        </a:rPr>
                        <a:t>(250V,6A)</a:t>
                      </a:r>
                      <a:endParaRPr kumimoji="1" lang="ja-JP" altLang="en-US" sz="1200" b="0" dirty="0">
                        <a:solidFill>
                          <a:srgbClr val="080808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メイリオ" panose="020B0604030504040204" pitchFamily="50" charset="-128"/>
                      </a:endParaRPr>
                    </a:p>
                  </a:txBody>
                  <a:tcPr marL="32371" marR="32371" marT="34290" marB="3429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kumimoji="1" lang="en-US" altLang="ja-JP" sz="1200" dirty="0">
                          <a:solidFill>
                            <a:srgbClr val="080808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94 x 81 x </a:t>
                      </a:r>
                      <a:r>
                        <a:rPr kumimoji="1" lang="en-US" altLang="ja-JP" sz="1200" dirty="0">
                          <a:solidFill>
                            <a:srgbClr val="FF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6.0</a:t>
                      </a:r>
                      <a:endParaRPr kumimoji="1" lang="en-US" altLang="ja-JP" sz="1200" dirty="0">
                        <a:solidFill>
                          <a:srgbClr val="FF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kumimoji="1" lang="zh-CN" altLang="en-US" sz="1200" dirty="0">
                          <a:solidFill>
                            <a:srgbClr val="FF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メイリオ" panose="020B0604030504040204" pitchFamily="50" charset="-128"/>
                        </a:rPr>
                        <a:t>（</a:t>
                      </a:r>
                      <a:r>
                        <a:rPr kumimoji="1" lang="en-US" altLang="zh-CN" sz="1200" dirty="0">
                          <a:solidFill>
                            <a:srgbClr val="FF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メイリオ" panose="020B0604030504040204" pitchFamily="50" charset="-128"/>
                        </a:rPr>
                        <a:t>24V, 6A)</a:t>
                      </a:r>
                      <a:endParaRPr kumimoji="1" lang="ja-JP" altLang="en-US" sz="1200" dirty="0">
                        <a:solidFill>
                          <a:srgbClr val="FF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メイリオ" panose="020B0604030504040204" pitchFamily="50" charset="-128"/>
                      </a:endParaRPr>
                    </a:p>
                  </a:txBody>
                  <a:tcPr marL="32371" marR="32371" marT="34290" marB="3429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GB" sz="1200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87.9 x 75.6 x 6.2</a:t>
                      </a:r>
                      <a:endParaRPr lang="en-GB" sz="1200" dirty="0"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32371" marR="32371" marT="34290" marB="3429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D8E8"/>
                    </a:solidFill>
                  </a:tcPr>
                </a:tc>
              </a:tr>
              <a:tr h="461119"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kumimoji="1" lang="zh-CN" altLang="en-US" sz="1200" b="0" kern="1200" dirty="0">
                          <a:solidFill>
                            <a:srgbClr val="080808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螺丝刀保持功能</a:t>
                      </a:r>
                      <a:endParaRPr kumimoji="1" lang="ja-JP" altLang="en-US" sz="1200" b="0" kern="1200" dirty="0">
                        <a:solidFill>
                          <a:srgbClr val="080808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82221" marR="82221" marT="34290" marB="3429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zh-CN" altLang="en-US" sz="1200" b="0" dirty="0">
                          <a:solidFill>
                            <a:schemeClr val="accent2">
                              <a:lumMod val="90000"/>
                              <a:lumOff val="10000"/>
                            </a:schemeClr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メイリオ" panose="020B0604030504040204" pitchFamily="50" charset="-128"/>
                        </a:rPr>
                        <a:t>有</a:t>
                      </a:r>
                      <a:endParaRPr kumimoji="1" lang="ja-JP" altLang="en-US" sz="1200" b="0" dirty="0">
                        <a:solidFill>
                          <a:schemeClr val="accent2">
                            <a:lumMod val="90000"/>
                            <a:lumOff val="10000"/>
                          </a:schemeClr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メイリオ" panose="020B0604030504040204" pitchFamily="50" charset="-128"/>
                      </a:endParaRPr>
                    </a:p>
                  </a:txBody>
                  <a:tcPr marL="82221" marR="82221" marT="34290" marB="3429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zh-CN" altLang="en-US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配线作业更加符合人体工程设计，提升配线效率</a:t>
                      </a:r>
                      <a:endParaRPr lang="en-GB" sz="1200" b="1" i="0" u="none" strike="noStrike" dirty="0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zh-CN" altLang="en-US" sz="1200" dirty="0">
                          <a:solidFill>
                            <a:srgbClr val="080808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メイリオ" panose="020B0604030504040204" pitchFamily="50" charset="-128"/>
                        </a:rPr>
                        <a:t>无</a:t>
                      </a:r>
                      <a:endParaRPr kumimoji="1" lang="ja-JP" altLang="en-US" sz="1200" dirty="0">
                        <a:solidFill>
                          <a:srgbClr val="080808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メイリオ" panose="020B0604030504040204" pitchFamily="50" charset="-128"/>
                      </a:endParaRPr>
                    </a:p>
                  </a:txBody>
                  <a:tcPr marL="82221" marR="82221" marT="34290" marB="3429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kumimoji="1" lang="zh-CN" altLang="en-US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80808"/>
                          </a:solidFill>
                          <a:effectLst/>
                          <a:uLnTx/>
                          <a:uFillTx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メイリオ" panose="020B0604030504040204" pitchFamily="50" charset="-128"/>
                        </a:rPr>
                        <a:t>无</a:t>
                      </a:r>
                      <a:endParaRPr kumimoji="1" lang="ja-JP" altLang="en-US" sz="12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80808"/>
                        </a:solidFill>
                        <a:effectLst/>
                        <a:uLnTx/>
                        <a:uFillTx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メイリオ" panose="020B0604030504040204" pitchFamily="50" charset="-128"/>
                      </a:endParaRPr>
                    </a:p>
                  </a:txBody>
                  <a:tcPr marL="82221" marR="82221" marT="34290" marB="3429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kumimoji="1" lang="zh-CN" altLang="en-US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80808"/>
                          </a:solidFill>
                          <a:effectLst/>
                          <a:uLnTx/>
                          <a:uFillTx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メイリオ" panose="020B0604030504040204" pitchFamily="50" charset="-128"/>
                        </a:rPr>
                        <a:t>无</a:t>
                      </a:r>
                      <a:endParaRPr kumimoji="1" lang="ja-JP" altLang="en-US" sz="12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80808"/>
                        </a:solidFill>
                        <a:effectLst/>
                        <a:uLnTx/>
                        <a:uFillTx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メイリオ" panose="020B0604030504040204" pitchFamily="50" charset="-128"/>
                      </a:endParaRPr>
                    </a:p>
                  </a:txBody>
                  <a:tcPr marL="82221" marR="82221" marT="34290" marB="3429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kumimoji="1" lang="zh-CN" altLang="en-US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80808"/>
                          </a:solidFill>
                          <a:effectLst/>
                          <a:uLnTx/>
                          <a:uFillTx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メイリオ" panose="020B0604030504040204" pitchFamily="50" charset="-128"/>
                        </a:rPr>
                        <a:t>无</a:t>
                      </a:r>
                      <a:endParaRPr kumimoji="1" lang="ja-JP" altLang="en-US" sz="12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80808"/>
                        </a:solidFill>
                        <a:effectLst/>
                        <a:uLnTx/>
                        <a:uFillTx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メイリオ" panose="020B0604030504040204" pitchFamily="50" charset="-128"/>
                      </a:endParaRPr>
                    </a:p>
                  </a:txBody>
                  <a:tcPr marL="82221" marR="82221" marT="34290" marB="3429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kumimoji="1" lang="zh-CN" altLang="en-US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80808"/>
                          </a:solidFill>
                          <a:effectLst/>
                          <a:uLnTx/>
                          <a:uFillTx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メイリオ" panose="020B0604030504040204" pitchFamily="50" charset="-128"/>
                        </a:rPr>
                        <a:t>无</a:t>
                      </a:r>
                      <a:endParaRPr kumimoji="1" lang="ja-JP" altLang="en-US" sz="12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80808"/>
                        </a:solidFill>
                        <a:effectLst/>
                        <a:uLnTx/>
                        <a:uFillTx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メイリオ" panose="020B0604030504040204" pitchFamily="50" charset="-128"/>
                      </a:endParaRPr>
                    </a:p>
                  </a:txBody>
                  <a:tcPr marL="82221" marR="82221" marT="34290" marB="3429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</a:tr>
              <a:tr h="642824">
                <a:tc>
                  <a:txBody>
                    <a:bodyPr/>
                    <a:lstStyle/>
                    <a:p>
                      <a:r>
                        <a:rPr kumimoji="1" lang="zh-CN" altLang="en-US" sz="1200" b="0" dirty="0">
                          <a:solidFill>
                            <a:srgbClr val="080808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メイリオ" panose="020B0604030504040204" pitchFamily="50" charset="-128"/>
                        </a:rPr>
                        <a:t>抗震机械锁定装置</a:t>
                      </a:r>
                      <a:endParaRPr kumimoji="1" lang="en-US" altLang="zh-CN" sz="1200" b="0" dirty="0">
                        <a:solidFill>
                          <a:srgbClr val="080808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メイリオ" panose="020B0604030504040204" pitchFamily="50" charset="-128"/>
                      </a:endParaRPr>
                    </a:p>
                    <a:p>
                      <a:r>
                        <a:rPr kumimoji="1" lang="zh-CN" altLang="en-US" sz="1200" b="0" dirty="0">
                          <a:solidFill>
                            <a:srgbClr val="080808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メイリオ" panose="020B0604030504040204" pitchFamily="50" charset="-128"/>
                        </a:rPr>
                        <a:t>（预防误操作）</a:t>
                      </a:r>
                      <a:endParaRPr kumimoji="1" lang="ja-JP" altLang="en-US" sz="1200" b="0" dirty="0">
                        <a:solidFill>
                          <a:srgbClr val="080808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メイリオ" panose="020B0604030504040204" pitchFamily="50" charset="-128"/>
                      </a:endParaRPr>
                    </a:p>
                  </a:txBody>
                  <a:tcPr marL="82221" marR="82221" marT="34290" marB="3429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zh-CN" altLang="en-US" sz="1200" b="0" dirty="0">
                          <a:solidFill>
                            <a:schemeClr val="accent2">
                              <a:lumMod val="90000"/>
                              <a:lumOff val="10000"/>
                            </a:schemeClr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有</a:t>
                      </a:r>
                      <a:endParaRPr kumimoji="1" lang="en-US" altLang="ja-JP" sz="1200" b="0" dirty="0">
                        <a:solidFill>
                          <a:schemeClr val="accent2">
                            <a:lumMod val="90000"/>
                            <a:lumOff val="10000"/>
                          </a:schemeClr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82221" marR="82221" marT="34290" marB="3429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zh-CN" altLang="en-US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预防因为误操作而导致继电器本体脱落</a:t>
                      </a:r>
                      <a:endParaRPr lang="en-US" altLang="zh-CN" sz="1200" b="1" i="0" u="none" strike="noStrike" dirty="0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zh-CN" altLang="en-US" sz="1200" dirty="0">
                          <a:solidFill>
                            <a:srgbClr val="FF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メイリオ" panose="020B0604030504040204" pitchFamily="50" charset="-128"/>
                        </a:rPr>
                        <a:t>无</a:t>
                      </a:r>
                      <a:endParaRPr kumimoji="1" lang="ja-JP" altLang="en-US" sz="1200" dirty="0">
                        <a:solidFill>
                          <a:srgbClr val="FF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メイリオ" panose="020B0604030504040204" pitchFamily="50" charset="-128"/>
                      </a:endParaRPr>
                    </a:p>
                  </a:txBody>
                  <a:tcPr marL="82221" marR="82221" marT="34290" marB="3429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zh-CN" altLang="en-US" sz="1200" dirty="0">
                          <a:solidFill>
                            <a:srgbClr val="FF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メイリオ" panose="020B0604030504040204" pitchFamily="50" charset="-128"/>
                        </a:rPr>
                        <a:t>无</a:t>
                      </a:r>
                      <a:endParaRPr kumimoji="1" lang="ja-JP" altLang="en-US" sz="1200" dirty="0">
                        <a:solidFill>
                          <a:srgbClr val="FF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メイリオ" panose="020B0604030504040204" pitchFamily="50" charset="-128"/>
                      </a:endParaRPr>
                    </a:p>
                  </a:txBody>
                  <a:tcPr marL="82221" marR="82221" marT="34290" marB="3429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zh-CN" altLang="en-US" sz="1200" dirty="0">
                          <a:solidFill>
                            <a:srgbClr val="FF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メイリオ" panose="020B0604030504040204" pitchFamily="50" charset="-128"/>
                        </a:rPr>
                        <a:t>无</a:t>
                      </a:r>
                      <a:endParaRPr kumimoji="1" lang="ja-JP" altLang="en-US" sz="1200" dirty="0">
                        <a:solidFill>
                          <a:srgbClr val="FF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メイリオ" panose="020B0604030504040204" pitchFamily="50" charset="-128"/>
                      </a:endParaRPr>
                    </a:p>
                  </a:txBody>
                  <a:tcPr marL="32371" marR="32371" marT="34290" marB="3429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kumimoji="1" lang="zh-CN" altLang="en-US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メイリオ" panose="020B0604030504040204" pitchFamily="50" charset="-128"/>
                        </a:rPr>
                        <a:t>无</a:t>
                      </a:r>
                      <a:endParaRPr kumimoji="1" lang="ja-JP" altLang="en-US" sz="12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メイリオ" panose="020B0604030504040204" pitchFamily="50" charset="-128"/>
                      </a:endParaRPr>
                    </a:p>
                  </a:txBody>
                  <a:tcPr marL="82221" marR="82221" marT="34290" marB="3429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kumimoji="1" lang="zh-CN" altLang="en-US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メイリオ" panose="020B0604030504040204" pitchFamily="50" charset="-128"/>
                        </a:rPr>
                        <a:t>无</a:t>
                      </a:r>
                      <a:endParaRPr kumimoji="1" lang="ja-JP" altLang="en-US" sz="12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メイリオ" panose="020B0604030504040204" pitchFamily="50" charset="-128"/>
                      </a:endParaRPr>
                    </a:p>
                  </a:txBody>
                  <a:tcPr marL="82221" marR="82221" marT="34290" marB="3429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D8E8"/>
                    </a:solidFill>
                  </a:tcPr>
                </a:tc>
              </a:tr>
              <a:tr h="461119">
                <a:tc>
                  <a:txBody>
                    <a:bodyPr/>
                    <a:lstStyle/>
                    <a:p>
                      <a:r>
                        <a:rPr kumimoji="1" lang="zh-CN" altLang="en-US" sz="1200" b="0" dirty="0">
                          <a:solidFill>
                            <a:srgbClr val="080808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短接棒的插入方式</a:t>
                      </a:r>
                      <a:endParaRPr kumimoji="1" lang="ja-JP" altLang="en-US" sz="1200" b="0" dirty="0">
                        <a:solidFill>
                          <a:srgbClr val="080808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メイリオ" panose="020B0604030504040204" pitchFamily="50" charset="-128"/>
                      </a:endParaRPr>
                    </a:p>
                  </a:txBody>
                  <a:tcPr marL="82221" marR="82221" marT="34290" marB="3429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zh-CN" altLang="en-US" sz="1200" b="0" dirty="0">
                          <a:solidFill>
                            <a:schemeClr val="accent2">
                              <a:lumMod val="90000"/>
                              <a:lumOff val="10000"/>
                            </a:schemeClr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メイリオ" panose="020B0604030504040204" pitchFamily="50" charset="-128"/>
                        </a:rPr>
                        <a:t>正面插入</a:t>
                      </a:r>
                      <a:endParaRPr kumimoji="1" lang="ja-JP" altLang="en-US" sz="1200" b="0" dirty="0">
                        <a:solidFill>
                          <a:schemeClr val="accent2">
                            <a:lumMod val="90000"/>
                            <a:lumOff val="10000"/>
                          </a:schemeClr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メイリオ" panose="020B0604030504040204" pitchFamily="50" charset="-128"/>
                      </a:endParaRPr>
                    </a:p>
                  </a:txBody>
                  <a:tcPr marL="82221" marR="82221" marT="34290" marB="3429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zh-CN" altLang="en-US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安装更加简单方便，符合人体工程设计</a:t>
                      </a:r>
                      <a:endParaRPr lang="en-GB" sz="1200" b="1" i="0" u="none" strike="noStrike" dirty="0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zh-CN" altLang="en-US" sz="1200" dirty="0">
                          <a:solidFill>
                            <a:srgbClr val="080808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侧面插入</a:t>
                      </a:r>
                      <a:endParaRPr kumimoji="1" lang="ja-JP" altLang="en-US" sz="1200" dirty="0">
                        <a:solidFill>
                          <a:srgbClr val="080808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メイリオ" panose="020B0604030504040204" pitchFamily="50" charset="-128"/>
                      </a:endParaRPr>
                    </a:p>
                  </a:txBody>
                  <a:tcPr marL="82221" marR="82221" marT="34290" marB="3429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kumimoji="1" lang="zh-CN" altLang="en-US" sz="12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80808"/>
                          </a:solidFill>
                          <a:effectLst/>
                          <a:uLnTx/>
                          <a:uFillTx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侧面插入</a:t>
                      </a:r>
                      <a:endParaRPr kumimoji="1" lang="ja-JP" altLang="en-US" sz="12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80808"/>
                        </a:solidFill>
                        <a:effectLst/>
                        <a:uLnTx/>
                        <a:uFillTx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メイリオ" panose="020B0604030504040204" pitchFamily="50" charset="-128"/>
                      </a:endParaRPr>
                    </a:p>
                  </a:txBody>
                  <a:tcPr marL="82221" marR="82221" marT="34290" marB="3429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kumimoji="1" lang="zh-CN" altLang="en-US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80808"/>
                          </a:solidFill>
                          <a:effectLst/>
                          <a:uLnTx/>
                          <a:uFillTx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侧面插入</a:t>
                      </a:r>
                      <a:endParaRPr kumimoji="1" lang="ja-JP" altLang="en-US" sz="12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80808"/>
                        </a:solidFill>
                        <a:effectLst/>
                        <a:uLnTx/>
                        <a:uFillTx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メイリオ" panose="020B0604030504040204" pitchFamily="50" charset="-128"/>
                      </a:endParaRPr>
                    </a:p>
                  </a:txBody>
                  <a:tcPr marL="82221" marR="82221" marT="34290" marB="3429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zh-CN" altLang="en-US" sz="1200" b="0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rgbClr val="080808"/>
                          </a:solidFill>
                          <a:effectLst/>
                          <a:uLnTx/>
                          <a:uFillTx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正面插入</a:t>
                      </a:r>
                      <a:endParaRPr kumimoji="1" lang="ja-JP" altLang="en-US" sz="1200" b="0" i="0" u="none" strike="noStrike" kern="1200" cap="none" spc="0" normalizeH="0" baseline="0" dirty="0">
                        <a:ln>
                          <a:noFill/>
                        </a:ln>
                        <a:solidFill>
                          <a:srgbClr val="080808"/>
                        </a:solidFill>
                        <a:effectLst/>
                        <a:uLnTx/>
                        <a:uFillTx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82221" marR="82221" marT="34290" marB="3429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zh-CN" altLang="en-US" sz="1200" dirty="0">
                          <a:solidFill>
                            <a:srgbClr val="080808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侧面插入</a:t>
                      </a:r>
                      <a:endParaRPr kumimoji="1" lang="ja-JP" altLang="en-US" sz="1200" dirty="0">
                        <a:solidFill>
                          <a:srgbClr val="080808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メイリオ" panose="020B0604030504040204" pitchFamily="50" charset="-128"/>
                      </a:endParaRPr>
                    </a:p>
                  </a:txBody>
                  <a:tcPr marL="82221" marR="82221" marT="34290" marB="3429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</a:tr>
              <a:tr h="481166">
                <a:tc>
                  <a:txBody>
                    <a:bodyPr/>
                    <a:lstStyle/>
                    <a:p>
                      <a:r>
                        <a:rPr kumimoji="1" lang="zh-CN" altLang="en-US" sz="1200" b="0" dirty="0">
                          <a:solidFill>
                            <a:srgbClr val="080808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测试锁定按钮</a:t>
                      </a:r>
                      <a:endParaRPr kumimoji="1" lang="ja-JP" altLang="en-US" sz="1200" b="0" dirty="0">
                        <a:solidFill>
                          <a:srgbClr val="080808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メイリオ" panose="020B0604030504040204" pitchFamily="50" charset="-128"/>
                      </a:endParaRPr>
                    </a:p>
                  </a:txBody>
                  <a:tcPr marL="82221" marR="82221" marT="34290" marB="3429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zh-CN" altLang="en-US" sz="1200" b="0" dirty="0">
                          <a:solidFill>
                            <a:schemeClr val="accent2">
                              <a:lumMod val="90000"/>
                              <a:lumOff val="10000"/>
                            </a:schemeClr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メイリオ" panose="020B0604030504040204" pitchFamily="50" charset="-128"/>
                        </a:rPr>
                        <a:t>有</a:t>
                      </a:r>
                      <a:endParaRPr kumimoji="1" lang="en-US" altLang="ja-JP" sz="1200" b="0" dirty="0">
                        <a:solidFill>
                          <a:schemeClr val="accent2">
                            <a:lumMod val="90000"/>
                            <a:lumOff val="10000"/>
                          </a:schemeClr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メイリオ" panose="020B0604030504040204" pitchFamily="50" charset="-128"/>
                      </a:endParaRPr>
                    </a:p>
                  </a:txBody>
                  <a:tcPr marL="82221" marR="82221" marT="34290" marB="3429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zh-CN" altLang="en-US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提高设备的动作调试效率</a:t>
                      </a:r>
                      <a:endParaRPr lang="en-GB" sz="1200" b="1" i="0" u="none" strike="noStrike" dirty="0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zh-CN" altLang="en-US" sz="1200" dirty="0">
                          <a:solidFill>
                            <a:srgbClr val="FF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メイリオ" panose="020B0604030504040204" pitchFamily="50" charset="-128"/>
                        </a:rPr>
                        <a:t>无</a:t>
                      </a:r>
                      <a:endParaRPr kumimoji="1" lang="ja-JP" altLang="en-US" sz="1200" dirty="0">
                        <a:solidFill>
                          <a:srgbClr val="FF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メイリオ" panose="020B0604030504040204" pitchFamily="50" charset="-128"/>
                      </a:endParaRPr>
                    </a:p>
                  </a:txBody>
                  <a:tcPr marL="82221" marR="82221" marT="34290" marB="3429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zh-CN" altLang="en-US" sz="1200" dirty="0">
                          <a:solidFill>
                            <a:srgbClr val="FF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メイリオ" panose="020B0604030504040204" pitchFamily="50" charset="-128"/>
                        </a:rPr>
                        <a:t>无</a:t>
                      </a:r>
                      <a:endParaRPr kumimoji="1" lang="ja-JP" altLang="en-US" sz="1200" dirty="0">
                        <a:solidFill>
                          <a:srgbClr val="FF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メイリオ" panose="020B0604030504040204" pitchFamily="50" charset="-128"/>
                      </a:endParaRPr>
                    </a:p>
                  </a:txBody>
                  <a:tcPr marL="82221" marR="82221" marT="34290" marB="3429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zh-CN" altLang="en-US" sz="1200" dirty="0">
                          <a:solidFill>
                            <a:srgbClr val="FF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メイリオ" panose="020B0604030504040204" pitchFamily="50" charset="-128"/>
                        </a:rPr>
                        <a:t>无</a:t>
                      </a:r>
                      <a:endParaRPr kumimoji="1" lang="ja-JP" altLang="en-US" sz="1200" dirty="0">
                        <a:solidFill>
                          <a:srgbClr val="FF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メイリオ" panose="020B0604030504040204" pitchFamily="50" charset="-128"/>
                      </a:endParaRPr>
                    </a:p>
                  </a:txBody>
                  <a:tcPr marL="82221" marR="82221" marT="34290" marB="3429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zh-CN" altLang="en-US" sz="1200" dirty="0">
                          <a:solidFill>
                            <a:srgbClr val="FF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メイリオ" panose="020B0604030504040204" pitchFamily="50" charset="-128"/>
                        </a:rPr>
                        <a:t>无</a:t>
                      </a:r>
                      <a:endParaRPr kumimoji="1" lang="ja-JP" altLang="en-US" sz="1200" dirty="0">
                        <a:solidFill>
                          <a:srgbClr val="FF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メイリオ" panose="020B0604030504040204" pitchFamily="50" charset="-128"/>
                      </a:endParaRPr>
                    </a:p>
                  </a:txBody>
                  <a:tcPr marL="82221" marR="82221" marT="34290" marB="3429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zh-CN" altLang="en-US" sz="1200" dirty="0">
                          <a:solidFill>
                            <a:srgbClr val="FF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メイリオ" panose="020B0604030504040204" pitchFamily="50" charset="-128"/>
                        </a:rPr>
                        <a:t>无</a:t>
                      </a:r>
                      <a:endParaRPr kumimoji="1" lang="ja-JP" altLang="en-US" sz="1200" dirty="0">
                        <a:solidFill>
                          <a:srgbClr val="FF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メイリオ" panose="020B0604030504040204" pitchFamily="50" charset="-128"/>
                      </a:endParaRPr>
                    </a:p>
                  </a:txBody>
                  <a:tcPr marL="82221" marR="82221" marT="34290" marB="3429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D8E8"/>
                    </a:solidFill>
                  </a:tcPr>
                </a:tc>
              </a:tr>
              <a:tr h="388307">
                <a:tc>
                  <a:txBody>
                    <a:bodyPr/>
                    <a:lstStyle/>
                    <a:p>
                      <a:r>
                        <a:rPr kumimoji="1" lang="zh-CN" altLang="en-US" sz="1200" b="0" dirty="0">
                          <a:solidFill>
                            <a:srgbClr val="080808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メイリオ" panose="020B0604030504040204" pitchFamily="50" charset="-128"/>
                        </a:rPr>
                        <a:t>接点机械指示灯</a:t>
                      </a:r>
                      <a:endParaRPr kumimoji="1" lang="ja-JP" altLang="en-US" sz="1200" b="0" dirty="0">
                        <a:solidFill>
                          <a:srgbClr val="080808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メイリオ" panose="020B0604030504040204" pitchFamily="50" charset="-128"/>
                      </a:endParaRPr>
                    </a:p>
                  </a:txBody>
                  <a:tcPr marL="82221" marR="82221" marT="34290" marB="3429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zh-CN" altLang="en-US" sz="1200" b="0" dirty="0">
                          <a:solidFill>
                            <a:schemeClr val="accent2">
                              <a:lumMod val="90000"/>
                              <a:lumOff val="10000"/>
                            </a:schemeClr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メイリオ" panose="020B0604030504040204" pitchFamily="50" charset="-128"/>
                        </a:rPr>
                        <a:t>有</a:t>
                      </a:r>
                      <a:endParaRPr kumimoji="1" lang="ja-JP" altLang="en-US" sz="1200" b="0" dirty="0">
                        <a:solidFill>
                          <a:schemeClr val="accent2">
                            <a:lumMod val="90000"/>
                            <a:lumOff val="10000"/>
                          </a:schemeClr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メイリオ" panose="020B0604030504040204" pitchFamily="50" charset="-128"/>
                      </a:endParaRPr>
                    </a:p>
                  </a:txBody>
                  <a:tcPr marL="82221" marR="82221" marT="34290" marB="3429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zh-CN" altLang="en-US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可直观确认接点的动作状态，易于维护</a:t>
                      </a:r>
                      <a:endParaRPr lang="en-GB" sz="1200" b="1" i="0" u="none" strike="noStrike" dirty="0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zh-CN" altLang="en-US" sz="1200" dirty="0">
                          <a:solidFill>
                            <a:srgbClr val="080808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メイリオ" panose="020B0604030504040204" pitchFamily="50" charset="-128"/>
                        </a:rPr>
                        <a:t>无</a:t>
                      </a:r>
                      <a:endParaRPr kumimoji="1" lang="ja-JP" altLang="en-US" sz="1200" dirty="0">
                        <a:solidFill>
                          <a:srgbClr val="080808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メイリオ" panose="020B0604030504040204" pitchFamily="50" charset="-128"/>
                      </a:endParaRPr>
                    </a:p>
                  </a:txBody>
                  <a:tcPr marL="82221" marR="82221" marT="34290" marB="3429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kumimoji="1" lang="zh-CN" altLang="en-US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80808"/>
                          </a:solidFill>
                          <a:effectLst/>
                          <a:uLnTx/>
                          <a:uFillTx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メイリオ" panose="020B0604030504040204" pitchFamily="50" charset="-128"/>
                        </a:rPr>
                        <a:t>无</a:t>
                      </a:r>
                      <a:endParaRPr kumimoji="1" lang="ja-JP" altLang="en-US" sz="12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80808"/>
                        </a:solidFill>
                        <a:effectLst/>
                        <a:uLnTx/>
                        <a:uFillTx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メイリオ" panose="020B0604030504040204" pitchFamily="50" charset="-128"/>
                      </a:endParaRPr>
                    </a:p>
                  </a:txBody>
                  <a:tcPr marL="82221" marR="82221" marT="34290" marB="3429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kumimoji="1" lang="zh-CN" altLang="en-US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80808"/>
                          </a:solidFill>
                          <a:effectLst/>
                          <a:uLnTx/>
                          <a:uFillTx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メイリオ" panose="020B0604030504040204" pitchFamily="50" charset="-128"/>
                        </a:rPr>
                        <a:t>无</a:t>
                      </a:r>
                      <a:endParaRPr kumimoji="1" lang="ja-JP" altLang="en-US" sz="12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80808"/>
                        </a:solidFill>
                        <a:effectLst/>
                        <a:uLnTx/>
                        <a:uFillTx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メイリオ" panose="020B0604030504040204" pitchFamily="50" charset="-128"/>
                      </a:endParaRPr>
                    </a:p>
                  </a:txBody>
                  <a:tcPr marL="82221" marR="82221" marT="34290" marB="3429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kumimoji="1" lang="zh-CN" altLang="en-US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80808"/>
                          </a:solidFill>
                          <a:effectLst/>
                          <a:uLnTx/>
                          <a:uFillTx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メイリオ" panose="020B0604030504040204" pitchFamily="50" charset="-128"/>
                        </a:rPr>
                        <a:t>无</a:t>
                      </a:r>
                      <a:endParaRPr kumimoji="1" lang="ja-JP" altLang="en-US" sz="12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80808"/>
                        </a:solidFill>
                        <a:effectLst/>
                        <a:uLnTx/>
                        <a:uFillTx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メイリオ" panose="020B0604030504040204" pitchFamily="50" charset="-128"/>
                      </a:endParaRPr>
                    </a:p>
                  </a:txBody>
                  <a:tcPr marL="82221" marR="82221" marT="34290" marB="3429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kumimoji="1" lang="zh-CN" altLang="en-US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80808"/>
                          </a:solidFill>
                          <a:effectLst/>
                          <a:uLnTx/>
                          <a:uFillTx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メイリオ" panose="020B0604030504040204" pitchFamily="50" charset="-128"/>
                        </a:rPr>
                        <a:t>无</a:t>
                      </a:r>
                      <a:endParaRPr kumimoji="1" lang="ja-JP" altLang="en-US" sz="12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80808"/>
                        </a:solidFill>
                        <a:effectLst/>
                        <a:uLnTx/>
                        <a:uFillTx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メイリオ" panose="020B0604030504040204" pitchFamily="50" charset="-128"/>
                      </a:endParaRPr>
                    </a:p>
                  </a:txBody>
                  <a:tcPr marL="82221" marR="82221" marT="34290" marB="3429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</a:tr>
              <a:tr h="260186">
                <a:tc>
                  <a:txBody>
                    <a:bodyPr/>
                    <a:lstStyle/>
                    <a:p>
                      <a:r>
                        <a:rPr kumimoji="1" lang="zh-CN" altLang="en-US" sz="1200" b="0" dirty="0">
                          <a:solidFill>
                            <a:srgbClr val="080808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メイリオ" panose="020B0604030504040204" pitchFamily="50" charset="-128"/>
                        </a:rPr>
                        <a:t>锁杆颜色区别电压</a:t>
                      </a:r>
                      <a:endParaRPr kumimoji="1" lang="ja-JP" altLang="en-US" sz="1200" b="0" dirty="0">
                        <a:solidFill>
                          <a:srgbClr val="080808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メイリオ" panose="020B0604030504040204" pitchFamily="50" charset="-128"/>
                      </a:endParaRPr>
                    </a:p>
                  </a:txBody>
                  <a:tcPr marL="82221" marR="82221" marT="34290" marB="3429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kumimoji="1" lang="zh-CN" altLang="en-US" sz="1200" b="0" dirty="0">
                          <a:solidFill>
                            <a:schemeClr val="accent2">
                              <a:lumMod val="90000"/>
                              <a:lumOff val="10000"/>
                            </a:schemeClr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メイリオ" panose="020B0604030504040204" pitchFamily="50" charset="-128"/>
                        </a:rPr>
                        <a:t>有</a:t>
                      </a:r>
                      <a:endParaRPr kumimoji="1" lang="ja-JP" altLang="en-US" sz="1200" b="0" dirty="0">
                        <a:solidFill>
                          <a:schemeClr val="accent2">
                            <a:lumMod val="90000"/>
                            <a:lumOff val="10000"/>
                          </a:schemeClr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メイリオ" panose="020B0604030504040204" pitchFamily="50" charset="-128"/>
                      </a:endParaRPr>
                    </a:p>
                  </a:txBody>
                  <a:tcPr marL="82221" marR="82221" marT="34290" marB="3429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zh-CN" altLang="en-US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可直观区分</a:t>
                      </a:r>
                      <a:r>
                        <a:rPr lang="en-US" altLang="zh-CN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AC</a:t>
                      </a:r>
                      <a:r>
                        <a:rPr lang="zh-CN" altLang="en-US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、</a:t>
                      </a:r>
                      <a:r>
                        <a:rPr lang="en-US" altLang="zh-CN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DC</a:t>
                      </a:r>
                      <a:endParaRPr lang="en-US" altLang="zh-CN" sz="1200" b="1" i="0" u="none" strike="noStrike" dirty="0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  <a:p>
                      <a:pPr algn="l" rtl="0" fontAlgn="ctr"/>
                      <a:r>
                        <a:rPr lang="zh-CN" altLang="en-US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红</a:t>
                      </a:r>
                      <a:r>
                        <a:rPr lang="en-US" altLang="zh-CN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-AC</a:t>
                      </a:r>
                      <a:r>
                        <a:rPr lang="zh-CN" altLang="en-US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、蓝</a:t>
                      </a:r>
                      <a:r>
                        <a:rPr lang="en-US" altLang="zh-CN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-DC</a:t>
                      </a:r>
                      <a:r>
                        <a:rPr lang="zh-CN" altLang="en-US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、白</a:t>
                      </a:r>
                      <a:r>
                        <a:rPr lang="en-US" altLang="zh-CN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-AC/DC</a:t>
                      </a:r>
                      <a:endParaRPr lang="en-GB" sz="1200" b="1" i="0" u="none" strike="noStrike" dirty="0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zh-CN" altLang="en-US" sz="1200" dirty="0">
                          <a:solidFill>
                            <a:srgbClr val="080808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メイリオ" panose="020B0604030504040204" pitchFamily="50" charset="-128"/>
                        </a:rPr>
                        <a:t>无</a:t>
                      </a:r>
                      <a:endParaRPr kumimoji="1" lang="ja-JP" altLang="en-US" sz="1200" dirty="0">
                        <a:solidFill>
                          <a:srgbClr val="080808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メイリオ" panose="020B0604030504040204" pitchFamily="50" charset="-128"/>
                      </a:endParaRPr>
                    </a:p>
                  </a:txBody>
                  <a:tcPr marL="82221" marR="82221" marT="34290" marB="3429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kumimoji="1" lang="zh-CN" altLang="en-US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80808"/>
                          </a:solidFill>
                          <a:effectLst/>
                          <a:uLnTx/>
                          <a:uFillTx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メイリオ" panose="020B0604030504040204" pitchFamily="50" charset="-128"/>
                        </a:rPr>
                        <a:t>无</a:t>
                      </a:r>
                      <a:endParaRPr kumimoji="1" lang="ja-JP" altLang="en-US" sz="12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80808"/>
                        </a:solidFill>
                        <a:effectLst/>
                        <a:uLnTx/>
                        <a:uFillTx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メイリオ" panose="020B0604030504040204" pitchFamily="50" charset="-128"/>
                      </a:endParaRPr>
                    </a:p>
                  </a:txBody>
                  <a:tcPr marL="82221" marR="82221" marT="34290" marB="3429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kumimoji="1" lang="zh-CN" altLang="en-US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80808"/>
                          </a:solidFill>
                          <a:effectLst/>
                          <a:uLnTx/>
                          <a:uFillTx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メイリオ" panose="020B0604030504040204" pitchFamily="50" charset="-128"/>
                        </a:rPr>
                        <a:t>有</a:t>
                      </a:r>
                      <a:endParaRPr kumimoji="1" lang="ja-JP" altLang="en-US" sz="12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80808"/>
                        </a:solidFill>
                        <a:effectLst/>
                        <a:uLnTx/>
                        <a:uFillTx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メイリオ" panose="020B0604030504040204" pitchFamily="50" charset="-128"/>
                      </a:endParaRPr>
                    </a:p>
                  </a:txBody>
                  <a:tcPr marL="82221" marR="82221" marT="34290" marB="3429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kumimoji="1" lang="zh-CN" altLang="en-US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80808"/>
                          </a:solidFill>
                          <a:effectLst/>
                          <a:uLnTx/>
                          <a:uFillTx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メイリオ" panose="020B0604030504040204" pitchFamily="50" charset="-128"/>
                        </a:rPr>
                        <a:t>无</a:t>
                      </a:r>
                      <a:endParaRPr kumimoji="1" lang="ja-JP" altLang="en-US" sz="12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80808"/>
                        </a:solidFill>
                        <a:effectLst/>
                        <a:uLnTx/>
                        <a:uFillTx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メイリオ" panose="020B0604030504040204" pitchFamily="50" charset="-128"/>
                      </a:endParaRPr>
                    </a:p>
                  </a:txBody>
                  <a:tcPr marL="82221" marR="82221" marT="34290" marB="3429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kumimoji="1" lang="zh-CN" altLang="en-US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80808"/>
                          </a:solidFill>
                          <a:effectLst/>
                          <a:uLnTx/>
                          <a:uFillTx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メイリオ" panose="020B0604030504040204" pitchFamily="50" charset="-128"/>
                        </a:rPr>
                        <a:t>无</a:t>
                      </a:r>
                      <a:endParaRPr kumimoji="1" lang="ja-JP" altLang="en-US" sz="12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80808"/>
                        </a:solidFill>
                        <a:effectLst/>
                        <a:uLnTx/>
                        <a:uFillTx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メイリオ" panose="020B0604030504040204" pitchFamily="50" charset="-128"/>
                      </a:endParaRPr>
                    </a:p>
                  </a:txBody>
                  <a:tcPr marL="82221" marR="82221" marT="34290" marB="3429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</a:tr>
            </a:tbl>
          </a:graphicData>
        </a:graphic>
      </p:graphicFrame>
      <p:pic>
        <p:nvPicPr>
          <p:cNvPr id="5" name="图片 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76865" y="1801505"/>
            <a:ext cx="1310220" cy="1452635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27384" y="1804083"/>
            <a:ext cx="1310220" cy="1450058"/>
          </a:xfrm>
          <a:prstGeom prst="rect">
            <a:avLst/>
          </a:prstGeom>
        </p:spPr>
      </p:pic>
      <p:pic>
        <p:nvPicPr>
          <p:cNvPr id="7" name="Picture 21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0000" b="90000" l="10000" r="9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401749" y="1709851"/>
            <a:ext cx="1310220" cy="1620441"/>
          </a:xfrm>
          <a:prstGeom prst="rect">
            <a:avLst/>
          </a:prstGeom>
        </p:spPr>
      </p:pic>
      <p:pic>
        <p:nvPicPr>
          <p:cNvPr id="8" name="Picture 19" descr="A close up of a device&#10;&#10;Description generated with very high confidence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91239" y="1801506"/>
            <a:ext cx="1216790" cy="1396009"/>
          </a:xfrm>
          <a:prstGeom prst="rect">
            <a:avLst/>
          </a:prstGeom>
        </p:spPr>
      </p:pic>
      <p:pic>
        <p:nvPicPr>
          <p:cNvPr id="9" name="Picture 18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122693" y="1801506"/>
            <a:ext cx="1227415" cy="1396009"/>
          </a:xfrm>
          <a:prstGeom prst="rect">
            <a:avLst/>
          </a:prstGeom>
        </p:spPr>
      </p:pic>
      <p:pic>
        <p:nvPicPr>
          <p:cNvPr id="10" name="Picture 17" descr="A close up of a device&#10;&#10;Description generated with high confidence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64772" y="1801505"/>
            <a:ext cx="1216789" cy="1396009"/>
          </a:xfrm>
          <a:prstGeom prst="rect">
            <a:avLst/>
          </a:prstGeom>
        </p:spPr>
      </p:pic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占位符 1"/>
          <p:cNvSpPr>
            <a:spLocks noGrp="1"/>
          </p:cNvSpPr>
          <p:nvPr>
            <p:ph type="body" sz="quarter" idx="11"/>
          </p:nvPr>
        </p:nvSpPr>
        <p:spPr>
          <a:xfrm>
            <a:off x="334963" y="163513"/>
            <a:ext cx="11522075" cy="534987"/>
          </a:xfrm>
        </p:spPr>
        <p:txBody>
          <a:bodyPr/>
          <a:lstStyle/>
          <a:p>
            <a:r>
              <a:rPr lang="en-US" altLang="zh-TW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G2RV-ST</a:t>
            </a:r>
            <a:r>
              <a:rPr lang="zh-TW" altLang="en-US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核心卖点</a:t>
            </a:r>
            <a:endParaRPr lang="zh-CN" altLang="en-US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aphicFrame>
        <p:nvGraphicFramePr>
          <p:cNvPr id="3" name="图示 2"/>
          <p:cNvGraphicFramePr/>
          <p:nvPr/>
        </p:nvGraphicFramePr>
        <p:xfrm>
          <a:off x="2480676" y="1485280"/>
          <a:ext cx="6862717" cy="425908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" r:lo="rId2" r:qs="rId3" r:cs="rId4"/>
          </a:graphicData>
        </a:graphic>
      </p:graphicFrame>
      <p:graphicFrame>
        <p:nvGraphicFramePr>
          <p:cNvPr id="7" name="图示 6"/>
          <p:cNvGraphicFramePr/>
          <p:nvPr/>
        </p:nvGraphicFramePr>
        <p:xfrm>
          <a:off x="0" y="830816"/>
          <a:ext cx="2799279" cy="571660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6" r:lo="rId7" r:qs="rId8" r:cs="rId9"/>
          </a:graphicData>
        </a:graphic>
      </p:graphicFrame>
      <p:graphicFrame>
        <p:nvGraphicFramePr>
          <p:cNvPr id="8" name="表格 4"/>
          <p:cNvGraphicFramePr>
            <a:graphicFrameLocks noGrp="1"/>
          </p:cNvGraphicFramePr>
          <p:nvPr/>
        </p:nvGraphicFramePr>
        <p:xfrm>
          <a:off x="8896403" y="2277161"/>
          <a:ext cx="3080557" cy="296102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12559"/>
                <a:gridCol w="2467998"/>
              </a:tblGrid>
              <a:tr h="470653">
                <a:tc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</a:pPr>
                      <a:r>
                        <a:rPr lang="zh-CN" altLang="en-US" sz="1200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序号</a:t>
                      </a:r>
                      <a:endParaRPr lang="zh-CN" altLang="en-US" sz="1200" dirty="0"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</a:pPr>
                      <a:r>
                        <a:rPr lang="zh-CN" altLang="en-US" sz="1200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客户价值</a:t>
                      </a:r>
                      <a:endParaRPr lang="zh-CN" altLang="en-US" sz="1200" dirty="0"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/>
                </a:tc>
              </a:tr>
              <a:tr h="470653">
                <a:tc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</a:pPr>
                      <a:r>
                        <a:rPr lang="en-US" altLang="zh-CN" sz="1200" dirty="0">
                          <a:solidFill>
                            <a:schemeClr val="accent2">
                              <a:lumMod val="90000"/>
                              <a:lumOff val="10000"/>
                            </a:schemeClr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</a:t>
                      </a:r>
                      <a:endParaRPr lang="zh-CN" altLang="en-US" sz="1200" dirty="0">
                        <a:solidFill>
                          <a:schemeClr val="accent2">
                            <a:lumMod val="90000"/>
                            <a:lumOff val="10000"/>
                          </a:schemeClr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200000"/>
                        </a:lnSpc>
                      </a:pPr>
                      <a:r>
                        <a:rPr lang="zh-CN" altLang="en-US" sz="1200" dirty="0">
                          <a:solidFill>
                            <a:schemeClr val="accent2">
                              <a:lumMod val="90000"/>
                              <a:lumOff val="10000"/>
                            </a:schemeClr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帮助客户节省</a:t>
                      </a:r>
                      <a:r>
                        <a:rPr lang="en-US" altLang="zh-CN" sz="1200" dirty="0">
                          <a:solidFill>
                            <a:schemeClr val="accent2">
                              <a:lumMod val="90000"/>
                              <a:lumOff val="10000"/>
                            </a:schemeClr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60%</a:t>
                      </a:r>
                      <a:r>
                        <a:rPr lang="zh-CN" altLang="en-US" sz="1200" dirty="0">
                          <a:solidFill>
                            <a:schemeClr val="accent2">
                              <a:lumMod val="90000"/>
                              <a:lumOff val="10000"/>
                            </a:schemeClr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空间</a:t>
                      </a:r>
                      <a:endParaRPr lang="zh-CN" altLang="en-US" sz="1200" dirty="0">
                        <a:solidFill>
                          <a:schemeClr val="accent2">
                            <a:lumMod val="90000"/>
                            <a:lumOff val="10000"/>
                          </a:schemeClr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/>
                </a:tc>
              </a:tr>
              <a:tr h="470653">
                <a:tc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</a:pPr>
                      <a:r>
                        <a:rPr lang="en-US" altLang="zh-CN" sz="1200" dirty="0">
                          <a:solidFill>
                            <a:schemeClr val="accent2">
                              <a:lumMod val="90000"/>
                              <a:lumOff val="10000"/>
                            </a:schemeClr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2</a:t>
                      </a:r>
                      <a:endParaRPr lang="zh-CN" altLang="en-US" sz="1200" dirty="0">
                        <a:solidFill>
                          <a:schemeClr val="accent2">
                            <a:lumMod val="90000"/>
                            <a:lumOff val="10000"/>
                          </a:schemeClr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200000"/>
                        </a:lnSpc>
                      </a:pPr>
                      <a:r>
                        <a:rPr lang="zh-CN" altLang="en-US" sz="1200" dirty="0">
                          <a:solidFill>
                            <a:schemeClr val="accent2">
                              <a:lumMod val="90000"/>
                              <a:lumOff val="10000"/>
                            </a:schemeClr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助力客户缩短调试时间</a:t>
                      </a:r>
                      <a:endParaRPr lang="zh-CN" altLang="en-US" sz="1200" dirty="0">
                        <a:solidFill>
                          <a:schemeClr val="accent2">
                            <a:lumMod val="90000"/>
                            <a:lumOff val="10000"/>
                          </a:schemeClr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/>
                </a:tc>
              </a:tr>
              <a:tr h="470653">
                <a:tc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</a:pPr>
                      <a:r>
                        <a:rPr lang="en-US" altLang="zh-CN" sz="1200" dirty="0">
                          <a:solidFill>
                            <a:schemeClr val="accent2">
                              <a:lumMod val="90000"/>
                              <a:lumOff val="10000"/>
                            </a:schemeClr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3</a:t>
                      </a:r>
                      <a:endParaRPr lang="zh-CN" altLang="en-US" sz="1200" dirty="0">
                        <a:solidFill>
                          <a:schemeClr val="accent2">
                            <a:lumMod val="90000"/>
                            <a:lumOff val="10000"/>
                          </a:schemeClr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200000"/>
                        </a:lnSpc>
                      </a:pPr>
                      <a:r>
                        <a:rPr lang="zh-CN" altLang="en-US" sz="1200" dirty="0">
                          <a:solidFill>
                            <a:schemeClr val="accent2">
                              <a:lumMod val="90000"/>
                              <a:lumOff val="10000"/>
                            </a:schemeClr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降低</a:t>
                      </a:r>
                      <a:r>
                        <a:rPr lang="en-US" altLang="zh-CN" sz="1200" dirty="0">
                          <a:solidFill>
                            <a:schemeClr val="accent2">
                              <a:lumMod val="90000"/>
                              <a:lumOff val="10000"/>
                            </a:schemeClr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60%</a:t>
                      </a:r>
                      <a:r>
                        <a:rPr lang="zh-CN" altLang="en-US" sz="1200" dirty="0">
                          <a:solidFill>
                            <a:schemeClr val="accent2">
                              <a:lumMod val="90000"/>
                              <a:lumOff val="10000"/>
                            </a:schemeClr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二次配线时间</a:t>
                      </a:r>
                      <a:endParaRPr lang="zh-CN" altLang="en-US" sz="1200" dirty="0">
                        <a:solidFill>
                          <a:schemeClr val="accent2">
                            <a:lumMod val="90000"/>
                            <a:lumOff val="10000"/>
                          </a:schemeClr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/>
                </a:tc>
              </a:tr>
              <a:tr h="470653">
                <a:tc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</a:pPr>
                      <a:r>
                        <a:rPr lang="en-US" altLang="zh-CN" sz="1200" dirty="0">
                          <a:solidFill>
                            <a:schemeClr val="accent2">
                              <a:lumMod val="90000"/>
                              <a:lumOff val="10000"/>
                            </a:schemeClr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4</a:t>
                      </a:r>
                      <a:endParaRPr lang="zh-CN" altLang="en-US" sz="1200" dirty="0">
                        <a:solidFill>
                          <a:schemeClr val="accent2">
                            <a:lumMod val="90000"/>
                            <a:lumOff val="10000"/>
                          </a:schemeClr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200000"/>
                        </a:lnSpc>
                      </a:pPr>
                      <a:r>
                        <a:rPr lang="zh-CN" altLang="en-US" sz="1200" dirty="0">
                          <a:solidFill>
                            <a:schemeClr val="accent2">
                              <a:lumMod val="90000"/>
                              <a:lumOff val="10000"/>
                            </a:schemeClr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降低人员误操作风险</a:t>
                      </a:r>
                      <a:endParaRPr lang="zh-CN" altLang="en-US" sz="1200" dirty="0">
                        <a:solidFill>
                          <a:schemeClr val="accent2">
                            <a:lumMod val="90000"/>
                            <a:lumOff val="10000"/>
                          </a:schemeClr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/>
                </a:tc>
              </a:tr>
              <a:tr h="470653">
                <a:tc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</a:pPr>
                      <a:r>
                        <a:rPr lang="en-US" altLang="zh-CN" sz="1200" dirty="0">
                          <a:solidFill>
                            <a:schemeClr val="accent2">
                              <a:lumMod val="90000"/>
                              <a:lumOff val="10000"/>
                            </a:schemeClr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5</a:t>
                      </a:r>
                      <a:endParaRPr lang="zh-CN" altLang="en-US" sz="1200" dirty="0">
                        <a:solidFill>
                          <a:schemeClr val="accent2">
                            <a:lumMod val="90000"/>
                            <a:lumOff val="10000"/>
                          </a:schemeClr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r>
                        <a:rPr lang="zh-CN" altLang="en-US" sz="1200" dirty="0">
                          <a:solidFill>
                            <a:schemeClr val="accent2">
                              <a:lumMod val="90000"/>
                              <a:lumOff val="10000"/>
                            </a:schemeClr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帮助企业降低</a:t>
                      </a:r>
                      <a:r>
                        <a:rPr lang="en-US" altLang="zh-CN" sz="1200" dirty="0">
                          <a:solidFill>
                            <a:schemeClr val="accent2">
                              <a:lumMod val="90000"/>
                              <a:lumOff val="10000"/>
                            </a:schemeClr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15% CO</a:t>
                      </a:r>
                      <a:r>
                        <a:rPr lang="en-US" altLang="zh-CN" sz="1200" baseline="-30000" dirty="0">
                          <a:solidFill>
                            <a:schemeClr val="accent2">
                              <a:lumMod val="90000"/>
                              <a:lumOff val="10000"/>
                            </a:schemeClr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2</a:t>
                      </a:r>
                      <a:r>
                        <a:rPr lang="zh-CN" altLang="en-US" sz="1200" dirty="0">
                          <a:solidFill>
                            <a:schemeClr val="accent2">
                              <a:lumMod val="90000"/>
                              <a:lumOff val="10000"/>
                            </a:schemeClr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排放，积极响应国家节能低碳的号召</a:t>
                      </a:r>
                      <a:endParaRPr lang="zh-CN" altLang="en-US" sz="1200" dirty="0">
                        <a:solidFill>
                          <a:schemeClr val="accent2">
                            <a:lumMod val="90000"/>
                            <a:lumOff val="10000"/>
                          </a:schemeClr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9" name="文本框 8"/>
          <p:cNvSpPr txBox="1"/>
          <p:nvPr/>
        </p:nvSpPr>
        <p:spPr>
          <a:xfrm>
            <a:off x="187000" y="2250960"/>
            <a:ext cx="29592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1</a:t>
            </a:r>
            <a:endParaRPr lang="zh-CN" altLang="en-US" sz="16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514608" y="2883002"/>
            <a:ext cx="29592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2</a:t>
            </a:r>
            <a:endParaRPr lang="zh-CN" altLang="en-US" sz="16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613838" y="3522615"/>
            <a:ext cx="29592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3</a:t>
            </a:r>
            <a:endParaRPr lang="zh-CN" altLang="en-US" sz="16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494186" y="4162228"/>
            <a:ext cx="29592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4</a:t>
            </a:r>
            <a:endParaRPr lang="zh-CN" altLang="en-US" sz="16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5" name="文本框 14"/>
          <p:cNvSpPr txBox="1"/>
          <p:nvPr/>
        </p:nvSpPr>
        <p:spPr>
          <a:xfrm>
            <a:off x="198261" y="4822161"/>
            <a:ext cx="29592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5</a:t>
            </a:r>
            <a:endParaRPr lang="zh-CN" altLang="en-US" sz="16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zh-CN" altLang="en-US" b="1" dirty="0"/>
              <a:t>预测性维护</a:t>
            </a:r>
            <a:r>
              <a:rPr lang="zh-CN" altLang="en-US" sz="2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产品</a:t>
            </a:r>
            <a:r>
              <a:rPr lang="en-US" altLang="zh-CN" sz="2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lineup</a:t>
            </a:r>
            <a:endParaRPr lang="zh-CN" altLang="en-US" dirty="0"/>
          </a:p>
        </p:txBody>
      </p:sp>
      <p:grpSp>
        <p:nvGrpSpPr>
          <p:cNvPr id="3" name="グループ化 2"/>
          <p:cNvGrpSpPr/>
          <p:nvPr/>
        </p:nvGrpSpPr>
        <p:grpSpPr>
          <a:xfrm>
            <a:off x="0" y="1800661"/>
            <a:ext cx="12192000" cy="4425351"/>
            <a:chOff x="-19818" y="2432649"/>
            <a:chExt cx="12207328" cy="4425351"/>
          </a:xfrm>
        </p:grpSpPr>
        <p:sp>
          <p:nvSpPr>
            <p:cNvPr id="4" name="正方形/長方形 3"/>
            <p:cNvSpPr/>
            <p:nvPr/>
          </p:nvSpPr>
          <p:spPr>
            <a:xfrm>
              <a:off x="-3040" y="2432649"/>
              <a:ext cx="12187510" cy="4425351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1" lang="ja-JP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pic>
          <p:nvPicPr>
            <p:cNvPr id="8" name="図 4" descr="ゲームの画面&#10;&#10;低い精度で自動的に生成された説明"/>
            <p:cNvPicPr>
              <a:picLocks noChangeAspect="1"/>
            </p:cNvPicPr>
            <p:nvPr/>
          </p:nvPicPr>
          <p:blipFill>
            <a:blip r:embed="rId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9818" y="2741502"/>
              <a:ext cx="12207328" cy="2714400"/>
            </a:xfrm>
            <a:prstGeom prst="rect">
              <a:avLst/>
            </a:prstGeom>
          </p:spPr>
        </p:pic>
      </p:grpSp>
      <p:sp>
        <p:nvSpPr>
          <p:cNvPr id="11" name="テキスト ボックス 6"/>
          <p:cNvSpPr txBox="1"/>
          <p:nvPr/>
        </p:nvSpPr>
        <p:spPr>
          <a:xfrm>
            <a:off x="978309" y="1005135"/>
            <a:ext cx="10235381" cy="6782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ts val="24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1" lang="zh-CN" alt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将导致动力故障的老化状态数字化，防止发生设备功能停止的故障。特别是捕捉与能源消耗大的电机轴承故障、绝缘故障和能源浪费直接相关的设备温度异常，防止故障于未然。</a:t>
            </a:r>
            <a:endParaRPr kumimoji="1" lang="en-US" altLang="zh-CN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2" name="テキスト ボックス 7"/>
          <p:cNvSpPr txBox="1"/>
          <p:nvPr/>
        </p:nvSpPr>
        <p:spPr>
          <a:xfrm>
            <a:off x="9800276" y="5474714"/>
            <a:ext cx="2374946" cy="49154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ts val="2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1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加热器状态监控器</a:t>
            </a:r>
            <a:endParaRPr kumimoji="1" lang="en-US" altLang="zh-CN" sz="1400" b="0" i="0" u="none" strike="noStrike" kern="1200" cap="none" spc="0" normalizeH="0" baseline="0" noProof="0" dirty="0">
              <a:ln>
                <a:noFill/>
              </a:ln>
              <a:solidFill>
                <a:srgbClr val="404040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  <a:p>
            <a:pPr marL="0" marR="0" lvl="0" indent="0" algn="ctr" defTabSz="457200" rtl="0" eaLnBrk="1" fontAlgn="auto" latinLnBrk="0" hangingPunct="1">
              <a:lnSpc>
                <a:spcPts val="2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1" lang="en-US" altLang="ja-JP" sz="1400" b="0" i="0" u="none" strike="noStrike" kern="1200" cap="none" spc="0" normalizeH="0" baseline="0" noProof="0" dirty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K7TM</a:t>
            </a:r>
            <a:endParaRPr kumimoji="1" lang="ja-JP" altLang="en-US" sz="1400" b="0" i="0" u="none" strike="noStrike" kern="1200" cap="none" spc="0" normalizeH="0" baseline="0" noProof="0" dirty="0">
              <a:ln>
                <a:noFill/>
              </a:ln>
              <a:solidFill>
                <a:srgbClr val="404040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14" name="テキスト ボックス 8"/>
          <p:cNvSpPr txBox="1"/>
          <p:nvPr/>
        </p:nvSpPr>
        <p:spPr>
          <a:xfrm>
            <a:off x="3243575" y="5474714"/>
            <a:ext cx="2046022" cy="49154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ts val="2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1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三相感应电机监控器</a:t>
            </a:r>
            <a:endParaRPr kumimoji="1" lang="en-US" altLang="ja-JP" sz="1400" b="0" i="0" u="none" strike="noStrike" kern="1200" cap="none" spc="0" normalizeH="0" baseline="0" noProof="0" dirty="0">
              <a:ln>
                <a:noFill/>
              </a:ln>
              <a:solidFill>
                <a:srgbClr val="404040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  <a:p>
            <a:pPr marL="0" marR="0" lvl="0" indent="0" algn="ctr" defTabSz="457200" rtl="0" eaLnBrk="1" fontAlgn="auto" latinLnBrk="0" hangingPunct="1">
              <a:lnSpc>
                <a:spcPts val="2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1" lang="en-US" altLang="ja-JP" sz="1400" b="0" i="0" u="none" strike="noStrike" kern="1200" cap="none" spc="0" normalizeH="0" baseline="0" noProof="0" dirty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K6CM</a:t>
            </a:r>
            <a:endParaRPr kumimoji="1" lang="ja-JP" altLang="en-US" sz="1400" b="0" i="0" u="none" strike="noStrike" kern="1200" cap="none" spc="0" normalizeH="0" baseline="0" noProof="0" dirty="0">
              <a:ln>
                <a:noFill/>
              </a:ln>
              <a:solidFill>
                <a:srgbClr val="404040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15" name="テキスト ボックス 9"/>
          <p:cNvSpPr txBox="1"/>
          <p:nvPr/>
        </p:nvSpPr>
        <p:spPr>
          <a:xfrm>
            <a:off x="5096604" y="5474714"/>
            <a:ext cx="2046022" cy="49154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ts val="2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1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温度状态监控器</a:t>
            </a:r>
            <a:endParaRPr kumimoji="1" lang="en-US" altLang="ja-JP" sz="1400" b="0" i="0" u="none" strike="noStrike" kern="1200" cap="none" spc="0" normalizeH="0" baseline="0" noProof="0" dirty="0">
              <a:ln>
                <a:noFill/>
              </a:ln>
              <a:solidFill>
                <a:srgbClr val="404040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  <a:p>
            <a:pPr marL="0" marR="0" lvl="0" indent="0" algn="ctr" defTabSz="457200" rtl="0" eaLnBrk="1" fontAlgn="auto" latinLnBrk="0" hangingPunct="1">
              <a:lnSpc>
                <a:spcPts val="2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1" lang="en-US" altLang="ja-JP" sz="1400" b="0" i="0" u="none" strike="noStrike" kern="1200" cap="none" spc="0" normalizeH="0" baseline="0" noProof="0" dirty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K6PM-TH</a:t>
            </a:r>
            <a:endParaRPr kumimoji="1" lang="ja-JP" altLang="en-US" sz="1400" b="0" i="0" u="none" strike="noStrike" kern="1200" cap="none" spc="0" normalizeH="0" baseline="0" noProof="0" dirty="0">
              <a:ln>
                <a:noFill/>
              </a:ln>
              <a:solidFill>
                <a:srgbClr val="404040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16" name="テキスト ボックス 10"/>
          <p:cNvSpPr txBox="1"/>
          <p:nvPr/>
        </p:nvSpPr>
        <p:spPr>
          <a:xfrm>
            <a:off x="7543089" y="5474714"/>
            <a:ext cx="2046022" cy="49154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ts val="2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1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绝缘电阻监控器</a:t>
            </a:r>
            <a:endParaRPr kumimoji="1" lang="en-US" altLang="ja-JP" sz="1400" b="0" i="0" u="none" strike="noStrike" kern="1200" cap="none" spc="0" normalizeH="0" baseline="0" noProof="0" dirty="0">
              <a:ln>
                <a:noFill/>
              </a:ln>
              <a:solidFill>
                <a:srgbClr val="404040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  <a:p>
            <a:pPr marL="0" marR="0" lvl="0" indent="0" algn="ctr" defTabSz="457200" rtl="0" eaLnBrk="1" fontAlgn="auto" latinLnBrk="0" hangingPunct="1">
              <a:lnSpc>
                <a:spcPts val="2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1" lang="en-US" altLang="ja-JP" sz="1400" b="0" i="0" u="none" strike="noStrike" kern="1200" cap="none" spc="0" normalizeH="0" baseline="0" noProof="0" dirty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K7GE-MG</a:t>
            </a:r>
            <a:endParaRPr kumimoji="1" lang="ja-JP" altLang="en-US" sz="1400" b="0" i="0" u="none" strike="noStrike" kern="1200" cap="none" spc="0" normalizeH="0" baseline="0" noProof="0" dirty="0">
              <a:ln>
                <a:noFill/>
              </a:ln>
              <a:solidFill>
                <a:srgbClr val="404040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18" name="テキスト ボックス 11"/>
          <p:cNvSpPr txBox="1"/>
          <p:nvPr/>
        </p:nvSpPr>
        <p:spPr>
          <a:xfrm>
            <a:off x="677295" y="5474714"/>
            <a:ext cx="2374946" cy="49154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ts val="2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1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高级电机状态监控器</a:t>
            </a:r>
            <a:endParaRPr kumimoji="1" lang="en-US" altLang="ja-JP" sz="1400" b="0" i="0" u="none" strike="noStrike" kern="1200" cap="none" spc="0" normalizeH="0" baseline="0" noProof="0" dirty="0">
              <a:ln>
                <a:noFill/>
              </a:ln>
              <a:solidFill>
                <a:srgbClr val="404040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  <a:p>
            <a:pPr marL="0" marR="0" lvl="0" indent="0" algn="ctr" defTabSz="457200" rtl="0" eaLnBrk="1" fontAlgn="auto" latinLnBrk="0" hangingPunct="1">
              <a:lnSpc>
                <a:spcPts val="2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1" lang="en-US" altLang="ja-JP" sz="1400" b="0" i="0" u="none" strike="noStrike" kern="1200" cap="none" spc="0" normalizeH="0" baseline="0" noProof="0" dirty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K7DD</a:t>
            </a:r>
            <a:endParaRPr kumimoji="1" lang="ja-JP" altLang="en-US" sz="1400" b="0" i="0" u="none" strike="noStrike" kern="1200" cap="none" spc="0" normalizeH="0" baseline="0" noProof="0" dirty="0">
              <a:ln>
                <a:noFill/>
              </a:ln>
              <a:solidFill>
                <a:srgbClr val="404040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24" name="テキスト ボックス 12"/>
          <p:cNvSpPr txBox="1"/>
          <p:nvPr/>
        </p:nvSpPr>
        <p:spPr>
          <a:xfrm>
            <a:off x="9800276" y="4941177"/>
            <a:ext cx="2374946" cy="21448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ts val="18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1" lang="zh-CN" alt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005EB8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把握加热器的老化趋势</a:t>
            </a:r>
            <a:endParaRPr kumimoji="1" lang="ja-JP" altLang="en-US" sz="1400" b="1" i="0" u="none" strike="noStrike" kern="1200" cap="none" spc="0" normalizeH="0" baseline="0" noProof="0" dirty="0">
              <a:ln>
                <a:noFill/>
              </a:ln>
              <a:solidFill>
                <a:srgbClr val="005EB8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25" name="テキスト ボックス 13"/>
          <p:cNvSpPr txBox="1"/>
          <p:nvPr/>
        </p:nvSpPr>
        <p:spPr>
          <a:xfrm>
            <a:off x="7378627" y="4941177"/>
            <a:ext cx="2374946" cy="21448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ts val="18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1" lang="zh-CN" alt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005EB8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自动检测电机绝缘电阻</a:t>
            </a:r>
            <a:endParaRPr kumimoji="1" lang="ja-JP" altLang="en-US" sz="1400" b="1" i="0" u="none" strike="noStrike" kern="1200" cap="none" spc="0" normalizeH="0" baseline="0" noProof="0" dirty="0">
              <a:ln>
                <a:noFill/>
              </a:ln>
              <a:solidFill>
                <a:srgbClr val="005EB8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32" name="テキスト ボックス 14"/>
          <p:cNvSpPr txBox="1"/>
          <p:nvPr/>
        </p:nvSpPr>
        <p:spPr>
          <a:xfrm>
            <a:off x="4932142" y="4941177"/>
            <a:ext cx="2374946" cy="44383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ts val="18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1" lang="zh-CN" alt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005EB8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持续诊断柜内和</a:t>
            </a:r>
            <a:endParaRPr kumimoji="1" lang="en-US" altLang="zh-CN" sz="1400" b="1" i="0" u="none" strike="noStrike" kern="1200" cap="none" spc="0" normalizeH="0" baseline="0" noProof="0" dirty="0">
              <a:ln>
                <a:noFill/>
              </a:ln>
              <a:solidFill>
                <a:srgbClr val="005EB8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  <a:p>
            <a:pPr marL="0" marR="0" lvl="0" indent="0" algn="ctr" defTabSz="457200" rtl="0" eaLnBrk="1" fontAlgn="auto" latinLnBrk="0" hangingPunct="1">
              <a:lnSpc>
                <a:spcPts val="18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1" lang="zh-CN" alt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005EB8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生产设备的温度</a:t>
            </a:r>
            <a:endParaRPr kumimoji="1" lang="ja-JP" altLang="en-US" sz="1400" b="1" i="0" u="none" strike="noStrike" kern="1200" cap="none" spc="0" normalizeH="0" baseline="0" noProof="0" dirty="0">
              <a:ln>
                <a:noFill/>
              </a:ln>
              <a:solidFill>
                <a:srgbClr val="005EB8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33" name="テキスト ボックス 15"/>
          <p:cNvSpPr txBox="1"/>
          <p:nvPr/>
        </p:nvSpPr>
        <p:spPr>
          <a:xfrm>
            <a:off x="3079113" y="4941177"/>
            <a:ext cx="2374946" cy="44531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ts val="18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1" lang="zh-CN" alt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005EB8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将三相感应电机的</a:t>
            </a:r>
            <a:endParaRPr kumimoji="1" lang="en-US" altLang="zh-CN" sz="1400" b="1" i="0" u="none" strike="noStrike" kern="1200" cap="none" spc="0" normalizeH="0" baseline="0" noProof="0" dirty="0">
              <a:ln>
                <a:noFill/>
              </a:ln>
              <a:solidFill>
                <a:srgbClr val="005EB8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  <a:p>
            <a:pPr marL="0" marR="0" lvl="0" indent="0" algn="ctr" defTabSz="457200" rtl="0" eaLnBrk="1" fontAlgn="auto" latinLnBrk="0" hangingPunct="1">
              <a:lnSpc>
                <a:spcPts val="18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1" lang="zh-CN" alt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005EB8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状态数值化</a:t>
            </a:r>
            <a:endParaRPr kumimoji="1" lang="ja-JP" altLang="en-US" sz="1400" b="1" i="0" u="none" strike="noStrike" kern="1200" cap="none" spc="0" normalizeH="0" baseline="0" noProof="0" dirty="0">
              <a:ln>
                <a:noFill/>
              </a:ln>
              <a:solidFill>
                <a:srgbClr val="005EB8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40" name="テキスト ボックス 16"/>
          <p:cNvSpPr txBox="1"/>
          <p:nvPr/>
        </p:nvSpPr>
        <p:spPr>
          <a:xfrm>
            <a:off x="686397" y="4941177"/>
            <a:ext cx="2374946" cy="21582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ts val="18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1" lang="zh-CN" alt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005EB8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识别多种故障模式</a:t>
            </a:r>
            <a:endParaRPr kumimoji="1" lang="ja-JP" altLang="en-US" sz="1400" b="1" i="0" u="none" strike="noStrike" kern="1200" cap="none" spc="0" normalizeH="0" baseline="0" noProof="0" dirty="0">
              <a:ln>
                <a:noFill/>
              </a:ln>
              <a:solidFill>
                <a:srgbClr val="005EB8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896112" y="5474713"/>
            <a:ext cx="1946999" cy="506643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dirty="0">
              <a:solidFill>
                <a:schemeClr val="tx1"/>
              </a:solidFill>
            </a:endParaRPr>
          </a:p>
        </p:txBody>
      </p:sp>
      <p:sp>
        <p:nvSpPr>
          <p:cNvPr id="6" name="矩形 5"/>
          <p:cNvSpPr/>
          <p:nvPr/>
        </p:nvSpPr>
        <p:spPr>
          <a:xfrm>
            <a:off x="886968" y="5988905"/>
            <a:ext cx="813816" cy="237107"/>
          </a:xfrm>
          <a:prstGeom prst="rect">
            <a:avLst/>
          </a:prstGeom>
          <a:solidFill>
            <a:schemeClr val="accent3"/>
          </a:solidFill>
          <a:ln>
            <a:solidFill>
              <a:schemeClr val="tx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zh-CN" altLang="en-US" sz="1200" b="1" dirty="0">
                <a:solidFill>
                  <a:srgbClr val="FBFE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主推产品</a:t>
            </a:r>
            <a:endParaRPr kumimoji="1" lang="zh-CN" altLang="en-US" sz="1200" b="1" dirty="0">
              <a:solidFill>
                <a:srgbClr val="FBFE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5354342" y="5473238"/>
            <a:ext cx="1548063" cy="506643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dirty="0">
              <a:solidFill>
                <a:schemeClr val="tx1"/>
              </a:solidFill>
            </a:endParaRPr>
          </a:p>
        </p:txBody>
      </p:sp>
      <p:sp>
        <p:nvSpPr>
          <p:cNvPr id="17" name="矩形 16"/>
          <p:cNvSpPr/>
          <p:nvPr/>
        </p:nvSpPr>
        <p:spPr>
          <a:xfrm>
            <a:off x="5345198" y="5987430"/>
            <a:ext cx="813816" cy="237107"/>
          </a:xfrm>
          <a:prstGeom prst="rect">
            <a:avLst/>
          </a:prstGeom>
          <a:solidFill>
            <a:schemeClr val="accent3"/>
          </a:solidFill>
          <a:ln>
            <a:solidFill>
              <a:schemeClr val="tx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zh-CN" altLang="en-US" sz="1200" b="1" dirty="0">
                <a:solidFill>
                  <a:srgbClr val="FBFE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主推产品</a:t>
            </a:r>
            <a:endParaRPr kumimoji="1" lang="zh-CN" altLang="en-US" sz="1200" b="1" dirty="0">
              <a:solidFill>
                <a:srgbClr val="FBFE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altLang="zh-CN" b="1" dirty="0"/>
              <a:t>1.2.1 K7DD </a:t>
            </a:r>
            <a:r>
              <a:rPr lang="zh-CN" altLang="en-US" b="1" dirty="0"/>
              <a:t>产品优势</a:t>
            </a:r>
            <a:endParaRPr lang="zh-CN" altLang="en-US" b="1" dirty="0"/>
          </a:p>
        </p:txBody>
      </p:sp>
      <p:grpSp>
        <p:nvGrpSpPr>
          <p:cNvPr id="8" name="组合 7"/>
          <p:cNvGrpSpPr/>
          <p:nvPr/>
        </p:nvGrpSpPr>
        <p:grpSpPr>
          <a:xfrm>
            <a:off x="131543" y="1338377"/>
            <a:ext cx="11861801" cy="5355459"/>
            <a:chOff x="131543" y="1417828"/>
            <a:chExt cx="11861801" cy="5355459"/>
          </a:xfrm>
        </p:grpSpPr>
        <p:sp>
          <p:nvSpPr>
            <p:cNvPr id="9" name="正方形/長方形 296"/>
            <p:cNvSpPr/>
            <p:nvPr/>
          </p:nvSpPr>
          <p:spPr>
            <a:xfrm>
              <a:off x="131543" y="4609530"/>
              <a:ext cx="11826831" cy="2163757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rgbClr val="002060"/>
              </a:solidFill>
              <a:headEnd type="none" w="med" len="med"/>
              <a:tailEnd type="none" w="med" len="me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<a:noAutofit/>
            </a:bodyPr>
            <a:lstStyle/>
            <a:p>
              <a:pPr algn="ctr"/>
              <a:endParaRPr kumimoji="1" lang="ja-JP" altLang="en-US" sz="1400" b="1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0" name="正方形/長方形 296"/>
            <p:cNvSpPr/>
            <p:nvPr/>
          </p:nvSpPr>
          <p:spPr>
            <a:xfrm>
              <a:off x="8282798" y="1417828"/>
              <a:ext cx="3701550" cy="3125624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rgbClr val="002060"/>
              </a:solidFill>
              <a:headEnd type="none" w="med" len="med"/>
              <a:tailEnd type="none" w="med" len="me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<a:noAutofit/>
            </a:bodyPr>
            <a:lstStyle/>
            <a:p>
              <a:pPr algn="ctr"/>
              <a:endParaRPr kumimoji="1" lang="ja-JP" altLang="en-US" sz="1400" b="1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1" name="正方形/長方形 296"/>
            <p:cNvSpPr/>
            <p:nvPr/>
          </p:nvSpPr>
          <p:spPr>
            <a:xfrm>
              <a:off x="4178392" y="1433168"/>
              <a:ext cx="3872702" cy="3125624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rgbClr val="002060"/>
              </a:solidFill>
              <a:headEnd type="none" w="med" len="med"/>
              <a:tailEnd type="none" w="med" len="me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<a:noAutofit/>
            </a:bodyPr>
            <a:lstStyle/>
            <a:p>
              <a:pPr algn="ctr"/>
              <a:endParaRPr kumimoji="1" lang="ja-JP" altLang="en-US" sz="1400" b="1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2" name="正方形/長方形 296"/>
            <p:cNvSpPr/>
            <p:nvPr/>
          </p:nvSpPr>
          <p:spPr>
            <a:xfrm>
              <a:off x="140540" y="1435115"/>
              <a:ext cx="3872702" cy="3123677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rgbClr val="002060"/>
              </a:solidFill>
              <a:headEnd type="none" w="med" len="med"/>
              <a:tailEnd type="none" w="med" len="me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<a:noAutofit/>
            </a:bodyPr>
            <a:lstStyle/>
            <a:p>
              <a:pPr algn="ctr"/>
              <a:endParaRPr kumimoji="1" lang="ja-JP" altLang="en-US" sz="1400" b="1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3" name="正方形/長方形 371"/>
            <p:cNvSpPr/>
            <p:nvPr/>
          </p:nvSpPr>
          <p:spPr>
            <a:xfrm>
              <a:off x="131544" y="1433168"/>
              <a:ext cx="3872702" cy="393695"/>
            </a:xfrm>
            <a:prstGeom prst="rect">
              <a:avLst/>
            </a:prstGeom>
            <a:solidFill>
              <a:schemeClr val="accent2">
                <a:lumMod val="90000"/>
                <a:lumOff val="10000"/>
              </a:schemeClr>
            </a:solidFill>
            <a:ln w="19050">
              <a:noFill/>
              <a:headEnd type="none" w="med" len="med"/>
              <a:tailEnd type="none" w="med" len="me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<a:noAutofit/>
            </a:bodyPr>
            <a:lstStyle/>
            <a:p>
              <a:pPr marL="0" marR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  <a:r>
                <a:rPr kumimoji="1" lang="zh-CN" altLang="en-US" b="1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多种电机监视</a:t>
              </a:r>
              <a:endParaRPr kumimoji="1" lang="ja-JP" altLang="en-US" b="1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5" name="文本框 14"/>
            <p:cNvSpPr txBox="1"/>
            <p:nvPr/>
          </p:nvSpPr>
          <p:spPr>
            <a:xfrm>
              <a:off x="933538" y="2026015"/>
              <a:ext cx="2286705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b="1" dirty="0">
                  <a:solidFill>
                    <a:schemeClr val="accent1">
                      <a:lumMod val="7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实时监视频繁变速的 伺服电机和感应电机</a:t>
              </a:r>
              <a:endParaRPr lang="zh-CN" altLang="en-US" b="1" dirty="0">
                <a:solidFill>
                  <a:schemeClr val="accent1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8" name="正方形/長方形 371"/>
            <p:cNvSpPr/>
            <p:nvPr/>
          </p:nvSpPr>
          <p:spPr>
            <a:xfrm>
              <a:off x="4169396" y="1424982"/>
              <a:ext cx="3872702" cy="393695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 w="19050">
              <a:noFill/>
              <a:headEnd type="none" w="med" len="med"/>
              <a:tailEnd type="none" w="med" len="me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<a:noAutofit/>
            </a:bodyPr>
            <a:lstStyle/>
            <a:p>
              <a:pPr marL="0" marR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  <a:r>
                <a:rPr kumimoji="1" lang="zh-CN" altLang="en-US" b="1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易安装</a:t>
              </a:r>
              <a:endParaRPr kumimoji="1" lang="ja-JP" altLang="en-US" b="1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2" name="正方形/長方形 371"/>
            <p:cNvSpPr/>
            <p:nvPr/>
          </p:nvSpPr>
          <p:spPr>
            <a:xfrm>
              <a:off x="8285742" y="1423633"/>
              <a:ext cx="3707602" cy="393695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 w="19050">
              <a:noFill/>
              <a:headEnd type="none" w="med" len="med"/>
              <a:tailEnd type="none" w="med" len="me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<a:noAutofit/>
            </a:bodyPr>
            <a:lstStyle/>
            <a:p>
              <a:pPr marL="0" marR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  <a:r>
                <a:rPr kumimoji="1" lang="zh-CN" altLang="en-US" b="1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高效验证</a:t>
              </a:r>
              <a:endParaRPr kumimoji="1" lang="ja-JP" altLang="en-US" b="1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6" name="文本框 25"/>
            <p:cNvSpPr txBox="1"/>
            <p:nvPr/>
          </p:nvSpPr>
          <p:spPr>
            <a:xfrm>
              <a:off x="357228" y="4865614"/>
              <a:ext cx="461665" cy="1686187"/>
            </a:xfrm>
            <a:prstGeom prst="rect">
              <a:avLst/>
            </a:prstGeom>
            <a:solidFill>
              <a:schemeClr val="accent1">
                <a:lumMod val="50000"/>
              </a:schemeClr>
            </a:solidFill>
          </p:spPr>
          <p:txBody>
            <a:bodyPr vert="eaVert" wrap="square" rtlCol="0">
              <a:spAutoFit/>
            </a:bodyPr>
            <a:lstStyle/>
            <a:p>
              <a:pPr algn="ctr" defTabSz="457200"/>
              <a:r>
                <a:rPr lang="en-US" altLang="zh-CN" b="1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OC</a:t>
              </a:r>
              <a:r>
                <a:rPr lang="zh-CN" altLang="en-US" b="1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独有</a:t>
              </a:r>
              <a:endParaRPr lang="zh-CN" altLang="en-US" b="1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7" name="文本框 26"/>
            <p:cNvSpPr txBox="1"/>
            <p:nvPr/>
          </p:nvSpPr>
          <p:spPr>
            <a:xfrm>
              <a:off x="8357112" y="5262767"/>
              <a:ext cx="3162887" cy="120032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l"/>
              <a:r>
                <a:rPr lang="zh-CN" altLang="en-US" sz="12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电机设备（电机及其负载）的异常经常会对电机的旋转轴产生影响。</a:t>
              </a:r>
              <a:r>
                <a:rPr lang="zh-CN" altLang="en-US" sz="1200" b="1" dirty="0">
                  <a:solidFill>
                    <a:srgbClr val="FF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老化会导致转子和定子的间隙与扭矩发生变化</a:t>
              </a:r>
              <a:r>
                <a:rPr lang="zh-CN" altLang="en-US" sz="12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，而这种变化表现为电流和电压的变化，由于电机异常导致旋转不均匀时，波形就会变得杂乱，不同于平稳旋转时的正常状态。</a:t>
              </a:r>
              <a:endParaRPr kumimoji="1" lang="en-US" altLang="ja-JP" sz="1200" b="1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30" name="文本框 29"/>
          <p:cNvSpPr txBox="1"/>
          <p:nvPr/>
        </p:nvSpPr>
        <p:spPr>
          <a:xfrm>
            <a:off x="6910367" y="4521095"/>
            <a:ext cx="419398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b="1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通过电力品质监视电机设备的状态变化</a:t>
            </a:r>
            <a:endParaRPr lang="zh-CN" altLang="en-US" b="1" dirty="0">
              <a:solidFill>
                <a:schemeClr val="accent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1" name="文本框 30"/>
          <p:cNvSpPr txBox="1"/>
          <p:nvPr/>
        </p:nvSpPr>
        <p:spPr>
          <a:xfrm>
            <a:off x="2214375" y="4539635"/>
            <a:ext cx="290342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b="1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实现多种状态监视应用</a:t>
            </a:r>
            <a:endParaRPr lang="zh-CN" altLang="en-US" b="1" dirty="0">
              <a:solidFill>
                <a:schemeClr val="accent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3" name="文本框 32"/>
          <p:cNvSpPr txBox="1"/>
          <p:nvPr/>
        </p:nvSpPr>
        <p:spPr>
          <a:xfrm>
            <a:off x="3625327" y="5275648"/>
            <a:ext cx="2419631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ct val="0"/>
              </a:spcBef>
              <a:buFontTx/>
              <a:buNone/>
              <a:defRPr/>
            </a:pPr>
            <a:r>
              <a:rPr lang="en-US" altLang="zh-CN" sz="12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K7DD</a:t>
            </a:r>
            <a:r>
              <a:rPr lang="zh-CN" altLang="en-US" sz="12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可利用测量的电压和电流计算出约</a:t>
            </a:r>
            <a:r>
              <a:rPr lang="en-US" altLang="zh-CN" sz="1200" b="1" dirty="0">
                <a:solidFill>
                  <a:schemeClr val="accent1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400</a:t>
            </a:r>
            <a:r>
              <a:rPr lang="zh-CN" altLang="en-US" sz="1200" b="1" dirty="0">
                <a:solidFill>
                  <a:schemeClr val="accent1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种特征量</a:t>
            </a:r>
            <a:r>
              <a:rPr lang="zh-CN" altLang="en-US" sz="12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，检测具有多种特征的异常。 </a:t>
            </a:r>
            <a:endParaRPr lang="en-US" altLang="zh-CN" sz="12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spcBef>
                <a:spcPct val="0"/>
              </a:spcBef>
              <a:buFontTx/>
              <a:buNone/>
              <a:defRPr/>
            </a:pPr>
            <a:r>
              <a:rPr lang="en-US" altLang="zh-CN" sz="12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K7DD</a:t>
            </a:r>
            <a:r>
              <a:rPr lang="zh-CN" altLang="en-US" sz="12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适用于工厂和设施中各种设备的计划性维保。</a:t>
            </a:r>
            <a:endParaRPr lang="ja-JP" altLang="en-US" sz="12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16983" y="2780840"/>
            <a:ext cx="2424666" cy="1596731"/>
          </a:xfrm>
          <a:prstGeom prst="rect">
            <a:avLst/>
          </a:prstGeom>
        </p:spPr>
      </p:pic>
      <p:sp>
        <p:nvSpPr>
          <p:cNvPr id="5" name="文本框 4"/>
          <p:cNvSpPr txBox="1"/>
          <p:nvPr/>
        </p:nvSpPr>
        <p:spPr>
          <a:xfrm>
            <a:off x="2691963" y="2750808"/>
            <a:ext cx="1221876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zh-CN" altLang="en-US" sz="12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适用于各种设备的电机。仅需一台</a:t>
            </a:r>
            <a:r>
              <a:rPr lang="en-US" altLang="zh-CN" sz="12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K7DD</a:t>
            </a:r>
            <a:r>
              <a:rPr lang="zh-CN" altLang="en-US" sz="12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即可判别监视中的</a:t>
            </a:r>
            <a:r>
              <a:rPr lang="zh-CN" altLang="en-US" sz="12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电机</a:t>
            </a:r>
            <a:r>
              <a:rPr lang="zh-CN" altLang="en-US" sz="12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和</a:t>
            </a:r>
            <a:r>
              <a:rPr lang="zh-CN" altLang="en-US" sz="12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负载</a:t>
            </a:r>
            <a:r>
              <a:rPr lang="zh-CN" altLang="en-US" sz="12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的多种故障模式。</a:t>
            </a:r>
            <a:endParaRPr lang="zh-CN" altLang="en-US" sz="12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36" name="图片 3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56333" y="2780840"/>
            <a:ext cx="2472483" cy="1601725"/>
          </a:xfrm>
          <a:prstGeom prst="rect">
            <a:avLst/>
          </a:prstGeom>
        </p:spPr>
      </p:pic>
      <p:sp>
        <p:nvSpPr>
          <p:cNvPr id="37" name="文本框 36"/>
          <p:cNvSpPr txBox="1"/>
          <p:nvPr/>
        </p:nvSpPr>
        <p:spPr>
          <a:xfrm>
            <a:off x="4971390" y="1960092"/>
            <a:ext cx="228670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b="1" dirty="0">
                <a:solidFill>
                  <a:schemeClr val="accent1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完成现场安装</a:t>
            </a:r>
            <a:endParaRPr lang="en-US" altLang="zh-CN" b="1" dirty="0">
              <a:solidFill>
                <a:schemeClr val="accent1">
                  <a:lumMod val="7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/>
            <a:r>
              <a:rPr lang="zh-CN" altLang="en-US" b="1" dirty="0">
                <a:solidFill>
                  <a:schemeClr val="accent1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开启状态监视</a:t>
            </a:r>
            <a:endParaRPr lang="zh-CN" altLang="en-US" b="1" dirty="0">
              <a:solidFill>
                <a:schemeClr val="accent1">
                  <a:lumMod val="7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8" name="文本框 37"/>
          <p:cNvSpPr txBox="1"/>
          <p:nvPr/>
        </p:nvSpPr>
        <p:spPr>
          <a:xfrm>
            <a:off x="6779017" y="2753530"/>
            <a:ext cx="1221876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altLang="zh-CN" sz="12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K7DD</a:t>
            </a:r>
            <a:r>
              <a:rPr lang="zh-CN" altLang="en-US" sz="12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为现场完成型，加装时无需在现场做大规模的改装任务，只需少量安装工作即可。</a:t>
            </a:r>
            <a:endParaRPr lang="zh-CN" altLang="en-US" sz="12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40" name="图片 3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76624" y="2829736"/>
            <a:ext cx="2009703" cy="1411577"/>
          </a:xfrm>
          <a:prstGeom prst="rect">
            <a:avLst/>
          </a:prstGeom>
        </p:spPr>
      </p:pic>
      <p:sp>
        <p:nvSpPr>
          <p:cNvPr id="41" name="文本框 40"/>
          <p:cNvSpPr txBox="1"/>
          <p:nvPr/>
        </p:nvSpPr>
        <p:spPr>
          <a:xfrm>
            <a:off x="9007359" y="1956985"/>
            <a:ext cx="228670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b="1" dirty="0">
                <a:solidFill>
                  <a:schemeClr val="accent1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减少效果验证需时</a:t>
            </a:r>
            <a:endParaRPr lang="en-US" altLang="zh-CN" b="1" dirty="0">
              <a:solidFill>
                <a:schemeClr val="accent1">
                  <a:lumMod val="7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/>
            <a:r>
              <a:rPr lang="zh-CN" altLang="en-US" b="1" dirty="0">
                <a:solidFill>
                  <a:schemeClr val="accent1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获取准确监视成果</a:t>
            </a:r>
            <a:endParaRPr lang="zh-CN" altLang="en-US" b="1" dirty="0">
              <a:solidFill>
                <a:schemeClr val="accent1">
                  <a:lumMod val="7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2" name="文本框 41"/>
          <p:cNvSpPr txBox="1"/>
          <p:nvPr/>
        </p:nvSpPr>
        <p:spPr>
          <a:xfrm>
            <a:off x="10480152" y="2768099"/>
            <a:ext cx="1407047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zh-CN" altLang="en-US" sz="12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对于耗时的效果验证环节，利用</a:t>
            </a:r>
            <a:r>
              <a:rPr lang="en-US" altLang="zh-CN" sz="12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K7DD</a:t>
            </a:r>
            <a:r>
              <a:rPr lang="zh-CN" altLang="en-US" sz="12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专用的支持工具即可通过视觉直观地验证效果。即使无法再现异常，也能开始监视状态。</a:t>
            </a:r>
            <a:endParaRPr lang="zh-CN" altLang="en-US" sz="12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44" name="图片 4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99099" y="4915398"/>
            <a:ext cx="2485289" cy="1556952"/>
          </a:xfrm>
          <a:prstGeom prst="rect">
            <a:avLst/>
          </a:prstGeom>
        </p:spPr>
      </p:pic>
      <p:pic>
        <p:nvPicPr>
          <p:cNvPr id="48" name="图片 4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005607" y="4933835"/>
            <a:ext cx="1030964" cy="561464"/>
          </a:xfrm>
          <a:prstGeom prst="rect">
            <a:avLst/>
          </a:prstGeom>
        </p:spPr>
      </p:pic>
      <p:pic>
        <p:nvPicPr>
          <p:cNvPr id="50" name="图片 49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000080" y="5504283"/>
            <a:ext cx="1042018" cy="561464"/>
          </a:xfrm>
          <a:prstGeom prst="rect">
            <a:avLst/>
          </a:prstGeom>
        </p:spPr>
      </p:pic>
      <p:pic>
        <p:nvPicPr>
          <p:cNvPr id="52" name="图片 51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999284" y="6037978"/>
            <a:ext cx="1030964" cy="537366"/>
          </a:xfrm>
          <a:prstGeom prst="rect">
            <a:avLst/>
          </a:prstGeom>
        </p:spPr>
      </p:pic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altLang="zh-CN" b="1" dirty="0"/>
              <a:t>1.2.2 K6PM-TH</a:t>
            </a:r>
            <a:r>
              <a:rPr lang="zh-CN" altLang="en-US" b="1" dirty="0"/>
              <a:t>产品优势</a:t>
            </a:r>
            <a:endParaRPr lang="zh-CN" altLang="en-US" b="1" dirty="0"/>
          </a:p>
        </p:txBody>
      </p:sp>
      <p:grpSp>
        <p:nvGrpSpPr>
          <p:cNvPr id="8" name="组合 7"/>
          <p:cNvGrpSpPr/>
          <p:nvPr/>
        </p:nvGrpSpPr>
        <p:grpSpPr>
          <a:xfrm>
            <a:off x="131543" y="1338377"/>
            <a:ext cx="11861801" cy="5355459"/>
            <a:chOff x="131543" y="1417828"/>
            <a:chExt cx="11861801" cy="5355459"/>
          </a:xfrm>
        </p:grpSpPr>
        <p:sp>
          <p:nvSpPr>
            <p:cNvPr id="9" name="正方形/長方形 296"/>
            <p:cNvSpPr/>
            <p:nvPr/>
          </p:nvSpPr>
          <p:spPr>
            <a:xfrm>
              <a:off x="131543" y="4609530"/>
              <a:ext cx="11826831" cy="2163757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rgbClr val="002060"/>
              </a:solidFill>
              <a:headEnd type="none" w="med" len="med"/>
              <a:tailEnd type="none" w="med" len="me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<a:noAutofit/>
            </a:bodyPr>
            <a:lstStyle/>
            <a:p>
              <a:pPr algn="ctr"/>
              <a:endParaRPr kumimoji="1" lang="ja-JP" altLang="en-US" sz="1400" b="1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0" name="正方形/長方形 296"/>
            <p:cNvSpPr/>
            <p:nvPr/>
          </p:nvSpPr>
          <p:spPr>
            <a:xfrm>
              <a:off x="8282798" y="1417828"/>
              <a:ext cx="3701550" cy="3125624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rgbClr val="002060"/>
              </a:solidFill>
              <a:headEnd type="none" w="med" len="med"/>
              <a:tailEnd type="none" w="med" len="me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<a:noAutofit/>
            </a:bodyPr>
            <a:lstStyle/>
            <a:p>
              <a:pPr algn="ctr"/>
              <a:endParaRPr kumimoji="1" lang="ja-JP" altLang="en-US" sz="1400" b="1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1" name="正方形/長方形 296"/>
            <p:cNvSpPr/>
            <p:nvPr/>
          </p:nvSpPr>
          <p:spPr>
            <a:xfrm>
              <a:off x="4178392" y="1433168"/>
              <a:ext cx="3872702" cy="3125624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rgbClr val="002060"/>
              </a:solidFill>
              <a:headEnd type="none" w="med" len="med"/>
              <a:tailEnd type="none" w="med" len="me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<a:noAutofit/>
            </a:bodyPr>
            <a:lstStyle/>
            <a:p>
              <a:pPr algn="ctr"/>
              <a:endParaRPr kumimoji="1" lang="ja-JP" altLang="en-US" sz="1400" b="1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2" name="正方形/長方形 296"/>
            <p:cNvSpPr/>
            <p:nvPr/>
          </p:nvSpPr>
          <p:spPr>
            <a:xfrm>
              <a:off x="140540" y="1435115"/>
              <a:ext cx="3872702" cy="3123677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rgbClr val="002060"/>
              </a:solidFill>
              <a:headEnd type="none" w="med" len="med"/>
              <a:tailEnd type="none" w="med" len="me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<a:noAutofit/>
            </a:bodyPr>
            <a:lstStyle/>
            <a:p>
              <a:pPr algn="ctr"/>
              <a:endParaRPr kumimoji="1" lang="ja-JP" altLang="en-US" sz="1400" b="1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3" name="正方形/長方形 371"/>
            <p:cNvSpPr/>
            <p:nvPr/>
          </p:nvSpPr>
          <p:spPr>
            <a:xfrm>
              <a:off x="131544" y="1433168"/>
              <a:ext cx="3872702" cy="393695"/>
            </a:xfrm>
            <a:prstGeom prst="rect">
              <a:avLst/>
            </a:prstGeom>
            <a:solidFill>
              <a:schemeClr val="accent2">
                <a:lumMod val="90000"/>
                <a:lumOff val="10000"/>
              </a:schemeClr>
            </a:solidFill>
            <a:ln w="19050">
              <a:noFill/>
              <a:headEnd type="none" w="med" len="med"/>
              <a:tailEnd type="none" w="med" len="me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<a:noAutofit/>
            </a:bodyPr>
            <a:lstStyle/>
            <a:p>
              <a:pPr marL="0" marR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  <a:r>
                <a:rPr kumimoji="1" lang="zh-CN" altLang="en-US" b="1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大广角</a:t>
              </a:r>
              <a:endParaRPr kumimoji="1" lang="ja-JP" altLang="en-US" b="1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5" name="文本框 14"/>
            <p:cNvSpPr txBox="1"/>
            <p:nvPr/>
          </p:nvSpPr>
          <p:spPr>
            <a:xfrm>
              <a:off x="933538" y="2026015"/>
              <a:ext cx="228670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b="1" dirty="0">
                  <a:solidFill>
                    <a:schemeClr val="accent1">
                      <a:lumMod val="7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覆盖范围广</a:t>
              </a:r>
              <a:endParaRPr lang="zh-CN" altLang="en-US" b="1" dirty="0">
                <a:solidFill>
                  <a:schemeClr val="accent1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8" name="正方形/長方形 371"/>
            <p:cNvSpPr/>
            <p:nvPr/>
          </p:nvSpPr>
          <p:spPr>
            <a:xfrm>
              <a:off x="4169396" y="1424982"/>
              <a:ext cx="3872702" cy="393695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 w="19050">
              <a:noFill/>
              <a:headEnd type="none" w="med" len="med"/>
              <a:tailEnd type="none" w="med" len="me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<a:noAutofit/>
            </a:bodyPr>
            <a:lstStyle/>
            <a:p>
              <a:pPr marL="0" marR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  <a:r>
                <a:rPr kumimoji="1" lang="zh-CN" altLang="en-US" b="1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紧凑</a:t>
              </a:r>
              <a:endParaRPr kumimoji="1" lang="ja-JP" altLang="en-US" b="1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2" name="正方形/長方形 371"/>
            <p:cNvSpPr/>
            <p:nvPr/>
          </p:nvSpPr>
          <p:spPr>
            <a:xfrm>
              <a:off x="8285742" y="1423633"/>
              <a:ext cx="3707602" cy="393695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 w="19050">
              <a:noFill/>
              <a:headEnd type="none" w="med" len="med"/>
              <a:tailEnd type="none" w="med" len="me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<a:noAutofit/>
            </a:bodyPr>
            <a:lstStyle/>
            <a:p>
              <a:pPr marL="0" marR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  <a:r>
                <a:rPr kumimoji="1" lang="zh-CN" altLang="en-US" b="1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可靠特性</a:t>
              </a:r>
              <a:endParaRPr kumimoji="1" lang="ja-JP" altLang="en-US" b="1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6" name="文本框 25"/>
            <p:cNvSpPr txBox="1"/>
            <p:nvPr/>
          </p:nvSpPr>
          <p:spPr>
            <a:xfrm>
              <a:off x="357228" y="4865614"/>
              <a:ext cx="461665" cy="1686187"/>
            </a:xfrm>
            <a:prstGeom prst="rect">
              <a:avLst/>
            </a:prstGeom>
            <a:solidFill>
              <a:schemeClr val="accent1">
                <a:lumMod val="50000"/>
              </a:schemeClr>
            </a:solidFill>
          </p:spPr>
          <p:txBody>
            <a:bodyPr vert="eaVert" wrap="square" rtlCol="0">
              <a:spAutoFit/>
            </a:bodyPr>
            <a:lstStyle/>
            <a:p>
              <a:pPr algn="ctr" defTabSz="457200"/>
              <a:r>
                <a:rPr lang="en-US" altLang="zh-CN" b="1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OC</a:t>
              </a:r>
              <a:r>
                <a:rPr lang="zh-CN" altLang="en-US" b="1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独有</a:t>
              </a:r>
              <a:endParaRPr lang="zh-CN" altLang="en-US" b="1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30" name="文本框 29"/>
          <p:cNvSpPr txBox="1"/>
          <p:nvPr/>
        </p:nvSpPr>
        <p:spPr>
          <a:xfrm>
            <a:off x="4971390" y="4556633"/>
            <a:ext cx="260874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400" b="1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</a:t>
            </a:r>
            <a:r>
              <a:rPr lang="zh-CN" altLang="en-US" sz="14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环境温度</a:t>
            </a:r>
            <a:r>
              <a:rPr lang="zh-CN" altLang="en-US" sz="1400" b="1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变化较大的环境下</a:t>
            </a:r>
            <a:endParaRPr lang="en-US" altLang="zh-CN" sz="1400" b="1" dirty="0">
              <a:solidFill>
                <a:schemeClr val="accent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/>
            <a:r>
              <a:rPr lang="zh-CN" altLang="en-US" sz="1400" b="1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也可</a:t>
            </a:r>
            <a:r>
              <a:rPr lang="zh-CN" altLang="en-US" sz="14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预知</a:t>
            </a:r>
            <a:r>
              <a:rPr lang="zh-CN" altLang="en-US" sz="1400" b="1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设备的异常发热</a:t>
            </a:r>
            <a:endParaRPr lang="zh-CN" altLang="en-US" sz="1400" b="1" dirty="0">
              <a:solidFill>
                <a:schemeClr val="accent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1" name="文本框 30"/>
          <p:cNvSpPr txBox="1"/>
          <p:nvPr/>
        </p:nvSpPr>
        <p:spPr>
          <a:xfrm>
            <a:off x="756440" y="4642504"/>
            <a:ext cx="366521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400" b="1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预测升温变化，通知</a:t>
            </a:r>
            <a:r>
              <a:rPr lang="zh-CN" altLang="en-US" sz="14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异常发热的危险度</a:t>
            </a:r>
            <a:endParaRPr lang="zh-CN" altLang="en-US" sz="1400" b="1" dirty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2186911" y="2700499"/>
            <a:ext cx="163275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altLang="zh-CN" sz="12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90°</a:t>
            </a:r>
            <a:r>
              <a:rPr lang="zh-CN" altLang="en-US" sz="12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广角可覆盖更广的区域，覆盖面为探头到被测物体的两倍。</a:t>
            </a:r>
            <a:endParaRPr lang="zh-CN" altLang="en-US" sz="12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7" name="文本框 36"/>
          <p:cNvSpPr txBox="1"/>
          <p:nvPr/>
        </p:nvSpPr>
        <p:spPr>
          <a:xfrm>
            <a:off x="4971390" y="1960092"/>
            <a:ext cx="228670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b="1" dirty="0">
                <a:solidFill>
                  <a:schemeClr val="accent1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小体积更适合</a:t>
            </a:r>
            <a:endParaRPr lang="en-US" altLang="zh-CN" b="1" dirty="0">
              <a:solidFill>
                <a:schemeClr val="accent1">
                  <a:lumMod val="7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/>
            <a:r>
              <a:rPr lang="zh-CN" altLang="en-US" b="1" dirty="0">
                <a:solidFill>
                  <a:schemeClr val="accent1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在盘柜内安装</a:t>
            </a:r>
            <a:endParaRPr lang="zh-CN" altLang="en-US" b="1" dirty="0">
              <a:solidFill>
                <a:schemeClr val="accent1">
                  <a:lumMod val="7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8" name="文本框 37"/>
          <p:cNvSpPr txBox="1"/>
          <p:nvPr/>
        </p:nvSpPr>
        <p:spPr>
          <a:xfrm>
            <a:off x="6492751" y="2813890"/>
            <a:ext cx="141721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altLang="zh-CN" sz="12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K6PM-TH3232</a:t>
            </a:r>
            <a:r>
              <a:rPr lang="zh-CN" altLang="en-US" sz="12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小体积的设计可灵活的适配于各种场景。</a:t>
            </a:r>
            <a:endParaRPr lang="zh-CN" altLang="en-US" sz="12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1" name="文本框 40"/>
          <p:cNvSpPr txBox="1"/>
          <p:nvPr/>
        </p:nvSpPr>
        <p:spPr>
          <a:xfrm>
            <a:off x="9007359" y="1956985"/>
            <a:ext cx="228670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b="1" dirty="0">
                <a:solidFill>
                  <a:schemeClr val="accent1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耐环境性</a:t>
            </a:r>
            <a:endParaRPr lang="en-US" altLang="zh-CN" b="1" dirty="0">
              <a:solidFill>
                <a:schemeClr val="accent1">
                  <a:lumMod val="7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/>
            <a:r>
              <a:rPr lang="zh-CN" altLang="en-US" b="1" dirty="0">
                <a:solidFill>
                  <a:schemeClr val="accent1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简单安装</a:t>
            </a:r>
            <a:endParaRPr lang="zh-CN" altLang="en-US" b="1" dirty="0">
              <a:solidFill>
                <a:schemeClr val="accent1">
                  <a:lumMod val="7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2" name="文本框 41"/>
          <p:cNvSpPr txBox="1"/>
          <p:nvPr/>
        </p:nvSpPr>
        <p:spPr>
          <a:xfrm>
            <a:off x="9842049" y="2730469"/>
            <a:ext cx="202507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zh-CN" altLang="en-US" sz="12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耐环境性：可在严酷环境下实现可靠动作</a:t>
            </a:r>
            <a:endParaRPr lang="en-US" altLang="zh-CN" sz="12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just"/>
            <a:endParaRPr lang="en-US" altLang="zh-CN" sz="12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just"/>
            <a:endParaRPr lang="en-US" altLang="zh-CN" sz="12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just"/>
            <a:endParaRPr lang="en-US" altLang="zh-CN" sz="12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just"/>
            <a:r>
              <a:rPr lang="zh-CN" altLang="en-US" sz="12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简单安装：可利用磁铁装于门背面或利用市售的固件进行固定。</a:t>
            </a:r>
            <a:endParaRPr lang="zh-CN" altLang="en-US" sz="12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95683" y="2643633"/>
            <a:ext cx="1744705" cy="1781491"/>
          </a:xfrm>
          <a:prstGeom prst="rect">
            <a:avLst/>
          </a:prstGeom>
        </p:spPr>
      </p:pic>
      <p:pic>
        <p:nvPicPr>
          <p:cNvPr id="14" name="图片 1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92051" y="2813890"/>
            <a:ext cx="1922691" cy="1593940"/>
          </a:xfrm>
          <a:prstGeom prst="rect">
            <a:avLst/>
          </a:prstGeom>
        </p:spPr>
      </p:pic>
      <p:pic>
        <p:nvPicPr>
          <p:cNvPr id="17" name="图片 1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57113" y="2730469"/>
            <a:ext cx="1253232" cy="784791"/>
          </a:xfrm>
          <a:prstGeom prst="rect">
            <a:avLst/>
          </a:prstGeom>
        </p:spPr>
      </p:pic>
      <p:pic>
        <p:nvPicPr>
          <p:cNvPr id="20" name="图片 1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357112" y="3646852"/>
            <a:ext cx="1106928" cy="686706"/>
          </a:xfrm>
          <a:prstGeom prst="rect">
            <a:avLst/>
          </a:prstGeom>
        </p:spPr>
      </p:pic>
      <p:pic>
        <p:nvPicPr>
          <p:cNvPr id="23" name="图片 2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71654" y="5079853"/>
            <a:ext cx="3071145" cy="1560746"/>
          </a:xfrm>
          <a:prstGeom prst="rect">
            <a:avLst/>
          </a:prstGeom>
        </p:spPr>
      </p:pic>
      <p:pic>
        <p:nvPicPr>
          <p:cNvPr id="25" name="图片 24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851676" y="5095552"/>
            <a:ext cx="2874324" cy="1572379"/>
          </a:xfrm>
          <a:prstGeom prst="rect">
            <a:avLst/>
          </a:prstGeom>
        </p:spPr>
      </p:pic>
      <p:pic>
        <p:nvPicPr>
          <p:cNvPr id="29" name="图片 28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799648" y="4970718"/>
            <a:ext cx="2702126" cy="1558081"/>
          </a:xfrm>
          <a:prstGeom prst="rect">
            <a:avLst/>
          </a:prstGeom>
        </p:spPr>
      </p:pic>
      <p:sp>
        <p:nvSpPr>
          <p:cNvPr id="32" name="文本框 31"/>
          <p:cNvSpPr txBox="1"/>
          <p:nvPr/>
        </p:nvSpPr>
        <p:spPr>
          <a:xfrm>
            <a:off x="8300964" y="4596863"/>
            <a:ext cx="366521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400" b="1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对复杂的柜内温度分布</a:t>
            </a:r>
            <a:r>
              <a:rPr lang="zh-CN" altLang="en-US" sz="14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自动设定</a:t>
            </a:r>
            <a:r>
              <a:rPr lang="zh-CN" altLang="en-US" sz="1400" b="1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较佳阈值</a:t>
            </a:r>
            <a:endParaRPr lang="zh-CN" altLang="en-US" sz="1400" b="1" dirty="0">
              <a:solidFill>
                <a:schemeClr val="accent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文本占位符 5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altLang="zh-CN" b="1" dirty="0"/>
              <a:t>3.2.1 </a:t>
            </a:r>
            <a:r>
              <a:rPr lang="zh-CN" altLang="en-US" b="1" dirty="0"/>
              <a:t>应用案例</a:t>
            </a:r>
            <a:r>
              <a:rPr lang="en-US" altLang="zh-CN" b="1" dirty="0"/>
              <a:t>-K6PM</a:t>
            </a:r>
            <a:r>
              <a:rPr lang="zh-CN" altLang="en-US" b="1" dirty="0"/>
              <a:t>在天车控制柜内的应用</a:t>
            </a:r>
            <a:endParaRPr lang="zh-CN" altLang="en-US" b="1" dirty="0"/>
          </a:p>
        </p:txBody>
      </p:sp>
      <p:sp>
        <p:nvSpPr>
          <p:cNvPr id="97" name="矩形 96"/>
          <p:cNvSpPr/>
          <p:nvPr/>
        </p:nvSpPr>
        <p:spPr>
          <a:xfrm>
            <a:off x="556181" y="1049237"/>
            <a:ext cx="4648374" cy="2242603"/>
          </a:xfrm>
          <a:prstGeom prst="rect">
            <a:avLst/>
          </a:prstGeom>
          <a:solidFill>
            <a:schemeClr val="bg1"/>
          </a:solidFill>
          <a:ln>
            <a:solidFill>
              <a:srgbClr val="37609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465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99" name="矩形 98"/>
          <p:cNvSpPr/>
          <p:nvPr/>
        </p:nvSpPr>
        <p:spPr>
          <a:xfrm>
            <a:off x="556181" y="5162482"/>
            <a:ext cx="4648374" cy="1358898"/>
          </a:xfrm>
          <a:prstGeom prst="rect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465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0" name="矩形 99"/>
          <p:cNvSpPr/>
          <p:nvPr/>
        </p:nvSpPr>
        <p:spPr>
          <a:xfrm>
            <a:off x="5557955" y="1049237"/>
            <a:ext cx="6077864" cy="5472143"/>
          </a:xfrm>
          <a:prstGeom prst="rect">
            <a:avLst/>
          </a:prstGeom>
          <a:solidFill>
            <a:schemeClr val="bg1"/>
          </a:solidFill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16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【</a:t>
            </a:r>
            <a:r>
              <a:rPr kumimoji="0" lang="zh-CN" altLang="en-US" sz="16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价值点</a:t>
            </a:r>
            <a:r>
              <a:rPr kumimoji="0" lang="en-US" altLang="zh-CN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1】</a:t>
            </a:r>
            <a:endParaRPr kumimoji="0" lang="en-US" altLang="zh-CN" sz="16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1" name="文本框 100"/>
          <p:cNvSpPr txBox="1"/>
          <p:nvPr/>
        </p:nvSpPr>
        <p:spPr>
          <a:xfrm>
            <a:off x="2800505" y="1221025"/>
            <a:ext cx="2335706" cy="17216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12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【</a:t>
            </a:r>
            <a:r>
              <a:rPr kumimoji="0" lang="zh-CN" altLang="en-US" sz="12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行业</a:t>
            </a:r>
            <a:r>
              <a:rPr kumimoji="0" lang="en-US" altLang="zh-CN" sz="12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】SEMI</a:t>
            </a:r>
            <a:endParaRPr kumimoji="0" lang="en-US" altLang="zh-CN" sz="12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12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【</a:t>
            </a:r>
            <a:r>
              <a:rPr kumimoji="0" lang="zh-CN" altLang="en-US" sz="12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应用</a:t>
            </a:r>
            <a:r>
              <a:rPr kumimoji="0" lang="en-US" altLang="zh-CN" sz="12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】</a:t>
            </a:r>
            <a:r>
              <a:rPr kumimoji="0" lang="zh-CN" altLang="en-US" sz="12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天车控制柜</a:t>
            </a:r>
            <a:endParaRPr kumimoji="0" lang="en-US" altLang="zh-CN" sz="12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12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【</a:t>
            </a:r>
            <a:r>
              <a:rPr kumimoji="0" lang="zh-CN" altLang="en-US" sz="12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用途</a:t>
            </a:r>
            <a:r>
              <a:rPr kumimoji="0" lang="en-US" altLang="zh-CN" sz="12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】</a:t>
            </a:r>
            <a:r>
              <a:rPr kumimoji="0" lang="zh-CN" altLang="en-US" sz="12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柜内温度状态监控</a:t>
            </a:r>
            <a:endParaRPr kumimoji="0" lang="en-US" altLang="zh-CN" sz="12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12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【</a:t>
            </a:r>
            <a:r>
              <a:rPr kumimoji="0" lang="zh-CN" altLang="en-US" sz="12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客户</a:t>
            </a:r>
            <a:r>
              <a:rPr kumimoji="0" lang="en-US" altLang="zh-CN" sz="12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】**</a:t>
            </a:r>
            <a:r>
              <a:rPr kumimoji="0" lang="zh-CN" altLang="en-US" sz="12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半导体</a:t>
            </a:r>
            <a:endParaRPr kumimoji="0" lang="en-US" altLang="zh-CN" sz="12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12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【</a:t>
            </a:r>
            <a:r>
              <a:rPr kumimoji="0" lang="zh-CN" altLang="en-US" sz="12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单台配置</a:t>
            </a:r>
            <a:r>
              <a:rPr kumimoji="0" lang="en-US" altLang="zh-CN" sz="12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】</a:t>
            </a:r>
            <a:r>
              <a:rPr kumimoji="0" lang="zh-CN" altLang="en-US" sz="12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本体：探头</a:t>
            </a:r>
            <a:r>
              <a:rPr kumimoji="0" lang="en-US" altLang="zh-CN" sz="12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=1:4</a:t>
            </a:r>
            <a:endParaRPr kumimoji="0" lang="en-US" altLang="zh-CN" sz="12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sz="1200" b="1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用量：</a:t>
            </a:r>
            <a:r>
              <a:rPr lang="en-US" altLang="zh-CN" sz="1200" b="1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300</a:t>
            </a:r>
            <a:r>
              <a:rPr lang="zh-CN" altLang="en-US" sz="1200" b="1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套</a:t>
            </a:r>
            <a:endParaRPr kumimoji="0" lang="en-US" altLang="zh-CN" sz="12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2" name="AutoShape 109" descr="mail?cmd=cookie"/>
          <p:cNvSpPr>
            <a:spLocks noChangeAspect="1" noChangeArrowheads="1"/>
          </p:cNvSpPr>
          <p:nvPr/>
        </p:nvSpPr>
        <p:spPr bwMode="auto">
          <a:xfrm>
            <a:off x="7482455" y="6179036"/>
            <a:ext cx="6350" cy="6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3" name="AutoShape 109" descr="mail?cmd=cookie"/>
          <p:cNvSpPr>
            <a:spLocks noChangeAspect="1" noChangeArrowheads="1"/>
          </p:cNvSpPr>
          <p:nvPr/>
        </p:nvSpPr>
        <p:spPr bwMode="auto">
          <a:xfrm>
            <a:off x="7482455" y="6179036"/>
            <a:ext cx="6350" cy="6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" name="AutoShape 109" descr="mail?cmd=cookie"/>
          <p:cNvSpPr>
            <a:spLocks noChangeAspect="1" noChangeArrowheads="1"/>
          </p:cNvSpPr>
          <p:nvPr/>
        </p:nvSpPr>
        <p:spPr bwMode="auto">
          <a:xfrm>
            <a:off x="7482455" y="6179036"/>
            <a:ext cx="6350" cy="6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" name="文本框 104"/>
          <p:cNvSpPr txBox="1"/>
          <p:nvPr/>
        </p:nvSpPr>
        <p:spPr>
          <a:xfrm>
            <a:off x="5724025" y="1742570"/>
            <a:ext cx="5669639" cy="16700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ea"/>
              <a:buAutoNum type="circleNumDbPlain"/>
              <a:defRPr/>
            </a:pPr>
            <a:r>
              <a:rPr kumimoji="0" lang="zh-CN" alt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060607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减少点检工时，仅需在异常报警时对异常发热处进行现场对应。</a:t>
            </a:r>
            <a:endParaRPr kumimoji="0" lang="en-US" altLang="zh-CN" sz="1400" b="1" i="0" u="none" strike="noStrike" kern="1200" cap="none" spc="0" normalizeH="0" baseline="0" noProof="0" dirty="0">
              <a:ln>
                <a:noFill/>
              </a:ln>
              <a:solidFill>
                <a:srgbClr val="060607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ea"/>
              <a:buAutoNum type="circleNumDbPlain"/>
              <a:defRPr/>
            </a:pPr>
            <a:r>
              <a:rPr kumimoji="0" lang="zh-CN" alt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060607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无需熟练工确认实时变化，任何人都可通过软件对现场发生的异常做出快速判断和处理。</a:t>
            </a:r>
            <a:endParaRPr kumimoji="0" lang="en-US" altLang="zh-CN" sz="1400" b="1" i="0" u="none" strike="noStrike" kern="1200" cap="none" spc="0" normalizeH="0" baseline="0" noProof="0" dirty="0">
              <a:ln>
                <a:noFill/>
              </a:ln>
              <a:solidFill>
                <a:srgbClr val="060607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ea"/>
              <a:buAutoNum type="circleNumDbPlain"/>
              <a:defRPr/>
            </a:pPr>
            <a:r>
              <a:rPr kumimoji="0" lang="zh-CN" alt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060607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避免出现点检疏漏，所有操作人员都可按照相同基准来判断异常。</a:t>
            </a:r>
            <a:endParaRPr kumimoji="0" lang="en-US" altLang="zh-CN" sz="1400" b="1" i="0" u="none" strike="noStrike" kern="1200" cap="none" spc="0" normalizeH="0" baseline="0" noProof="0" dirty="0">
              <a:ln>
                <a:noFill/>
              </a:ln>
              <a:solidFill>
                <a:srgbClr val="060607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ea"/>
              <a:buAutoNum type="circleNumDbPlain"/>
              <a:defRPr/>
            </a:pPr>
            <a:r>
              <a:rPr kumimoji="0" lang="zh-CN" alt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060607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减少火灾、冒烟导致的经济损失。</a:t>
            </a:r>
            <a:endParaRPr kumimoji="0" lang="en-US" altLang="zh-CN" sz="1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/>
            </a:endParaRPr>
          </a:p>
        </p:txBody>
      </p:sp>
      <p:grpSp>
        <p:nvGrpSpPr>
          <p:cNvPr id="106" name="组合 105"/>
          <p:cNvGrpSpPr/>
          <p:nvPr/>
        </p:nvGrpSpPr>
        <p:grpSpPr>
          <a:xfrm>
            <a:off x="840328" y="932122"/>
            <a:ext cx="1279112" cy="366776"/>
            <a:chOff x="840328" y="830120"/>
            <a:chExt cx="1279112" cy="366776"/>
          </a:xfrm>
        </p:grpSpPr>
        <p:sp>
          <p:nvSpPr>
            <p:cNvPr id="107" name="矩形 106"/>
            <p:cNvSpPr/>
            <p:nvPr/>
          </p:nvSpPr>
          <p:spPr>
            <a:xfrm>
              <a:off x="840328" y="875128"/>
              <a:ext cx="1279112" cy="321768"/>
            </a:xfrm>
            <a:prstGeom prst="rect">
              <a:avLst/>
            </a:prstGeom>
            <a:solidFill>
              <a:schemeClr val="bg1"/>
            </a:solidFill>
            <a:ln>
              <a:noFill/>
              <a:headEnd type="none" w="med" len="med"/>
              <a:tailEnd type="none" w="med" len="med"/>
            </a:ln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1" lang="zh-CN" altLang="en-US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eiryo UI" panose="020B0604030504040204" pitchFamily="50" charset="-128"/>
                <a:ea typeface="Meiryo UI" panose="020B0604030504040204" pitchFamily="50" charset="-128"/>
                <a:cs typeface="+mn-cs"/>
              </a:endParaRPr>
            </a:p>
          </p:txBody>
        </p:sp>
        <p:sp>
          <p:nvSpPr>
            <p:cNvPr id="108" name="文本框 107"/>
            <p:cNvSpPr txBox="1"/>
            <p:nvPr/>
          </p:nvSpPr>
          <p:spPr>
            <a:xfrm>
              <a:off x="1006400" y="830120"/>
              <a:ext cx="946968" cy="23423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rtlCol="0" anchor="ctr" anchorCtr="0">
              <a:no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1" lang="zh-CN" alt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应用介绍</a:t>
              </a:r>
              <a:endParaRPr kumimoji="1" lang="zh-CN" alt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</p:grpSp>
      <p:grpSp>
        <p:nvGrpSpPr>
          <p:cNvPr id="109" name="组合 108"/>
          <p:cNvGrpSpPr/>
          <p:nvPr/>
        </p:nvGrpSpPr>
        <p:grpSpPr>
          <a:xfrm>
            <a:off x="7059348" y="954626"/>
            <a:ext cx="1279112" cy="366776"/>
            <a:chOff x="840328" y="830120"/>
            <a:chExt cx="1279112" cy="366776"/>
          </a:xfrm>
        </p:grpSpPr>
        <p:sp>
          <p:nvSpPr>
            <p:cNvPr id="111" name="矩形 110"/>
            <p:cNvSpPr/>
            <p:nvPr/>
          </p:nvSpPr>
          <p:spPr>
            <a:xfrm>
              <a:off x="840328" y="875128"/>
              <a:ext cx="1279112" cy="321768"/>
            </a:xfrm>
            <a:prstGeom prst="rect">
              <a:avLst/>
            </a:prstGeom>
            <a:solidFill>
              <a:schemeClr val="bg1"/>
            </a:solidFill>
            <a:ln>
              <a:noFill/>
              <a:headEnd type="none" w="med" len="med"/>
              <a:tailEnd type="none" w="med" len="med"/>
            </a:ln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1" lang="zh-CN" alt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Meiryo UI" panose="020B0604030504040204" pitchFamily="50" charset="-128"/>
                <a:ea typeface="Meiryo UI" panose="020B0604030504040204" pitchFamily="50" charset="-128"/>
                <a:cs typeface="+mn-cs"/>
              </a:endParaRPr>
            </a:p>
          </p:txBody>
        </p:sp>
        <p:sp>
          <p:nvSpPr>
            <p:cNvPr id="112" name="文本框 111"/>
            <p:cNvSpPr txBox="1"/>
            <p:nvPr/>
          </p:nvSpPr>
          <p:spPr>
            <a:xfrm>
              <a:off x="1006400" y="830120"/>
              <a:ext cx="946968" cy="23423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rtlCol="0" anchor="ctr" anchorCtr="0">
              <a:no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1" lang="zh-CN" alt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4472C4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价值提案</a:t>
              </a:r>
              <a:endParaRPr kumimoji="1" lang="zh-CN" alt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4472C4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</p:grpSp>
      <p:grpSp>
        <p:nvGrpSpPr>
          <p:cNvPr id="113" name="组合 112"/>
          <p:cNvGrpSpPr/>
          <p:nvPr/>
        </p:nvGrpSpPr>
        <p:grpSpPr>
          <a:xfrm>
            <a:off x="840328" y="5061705"/>
            <a:ext cx="1279112" cy="366776"/>
            <a:chOff x="840328" y="830120"/>
            <a:chExt cx="1279112" cy="366776"/>
          </a:xfrm>
        </p:grpSpPr>
        <p:sp>
          <p:nvSpPr>
            <p:cNvPr id="114" name="矩形 113"/>
            <p:cNvSpPr/>
            <p:nvPr/>
          </p:nvSpPr>
          <p:spPr>
            <a:xfrm>
              <a:off x="840328" y="875128"/>
              <a:ext cx="1279112" cy="321768"/>
            </a:xfrm>
            <a:prstGeom prst="rect">
              <a:avLst/>
            </a:prstGeom>
            <a:solidFill>
              <a:schemeClr val="bg1"/>
            </a:solidFill>
            <a:ln>
              <a:noFill/>
              <a:headEnd type="none" w="med" len="med"/>
              <a:tailEnd type="none" w="med" len="med"/>
            </a:ln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1" lang="zh-CN" altLang="en-US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eiryo UI" panose="020B0604030504040204" pitchFamily="50" charset="-128"/>
                <a:ea typeface="Meiryo UI" panose="020B0604030504040204" pitchFamily="50" charset="-128"/>
                <a:cs typeface="+mn-cs"/>
              </a:endParaRPr>
            </a:p>
          </p:txBody>
        </p:sp>
        <p:sp>
          <p:nvSpPr>
            <p:cNvPr id="115" name="文本框 114"/>
            <p:cNvSpPr txBox="1"/>
            <p:nvPr/>
          </p:nvSpPr>
          <p:spPr>
            <a:xfrm>
              <a:off x="1006400" y="830120"/>
              <a:ext cx="946968" cy="23423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rtlCol="0" anchor="ctr" anchorCtr="0">
              <a:no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1" lang="zh-CN" alt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客户课题</a:t>
              </a:r>
              <a:endParaRPr kumimoji="1" lang="zh-CN" alt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</p:grpSp>
      <p:sp>
        <p:nvSpPr>
          <p:cNvPr id="116" name="矩形 115"/>
          <p:cNvSpPr/>
          <p:nvPr/>
        </p:nvSpPr>
        <p:spPr>
          <a:xfrm>
            <a:off x="553500" y="3499752"/>
            <a:ext cx="4648374" cy="1494861"/>
          </a:xfrm>
          <a:prstGeom prst="rect">
            <a:avLst/>
          </a:prstGeom>
          <a:solidFill>
            <a:schemeClr val="bg1"/>
          </a:solidFill>
          <a:ln>
            <a:solidFill>
              <a:srgbClr val="37609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465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grpSp>
        <p:nvGrpSpPr>
          <p:cNvPr id="117" name="组合 116"/>
          <p:cNvGrpSpPr/>
          <p:nvPr/>
        </p:nvGrpSpPr>
        <p:grpSpPr>
          <a:xfrm>
            <a:off x="798333" y="3407309"/>
            <a:ext cx="1279112" cy="366776"/>
            <a:chOff x="840328" y="830120"/>
            <a:chExt cx="1279112" cy="366776"/>
          </a:xfrm>
        </p:grpSpPr>
        <p:sp>
          <p:nvSpPr>
            <p:cNvPr id="118" name="矩形 117"/>
            <p:cNvSpPr/>
            <p:nvPr/>
          </p:nvSpPr>
          <p:spPr>
            <a:xfrm>
              <a:off x="840328" y="875128"/>
              <a:ext cx="1279112" cy="321768"/>
            </a:xfrm>
            <a:prstGeom prst="rect">
              <a:avLst/>
            </a:prstGeom>
            <a:solidFill>
              <a:schemeClr val="bg1"/>
            </a:solidFill>
            <a:ln>
              <a:noFill/>
              <a:headEnd type="none" w="med" len="med"/>
              <a:tailEnd type="none" w="med" len="med"/>
            </a:ln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1" lang="zh-CN" altLang="en-US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eiryo UI" panose="020B0604030504040204" pitchFamily="50" charset="-128"/>
                <a:ea typeface="Meiryo UI" panose="020B0604030504040204" pitchFamily="50" charset="-128"/>
                <a:cs typeface="+mn-cs"/>
              </a:endParaRPr>
            </a:p>
          </p:txBody>
        </p:sp>
        <p:sp>
          <p:nvSpPr>
            <p:cNvPr id="119" name="文本框 118"/>
            <p:cNvSpPr txBox="1"/>
            <p:nvPr/>
          </p:nvSpPr>
          <p:spPr>
            <a:xfrm>
              <a:off x="1006400" y="830120"/>
              <a:ext cx="946968" cy="23423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rtlCol="0" anchor="ctr" anchorCtr="0">
              <a:no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1" lang="zh-CN" alt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使用场景</a:t>
              </a:r>
              <a:endParaRPr kumimoji="1" lang="zh-CN" alt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</p:grpSp>
      <p:sp>
        <p:nvSpPr>
          <p:cNvPr id="120" name="文本框 119"/>
          <p:cNvSpPr txBox="1"/>
          <p:nvPr/>
        </p:nvSpPr>
        <p:spPr>
          <a:xfrm>
            <a:off x="623296" y="3912235"/>
            <a:ext cx="2145364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メイリオ"/>
              </a:rPr>
              <a:t>实时监测天车控制柜内的温度趋势，事先发现停工风险。</a:t>
            </a:r>
            <a:endParaRPr kumimoji="0" lang="en-US" altLang="zh-CN" sz="1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メイリオ"/>
            </a:endParaRPr>
          </a:p>
        </p:txBody>
      </p:sp>
      <p:sp>
        <p:nvSpPr>
          <p:cNvPr id="121" name="文本框 120"/>
          <p:cNvSpPr txBox="1"/>
          <p:nvPr/>
        </p:nvSpPr>
        <p:spPr>
          <a:xfrm>
            <a:off x="690538" y="5397652"/>
            <a:ext cx="4445673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+mn-ea"/>
              </a:rPr>
              <a:t>天车停机会导致全厂停工，特别是对新的高制成工艺（</a:t>
            </a:r>
            <a:r>
              <a:rPr kumimoji="0" lang="en-US" altLang="zh-CN" sz="1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+mn-ea"/>
              </a:rPr>
              <a:t>7nm</a:t>
            </a:r>
            <a:r>
              <a:rPr kumimoji="0" lang="zh-CN" alt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+mn-ea"/>
              </a:rPr>
              <a:t>以下）造成非常大的损失，客户对于天车控制柜的温度有检测需求。</a:t>
            </a:r>
            <a:endParaRPr kumimoji="0" lang="zh-CN" altLang="en-US" sz="14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  <a:sym typeface="+mn-ea"/>
            </a:endParaRPr>
          </a:p>
        </p:txBody>
      </p:sp>
      <p:pic>
        <p:nvPicPr>
          <p:cNvPr id="122" name="图片 12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888430" y="3899538"/>
            <a:ext cx="5340831" cy="171820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23" name="图片 12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8295" y="1620231"/>
            <a:ext cx="1962210" cy="1234544"/>
          </a:xfrm>
          <a:prstGeom prst="rect">
            <a:avLst/>
          </a:prstGeom>
        </p:spPr>
      </p:pic>
      <p:pic>
        <p:nvPicPr>
          <p:cNvPr id="124" name="图片 12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29027" y="3716780"/>
            <a:ext cx="2408885" cy="1060638"/>
          </a:xfrm>
          <a:prstGeom prst="rect">
            <a:avLst/>
          </a:prstGeom>
        </p:spPr>
      </p:pic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文本占位符 5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altLang="zh-CN" b="1" dirty="0"/>
              <a:t>3.2.2 </a:t>
            </a:r>
            <a:r>
              <a:rPr lang="zh-CN" altLang="en-US" b="1" dirty="0"/>
              <a:t>应用案例</a:t>
            </a:r>
            <a:r>
              <a:rPr lang="en-US" altLang="zh-CN" b="1" dirty="0"/>
              <a:t>-K7DD</a:t>
            </a:r>
            <a:r>
              <a:rPr lang="zh-CN" altLang="en-US" b="1" dirty="0"/>
              <a:t>在医疗行业应用案例</a:t>
            </a:r>
            <a:endParaRPr lang="zh-CN" altLang="en-US" b="1" dirty="0"/>
          </a:p>
        </p:txBody>
      </p:sp>
      <p:sp>
        <p:nvSpPr>
          <p:cNvPr id="2" name="矩形 1"/>
          <p:cNvSpPr/>
          <p:nvPr/>
        </p:nvSpPr>
        <p:spPr>
          <a:xfrm>
            <a:off x="556181" y="1030949"/>
            <a:ext cx="4648374" cy="2242603"/>
          </a:xfrm>
          <a:prstGeom prst="rect">
            <a:avLst/>
          </a:prstGeom>
          <a:solidFill>
            <a:schemeClr val="bg1"/>
          </a:solidFill>
          <a:ln>
            <a:solidFill>
              <a:srgbClr val="37609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465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556181" y="5144194"/>
            <a:ext cx="4648374" cy="1358898"/>
          </a:xfrm>
          <a:prstGeom prst="rect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465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5557955" y="1030949"/>
            <a:ext cx="6077864" cy="5472143"/>
          </a:xfrm>
          <a:prstGeom prst="rect">
            <a:avLst/>
          </a:prstGeom>
          <a:solidFill>
            <a:schemeClr val="bg1"/>
          </a:solidFill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16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【</a:t>
            </a:r>
            <a:r>
              <a:rPr kumimoji="0" lang="zh-CN" altLang="en-US" sz="16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价值点</a:t>
            </a:r>
            <a:r>
              <a:rPr kumimoji="0" lang="en-US" altLang="zh-CN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1】</a:t>
            </a:r>
            <a:endParaRPr kumimoji="0" lang="en-US" altLang="zh-CN" sz="16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2472840" y="1332778"/>
            <a:ext cx="2663371" cy="19932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1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【</a:t>
            </a:r>
            <a:r>
              <a:rPr kumimoji="0" lang="zh-CN" alt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行业</a:t>
            </a:r>
            <a:r>
              <a:rPr kumimoji="0" lang="en-US" altLang="zh-CN" sz="1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】</a:t>
            </a:r>
            <a:r>
              <a:rPr kumimoji="0" lang="zh-CN" alt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医疗</a:t>
            </a:r>
            <a:endParaRPr kumimoji="0" lang="en-US" altLang="zh-CN" sz="14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1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【</a:t>
            </a:r>
            <a:r>
              <a:rPr kumimoji="0" lang="zh-CN" alt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应用</a:t>
            </a:r>
            <a:r>
              <a:rPr kumimoji="0" lang="en-US" altLang="zh-CN" sz="1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】</a:t>
            </a:r>
            <a:r>
              <a:rPr kumimoji="0" lang="zh-CN" alt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医疗设备</a:t>
            </a:r>
            <a:endParaRPr kumimoji="0" lang="en-US" altLang="zh-CN" sz="14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1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【</a:t>
            </a:r>
            <a:r>
              <a:rPr kumimoji="0" lang="zh-CN" alt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用途</a:t>
            </a:r>
            <a:r>
              <a:rPr kumimoji="0" lang="en-US" altLang="zh-CN" sz="1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】</a:t>
            </a:r>
            <a:r>
              <a:rPr kumimoji="0" lang="zh-CN" alt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泵、风扇状态监控</a:t>
            </a:r>
            <a:endParaRPr kumimoji="0" lang="en-US" altLang="zh-CN" sz="14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1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【</a:t>
            </a:r>
            <a:r>
              <a:rPr kumimoji="0" lang="zh-CN" alt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客户</a:t>
            </a:r>
            <a:r>
              <a:rPr kumimoji="0" lang="en-US" altLang="zh-CN" sz="1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】</a:t>
            </a:r>
            <a:r>
              <a:rPr kumimoji="0" lang="zh-CN" alt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日本</a:t>
            </a:r>
            <a:r>
              <a:rPr kumimoji="0" lang="en-US" altLang="zh-CN" sz="1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JCR</a:t>
            </a:r>
            <a:r>
              <a:rPr kumimoji="0" lang="zh-CN" alt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医疗</a:t>
            </a:r>
            <a:endParaRPr kumimoji="0" lang="en-US" altLang="zh-CN" sz="14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1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【</a:t>
            </a:r>
            <a:r>
              <a:rPr kumimoji="0" lang="zh-CN" alt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单台配置</a:t>
            </a:r>
            <a:r>
              <a:rPr kumimoji="0" lang="en-US" altLang="zh-CN" sz="1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】</a:t>
            </a:r>
            <a:r>
              <a:rPr kumimoji="0" lang="zh-CN" alt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本体：探头</a:t>
            </a:r>
            <a:r>
              <a:rPr kumimoji="0" lang="en-US" altLang="zh-CN" sz="1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=1:1</a:t>
            </a:r>
            <a:endParaRPr kumimoji="0" lang="en-US" altLang="zh-CN" sz="14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en-US" altLang="zh-CN" sz="1400" b="1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【</a:t>
            </a:r>
            <a:r>
              <a:rPr lang="zh-CN" altLang="en-US" sz="1400" b="1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用量</a:t>
            </a:r>
            <a:r>
              <a:rPr lang="en-US" altLang="zh-CN" sz="1400" b="1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】</a:t>
            </a:r>
            <a:r>
              <a:rPr lang="zh-CN" altLang="en-US" sz="1400" b="1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：</a:t>
            </a:r>
            <a:r>
              <a:rPr lang="en-US" altLang="zh-CN" sz="1400" b="1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100</a:t>
            </a:r>
            <a:r>
              <a:rPr lang="zh-CN" altLang="en-US" sz="1400" b="1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套</a:t>
            </a:r>
            <a:endParaRPr kumimoji="0" lang="en-US" altLang="zh-CN" sz="14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8" name="AutoShape 109" descr="mail?cmd=cookie"/>
          <p:cNvSpPr>
            <a:spLocks noChangeAspect="1" noChangeArrowheads="1"/>
          </p:cNvSpPr>
          <p:nvPr/>
        </p:nvSpPr>
        <p:spPr bwMode="auto">
          <a:xfrm>
            <a:off x="7482455" y="6160748"/>
            <a:ext cx="6350" cy="6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9" name="AutoShape 109" descr="mail?cmd=cookie"/>
          <p:cNvSpPr>
            <a:spLocks noChangeAspect="1" noChangeArrowheads="1"/>
          </p:cNvSpPr>
          <p:nvPr/>
        </p:nvSpPr>
        <p:spPr bwMode="auto">
          <a:xfrm>
            <a:off x="7482455" y="6160748"/>
            <a:ext cx="6350" cy="6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" name="AutoShape 109" descr="mail?cmd=cookie"/>
          <p:cNvSpPr>
            <a:spLocks noChangeAspect="1" noChangeArrowheads="1"/>
          </p:cNvSpPr>
          <p:nvPr/>
        </p:nvSpPr>
        <p:spPr bwMode="auto">
          <a:xfrm>
            <a:off x="7482455" y="6160748"/>
            <a:ext cx="6350" cy="6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5760771" y="1494360"/>
            <a:ext cx="5669639" cy="13469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defRPr/>
            </a:pPr>
            <a:r>
              <a:rPr kumimoji="0" lang="zh-CN" alt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060607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为了避免繁琐的</a:t>
            </a:r>
            <a:r>
              <a:rPr kumimoji="0" lang="en-US" altLang="zh-CN" sz="1400" b="1" i="0" u="none" strike="noStrike" kern="1200" cap="none" spc="0" normalizeH="0" baseline="0" noProof="0" dirty="0">
                <a:ln>
                  <a:noFill/>
                </a:ln>
                <a:solidFill>
                  <a:srgbClr val="060607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GMP</a:t>
            </a:r>
            <a:r>
              <a:rPr kumimoji="0" lang="zh-CN" alt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060607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规定重新审核，客户选择直接加装</a:t>
            </a:r>
            <a:r>
              <a:rPr kumimoji="0" lang="en-US" altLang="zh-CN" sz="1400" b="1" i="0" u="none" strike="noStrike" kern="1200" cap="none" spc="0" normalizeH="0" baseline="0" noProof="0" dirty="0">
                <a:ln>
                  <a:noFill/>
                </a:ln>
                <a:solidFill>
                  <a:srgbClr val="060607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K7DD</a:t>
            </a:r>
            <a:r>
              <a:rPr kumimoji="0" lang="zh-CN" alt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060607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在盘柜内的方案，且满足了客户需要实时监测医疗设备状态的需求。</a:t>
            </a:r>
            <a:endParaRPr kumimoji="0" lang="en-US" altLang="zh-CN" sz="1400" b="1" i="0" u="none" strike="noStrike" kern="1200" cap="none" spc="0" normalizeH="0" baseline="0" noProof="0" dirty="0">
              <a:ln>
                <a:noFill/>
              </a:ln>
              <a:solidFill>
                <a:srgbClr val="060607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defRPr/>
            </a:pPr>
            <a:r>
              <a:rPr kumimoji="0" lang="en-US" altLang="zh-CN" sz="1400" b="1" i="0" u="none" strike="noStrike" kern="1200" cap="none" spc="0" normalizeH="0" baseline="0" noProof="0" dirty="0">
                <a:ln>
                  <a:noFill/>
                </a:ln>
                <a:solidFill>
                  <a:srgbClr val="060607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K7DD</a:t>
            </a:r>
            <a:r>
              <a:rPr kumimoji="0" lang="zh-CN" alt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060607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可利用测量的电压和电流计算出约</a:t>
            </a:r>
            <a:r>
              <a:rPr kumimoji="0" lang="en-US" altLang="zh-CN" sz="1400" b="1" i="0" u="none" strike="noStrike" kern="1200" cap="none" spc="0" normalizeH="0" baseline="0" noProof="0" dirty="0">
                <a:ln>
                  <a:noFill/>
                </a:ln>
                <a:solidFill>
                  <a:srgbClr val="060607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400</a:t>
            </a:r>
            <a:r>
              <a:rPr kumimoji="0" lang="zh-CN" alt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060607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种特征量，检测具有多种特征的异常。</a:t>
            </a:r>
            <a:endParaRPr kumimoji="0" lang="en-US" altLang="zh-CN" sz="1400" b="1" i="0" u="none" strike="noStrike" kern="1200" cap="none" spc="0" normalizeH="0" baseline="0" noProof="0" dirty="0">
              <a:ln>
                <a:noFill/>
              </a:ln>
              <a:solidFill>
                <a:srgbClr val="060607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grpSp>
        <p:nvGrpSpPr>
          <p:cNvPr id="12" name="组合 11"/>
          <p:cNvGrpSpPr/>
          <p:nvPr/>
        </p:nvGrpSpPr>
        <p:grpSpPr>
          <a:xfrm>
            <a:off x="840328" y="913834"/>
            <a:ext cx="1279112" cy="366776"/>
            <a:chOff x="840328" y="830120"/>
            <a:chExt cx="1279112" cy="366776"/>
          </a:xfrm>
        </p:grpSpPr>
        <p:sp>
          <p:nvSpPr>
            <p:cNvPr id="13" name="矩形 12"/>
            <p:cNvSpPr/>
            <p:nvPr/>
          </p:nvSpPr>
          <p:spPr>
            <a:xfrm>
              <a:off x="840328" y="875128"/>
              <a:ext cx="1279112" cy="321768"/>
            </a:xfrm>
            <a:prstGeom prst="rect">
              <a:avLst/>
            </a:prstGeom>
            <a:solidFill>
              <a:schemeClr val="bg1"/>
            </a:solidFill>
            <a:ln>
              <a:noFill/>
              <a:headEnd type="none" w="med" len="med"/>
              <a:tailEnd type="none" w="med" len="med"/>
            </a:ln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1" lang="zh-CN" altLang="en-US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eiryo UI" panose="020B0604030504040204" pitchFamily="50" charset="-128"/>
                <a:ea typeface="Meiryo UI" panose="020B0604030504040204" pitchFamily="50" charset="-128"/>
                <a:cs typeface="+mn-cs"/>
              </a:endParaRPr>
            </a:p>
          </p:txBody>
        </p:sp>
        <p:sp>
          <p:nvSpPr>
            <p:cNvPr id="14" name="文本框 13"/>
            <p:cNvSpPr txBox="1"/>
            <p:nvPr/>
          </p:nvSpPr>
          <p:spPr>
            <a:xfrm>
              <a:off x="1006400" y="830120"/>
              <a:ext cx="946968" cy="23423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rtlCol="0" anchor="ctr" anchorCtr="0">
              <a:no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1" lang="zh-CN" alt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应用介绍</a:t>
              </a:r>
              <a:endParaRPr kumimoji="1" lang="zh-CN" alt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</p:grpSp>
      <p:grpSp>
        <p:nvGrpSpPr>
          <p:cNvPr id="15" name="组合 14"/>
          <p:cNvGrpSpPr/>
          <p:nvPr/>
        </p:nvGrpSpPr>
        <p:grpSpPr>
          <a:xfrm>
            <a:off x="7059348" y="936338"/>
            <a:ext cx="1279112" cy="366776"/>
            <a:chOff x="840328" y="830120"/>
            <a:chExt cx="1279112" cy="366776"/>
          </a:xfrm>
        </p:grpSpPr>
        <p:sp>
          <p:nvSpPr>
            <p:cNvPr id="16" name="矩形 15"/>
            <p:cNvSpPr/>
            <p:nvPr/>
          </p:nvSpPr>
          <p:spPr>
            <a:xfrm>
              <a:off x="840328" y="875128"/>
              <a:ext cx="1279112" cy="321768"/>
            </a:xfrm>
            <a:prstGeom prst="rect">
              <a:avLst/>
            </a:prstGeom>
            <a:solidFill>
              <a:schemeClr val="bg1"/>
            </a:solidFill>
            <a:ln>
              <a:noFill/>
              <a:headEnd type="none" w="med" len="med"/>
              <a:tailEnd type="none" w="med" len="med"/>
            </a:ln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1" lang="zh-CN" alt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Meiryo UI" panose="020B0604030504040204" pitchFamily="50" charset="-128"/>
                <a:ea typeface="Meiryo UI" panose="020B0604030504040204" pitchFamily="50" charset="-128"/>
                <a:cs typeface="+mn-cs"/>
              </a:endParaRPr>
            </a:p>
          </p:txBody>
        </p:sp>
        <p:sp>
          <p:nvSpPr>
            <p:cNvPr id="17" name="文本框 16"/>
            <p:cNvSpPr txBox="1"/>
            <p:nvPr/>
          </p:nvSpPr>
          <p:spPr>
            <a:xfrm>
              <a:off x="1006400" y="830120"/>
              <a:ext cx="946968" cy="23423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rtlCol="0" anchor="ctr" anchorCtr="0">
              <a:no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1" lang="zh-CN" alt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4472C4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价值提案</a:t>
              </a:r>
              <a:endParaRPr kumimoji="1" lang="zh-CN" alt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4472C4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</p:grpSp>
      <p:grpSp>
        <p:nvGrpSpPr>
          <p:cNvPr id="18" name="组合 17"/>
          <p:cNvGrpSpPr/>
          <p:nvPr/>
        </p:nvGrpSpPr>
        <p:grpSpPr>
          <a:xfrm>
            <a:off x="840328" y="5043417"/>
            <a:ext cx="1279112" cy="366776"/>
            <a:chOff x="840328" y="830120"/>
            <a:chExt cx="1279112" cy="366776"/>
          </a:xfrm>
        </p:grpSpPr>
        <p:sp>
          <p:nvSpPr>
            <p:cNvPr id="19" name="矩形 18"/>
            <p:cNvSpPr/>
            <p:nvPr/>
          </p:nvSpPr>
          <p:spPr>
            <a:xfrm>
              <a:off x="840328" y="875128"/>
              <a:ext cx="1279112" cy="321768"/>
            </a:xfrm>
            <a:prstGeom prst="rect">
              <a:avLst/>
            </a:prstGeom>
            <a:solidFill>
              <a:schemeClr val="bg1"/>
            </a:solidFill>
            <a:ln>
              <a:noFill/>
              <a:headEnd type="none" w="med" len="med"/>
              <a:tailEnd type="none" w="med" len="med"/>
            </a:ln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1" lang="zh-CN" altLang="en-US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eiryo UI" panose="020B0604030504040204" pitchFamily="50" charset="-128"/>
                <a:ea typeface="Meiryo UI" panose="020B0604030504040204" pitchFamily="50" charset="-128"/>
                <a:cs typeface="+mn-cs"/>
              </a:endParaRPr>
            </a:p>
          </p:txBody>
        </p:sp>
        <p:sp>
          <p:nvSpPr>
            <p:cNvPr id="20" name="文本框 19"/>
            <p:cNvSpPr txBox="1"/>
            <p:nvPr/>
          </p:nvSpPr>
          <p:spPr>
            <a:xfrm>
              <a:off x="1006400" y="830120"/>
              <a:ext cx="946968" cy="23423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rtlCol="0" anchor="ctr" anchorCtr="0">
              <a:no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1" lang="zh-CN" alt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客户课题</a:t>
              </a:r>
              <a:endParaRPr kumimoji="1" lang="zh-CN" alt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</p:grpSp>
      <p:sp>
        <p:nvSpPr>
          <p:cNvPr id="21" name="矩形 20"/>
          <p:cNvSpPr/>
          <p:nvPr/>
        </p:nvSpPr>
        <p:spPr>
          <a:xfrm>
            <a:off x="553500" y="3481464"/>
            <a:ext cx="4648374" cy="1494861"/>
          </a:xfrm>
          <a:prstGeom prst="rect">
            <a:avLst/>
          </a:prstGeom>
          <a:solidFill>
            <a:schemeClr val="bg1"/>
          </a:solidFill>
          <a:ln>
            <a:solidFill>
              <a:srgbClr val="37609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465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grpSp>
        <p:nvGrpSpPr>
          <p:cNvPr id="22" name="组合 21"/>
          <p:cNvGrpSpPr/>
          <p:nvPr/>
        </p:nvGrpSpPr>
        <p:grpSpPr>
          <a:xfrm>
            <a:off x="798333" y="3389021"/>
            <a:ext cx="1279112" cy="366776"/>
            <a:chOff x="840328" y="830120"/>
            <a:chExt cx="1279112" cy="366776"/>
          </a:xfrm>
        </p:grpSpPr>
        <p:sp>
          <p:nvSpPr>
            <p:cNvPr id="23" name="矩形 22"/>
            <p:cNvSpPr/>
            <p:nvPr/>
          </p:nvSpPr>
          <p:spPr>
            <a:xfrm>
              <a:off x="840328" y="875128"/>
              <a:ext cx="1279112" cy="321768"/>
            </a:xfrm>
            <a:prstGeom prst="rect">
              <a:avLst/>
            </a:prstGeom>
            <a:solidFill>
              <a:schemeClr val="bg1"/>
            </a:solidFill>
            <a:ln>
              <a:noFill/>
              <a:headEnd type="none" w="med" len="med"/>
              <a:tailEnd type="none" w="med" len="med"/>
            </a:ln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1" lang="zh-CN" altLang="en-US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eiryo UI" panose="020B0604030504040204" pitchFamily="50" charset="-128"/>
                <a:ea typeface="Meiryo UI" panose="020B0604030504040204" pitchFamily="50" charset="-128"/>
                <a:cs typeface="+mn-cs"/>
              </a:endParaRPr>
            </a:p>
          </p:txBody>
        </p:sp>
        <p:sp>
          <p:nvSpPr>
            <p:cNvPr id="24" name="文本框 23"/>
            <p:cNvSpPr txBox="1"/>
            <p:nvPr/>
          </p:nvSpPr>
          <p:spPr>
            <a:xfrm>
              <a:off x="1006400" y="830120"/>
              <a:ext cx="946968" cy="23423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rtlCol="0" anchor="ctr" anchorCtr="0">
              <a:no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1" lang="zh-CN" alt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使用场景</a:t>
              </a:r>
              <a:endParaRPr kumimoji="1" lang="zh-CN" alt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</p:grpSp>
      <p:sp>
        <p:nvSpPr>
          <p:cNvPr id="25" name="文本框 24"/>
          <p:cNvSpPr txBox="1"/>
          <p:nvPr/>
        </p:nvSpPr>
        <p:spPr>
          <a:xfrm>
            <a:off x="623296" y="3893947"/>
            <a:ext cx="214536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メイリオ"/>
              </a:rPr>
              <a:t>实时监测医疗设备中泵、风扇等的状态。</a:t>
            </a:r>
            <a:endParaRPr kumimoji="0" lang="en-US" altLang="zh-CN" sz="1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メイリオ"/>
            </a:endParaRPr>
          </a:p>
        </p:txBody>
      </p:sp>
      <p:sp>
        <p:nvSpPr>
          <p:cNvPr id="26" name="文本框 25"/>
          <p:cNvSpPr txBox="1"/>
          <p:nvPr/>
        </p:nvSpPr>
        <p:spPr>
          <a:xfrm>
            <a:off x="690538" y="5333417"/>
            <a:ext cx="4445673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メイリオ"/>
              </a:rPr>
              <a:t>1. </a:t>
            </a:r>
            <a:r>
              <a:rPr kumimoji="0" lang="zh-CN" altLang="en-US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メイリオ"/>
              </a:rPr>
              <a:t>由于不能停止工艺设备，客户在制造商建议更换电机之前就更换电机，造成过度维护，客户希望通过预兆保全实现没有浪费的维护。</a:t>
            </a:r>
            <a:endParaRPr kumimoji="0" lang="zh-CN" altLang="en-US" sz="1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メイリオ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メイリオ"/>
              </a:rPr>
              <a:t>2.</a:t>
            </a:r>
            <a:r>
              <a:rPr kumimoji="0" lang="zh-CN" alt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060607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受限于医疗行业</a:t>
            </a:r>
            <a:r>
              <a:rPr kumimoji="0" lang="en-US" altLang="zh-CN" sz="1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GMP</a:t>
            </a:r>
            <a:r>
              <a:rPr kumimoji="0" lang="zh-CN" alt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规定</a:t>
            </a:r>
            <a:r>
              <a:rPr kumimoji="0" lang="zh-CN" alt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060607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的影响，若现场设备或工艺有重大变动，需要进行新的</a:t>
            </a:r>
            <a:r>
              <a:rPr kumimoji="0" lang="en-US" altLang="zh-CN" sz="1400" b="1" i="0" u="none" strike="noStrike" kern="1200" cap="none" spc="0" normalizeH="0" baseline="0" noProof="0" dirty="0">
                <a:ln>
                  <a:noFill/>
                </a:ln>
                <a:solidFill>
                  <a:srgbClr val="060607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GMP</a:t>
            </a:r>
            <a:r>
              <a:rPr kumimoji="0" lang="zh-CN" alt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060607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审核。</a:t>
            </a:r>
            <a:endParaRPr kumimoji="0" lang="zh-CN" altLang="en-US" sz="14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  <a:sym typeface="+mn-ea"/>
            </a:endParaRPr>
          </a:p>
        </p:txBody>
      </p:sp>
      <p:grpSp>
        <p:nvGrpSpPr>
          <p:cNvPr id="27" name="组合 26"/>
          <p:cNvGrpSpPr/>
          <p:nvPr/>
        </p:nvGrpSpPr>
        <p:grpSpPr>
          <a:xfrm>
            <a:off x="6188722" y="3128299"/>
            <a:ext cx="4391476" cy="3110005"/>
            <a:chOff x="6905297" y="3148553"/>
            <a:chExt cx="4391476" cy="3110005"/>
          </a:xfrm>
        </p:grpSpPr>
        <p:pic>
          <p:nvPicPr>
            <p:cNvPr id="28" name="图片 27"/>
            <p:cNvPicPr>
              <a:picLocks noChangeAspect="1"/>
            </p:cNvPicPr>
            <p:nvPr/>
          </p:nvPicPr>
          <p:blipFill>
            <a:blip r:embed="rId1"/>
            <a:stretch>
              <a:fillRect/>
            </a:stretch>
          </p:blipFill>
          <p:spPr>
            <a:xfrm>
              <a:off x="7380535" y="3148553"/>
              <a:ext cx="3916238" cy="2939043"/>
            </a:xfrm>
            <a:prstGeom prst="rect">
              <a:avLst/>
            </a:prstGeom>
          </p:spPr>
        </p:pic>
        <p:sp>
          <p:nvSpPr>
            <p:cNvPr id="29" name="矩形 28"/>
            <p:cNvSpPr/>
            <p:nvPr/>
          </p:nvSpPr>
          <p:spPr>
            <a:xfrm>
              <a:off x="6905297" y="5204496"/>
              <a:ext cx="2406869" cy="1054062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endParaRPr>
            </a:p>
          </p:txBody>
        </p:sp>
      </p:grpSp>
      <p:pic>
        <p:nvPicPr>
          <p:cNvPr id="30" name="图片 2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13374" y="3666467"/>
            <a:ext cx="2054081" cy="1124854"/>
          </a:xfrm>
          <a:prstGeom prst="rect">
            <a:avLst/>
          </a:prstGeom>
        </p:spPr>
      </p:pic>
      <p:pic>
        <p:nvPicPr>
          <p:cNvPr id="31" name="图片 3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85567" y="1290654"/>
            <a:ext cx="1561537" cy="968434"/>
          </a:xfrm>
          <a:prstGeom prst="rect">
            <a:avLst/>
          </a:prstGeom>
        </p:spPr>
      </p:pic>
      <p:pic>
        <p:nvPicPr>
          <p:cNvPr id="32" name="图片 3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67245" y="2269246"/>
            <a:ext cx="1561537" cy="968434"/>
          </a:xfrm>
          <a:prstGeom prst="rect">
            <a:avLst/>
          </a:prstGeom>
        </p:spPr>
      </p:pic>
      <p:pic>
        <p:nvPicPr>
          <p:cNvPr id="33" name="图片 3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949527" y="4897553"/>
            <a:ext cx="1277100" cy="1216492"/>
          </a:xfrm>
          <a:prstGeom prst="rect">
            <a:avLst/>
          </a:prstGeom>
        </p:spPr>
      </p:pic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/>
          <p:cNvSpPr txBox="1"/>
          <p:nvPr/>
        </p:nvSpPr>
        <p:spPr>
          <a:xfrm>
            <a:off x="5749447" y="3059668"/>
            <a:ext cx="244257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Q&amp;A</a:t>
            </a:r>
            <a:endParaRPr lang="zh-CN" altLang="en-US" sz="2400" b="1" dirty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sz="quarter" idx="41"/>
          </p:nvPr>
        </p:nvSpPr>
        <p:spPr/>
        <p:txBody>
          <a:bodyPr/>
          <a:lstStyle/>
          <a:p>
            <a:pPr algn="ctr"/>
            <a:r>
              <a:rPr lang="en-US" altLang="zh-CN" b="1" dirty="0"/>
              <a:t>THE END</a:t>
            </a:r>
            <a:endParaRPr lang="zh-CN" altLang="en-US" b="1" dirty="0"/>
          </a:p>
        </p:txBody>
      </p:sp>
    </p:spTree>
  </p:cSld>
  <p:clrMapOvr>
    <a:masterClrMapping/>
  </p:clrMapOvr>
</p:sld>
</file>

<file path=ppt/tags/tag1.xml><?xml version="1.0" encoding="utf-8"?>
<p:tagLst xmlns:p="http://schemas.openxmlformats.org/presentationml/2006/main">
  <p:tag name="THINKCELLSHAPEDONOTDELETE" val="thinkcellActiveDocDoNotDelete"/>
</p:tagLst>
</file>

<file path=ppt/tags/tag2.xml><?xml version="1.0" encoding="utf-8"?>
<p:tagLst xmlns:p="http://schemas.openxmlformats.org/presentationml/2006/main">
  <p:tag name="THINKCELLSHAPEDONOTDELETE" val="thinkcellActiveDocDoNotDelete"/>
</p:tagLst>
</file>

<file path=ppt/tags/tag3.xml><?xml version="1.0" encoding="utf-8"?>
<p:tagLst xmlns:p="http://schemas.openxmlformats.org/presentationml/2006/main">
  <p:tag name="THINKCELLSHAPEDONOTDELETE" val="thinkcellActiveDocDoNotDelete"/>
</p:tagLst>
</file>

<file path=ppt/tags/tag4.xml><?xml version="1.0" encoding="utf-8"?>
<p:tagLst xmlns:p="http://schemas.openxmlformats.org/presentationml/2006/main">
  <p:tag name="KSO_WM_BEAUTIFY_FLAG" val=""/>
</p:tagLst>
</file>

<file path=ppt/tags/tag5.xml><?xml version="1.0" encoding="utf-8"?>
<p:tagLst xmlns:p="http://schemas.openxmlformats.org/presentationml/2006/main">
  <p:tag name="KSO_WM_BEAUTIFY_FLAG" val=""/>
</p:tagLst>
</file>

<file path=ppt/tags/tag6.xml><?xml version="1.0" encoding="utf-8"?>
<p:tagLst xmlns:p="http://schemas.openxmlformats.org/presentationml/2006/main">
  <p:tag name="KSO_WM_BEAUTIFY_FLAG" val=""/>
</p:tagLst>
</file>

<file path=ppt/tags/tag7.xml><?xml version="1.0" encoding="utf-8"?>
<p:tagLst xmlns:p="http://schemas.openxmlformats.org/presentationml/2006/main">
  <p:tag name="KSO_WM_BEAUTIFY_FLAG" val=""/>
</p:tagLst>
</file>

<file path=ppt/tags/tag8.xml><?xml version="1.0" encoding="utf-8"?>
<p:tagLst xmlns:p="http://schemas.openxmlformats.org/presentationml/2006/main">
  <p:tag name="KSO_WM_BEAUTIFY_FLAG" val=""/>
</p:tagLst>
</file>

<file path=ppt/theme/theme1.xml><?xml version="1.0" encoding="utf-8"?>
<a:theme xmlns:a="http://schemas.openxmlformats.org/drawingml/2006/main" name="IAB模板">
  <a:themeElements>
    <a:clrScheme name="omron_2020_new_2">
      <a:dk1>
        <a:sysClr val="windowText" lastClr="000000"/>
      </a:dk1>
      <a:lt1>
        <a:sysClr val="window" lastClr="FFFFFF"/>
      </a:lt1>
      <a:dk2>
        <a:srgbClr val="404040"/>
      </a:dk2>
      <a:lt2>
        <a:srgbClr val="E6E6E6"/>
      </a:lt2>
      <a:accent1>
        <a:srgbClr val="005EB8"/>
      </a:accent1>
      <a:accent2>
        <a:srgbClr val="00285F"/>
      </a:accent2>
      <a:accent3>
        <a:srgbClr val="0088FA"/>
      </a:accent3>
      <a:accent4>
        <a:srgbClr val="7F7F7F"/>
      </a:accent4>
      <a:accent5>
        <a:srgbClr val="BFBFBF"/>
      </a:accent5>
      <a:accent6>
        <a:srgbClr val="F2F2F2"/>
      </a:accent6>
      <a:hlink>
        <a:srgbClr val="005EB8"/>
      </a:hlink>
      <a:folHlink>
        <a:srgbClr val="954F72"/>
      </a:folHlink>
    </a:clrScheme>
    <a:fontScheme name="omron-2020-1">
      <a:majorFont>
        <a:latin typeface="Meiryo UI"/>
        <a:ea typeface="Meiryo UI"/>
        <a:cs typeface=""/>
      </a:majorFont>
      <a:minorFont>
        <a:latin typeface="Meiryo UI"/>
        <a:ea typeface="Meiryo UI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accent6"/>
        </a:solidFill>
        <a:ln>
          <a:noFill/>
        </a:ln>
      </a:spPr>
      <a:bodyPr rtlCol="0" anchor="ctr"/>
      <a:lstStyle>
        <a:defPPr algn="ctr">
          <a:defRPr kumimoji="1" dirty="0">
            <a:solidFill>
              <a:schemeClr val="tx1"/>
            </a:solidFill>
          </a:defRPr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>
        <a:ln w="15875">
          <a:solidFill>
            <a:schemeClr val="accent4"/>
          </a:solidFill>
          <a:tailEnd type="none" w="lg" len="lg"/>
        </a:ln>
      </a:spPr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OMRON_標準format_A4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/>
        </a:solidFill>
        <a:ln w="19050">
          <a:noFill/>
          <a:headEnd type="none" w="med" len="med"/>
          <a:tailEnd type="none" w="med" len="med"/>
        </a:ln>
      </a:spPr>
      <a:bodyPr rot="0" spcFirstLastPara="0" vertOverflow="overflow" horzOverflow="overflow" vert="horz" wrap="square" lIns="0" tIns="0" rIns="0" bIns="0" numCol="1" spcCol="0" rtlCol="0" fromWordArt="0" anchor="ctr" anchorCtr="0" forceAA="0" compatLnSpc="1">
        <a:noAutofit/>
      </a:bodyPr>
      <a:lstStyle>
        <a:defPPr algn="ctr">
          <a:defRPr kumimoji="1" sz="1400" b="1" dirty="0">
            <a:latin typeface="Meiryo UI" panose="020B0604030504040204" pitchFamily="50" charset="-128"/>
            <a:ea typeface="Meiryo UI" panose="020B0604030504040204" pitchFamily="50" charset="-128"/>
          </a:defRPr>
        </a:defPPr>
      </a:lstStyle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spDef>
    <a:lnDef>
      <a:spPr>
        <a:ln w="19050">
          <a:solidFill>
            <a:schemeClr val="bg1">
              <a:lumMod val="50000"/>
            </a:schemeClr>
          </a:solidFill>
          <a:prstDash val="solid"/>
          <a:headEnd type="none" w="med" len="med"/>
          <a:tailEnd type="none" w="med" len="med"/>
        </a:ln>
      </a:spPr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  <a:txDef>
      <a:spPr>
        <a:noFill/>
        <a:ln>
          <a:noFill/>
        </a:ln>
      </a:spPr>
      <a:bodyPr wrap="none" lIns="0" tIns="0" rIns="0" bIns="0" rtlCol="0" anchor="t" anchorCtr="0">
        <a:noAutofit/>
      </a:bodyPr>
      <a:lstStyle>
        <a:defPPr marL="0" marR="0" indent="0" algn="l" defTabSz="457200" rtl="0" eaLnBrk="1" fontAlgn="auto" latinLnBrk="0" hangingPunct="1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1" b="1" dirty="0" smtClean="0">
            <a:latin typeface="Meiryo UI" panose="020B0604030504040204" pitchFamily="50" charset="-128"/>
            <a:ea typeface="Meiryo UI" panose="020B0604030504040204" pitchFamily="50" charset="-128"/>
          </a:defRPr>
        </a:defPPr>
      </a:lstStyle>
    </a:txDef>
  </a:objectDefaul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9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0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1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文档" ma:contentTypeID="0x010100CEE1E828CAB0E7448C7459521FC97A21" ma:contentTypeVersion="1" ma:contentTypeDescription="新建文档。" ma:contentTypeScope="" ma:versionID="1580fafa5d109b671cd69605ddc8d238">
  <xsd:schema xmlns:xsd="http://www.w3.org/2001/XMLSchema" xmlns:xs="http://www.w3.org/2001/XMLSchema" xmlns:p="http://schemas.microsoft.com/office/2006/metadata/properties" xmlns:ns3="09bf7dc3-53fb-46ee-a8bf-a62132d8b0c8" targetNamespace="http://schemas.microsoft.com/office/2006/metadata/properties" ma:root="true" ma:fieldsID="b92257b07dbaeb6279ab6ac0418aa411" ns3:_="">
    <xsd:import namespace="09bf7dc3-53fb-46ee-a8bf-a62132d8b0c8"/>
    <xsd:element name="properties">
      <xsd:complexType>
        <xsd:sequence>
          <xsd:element name="documentManagement">
            <xsd:complexType>
              <xsd:all>
                <xsd:element ref="ns3:MediaServiceDateTake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9bf7dc3-53fb-46ee-a8bf-a62132d8b0c8" elementFormDefault="qualified">
    <xsd:import namespace="http://schemas.microsoft.com/office/2006/documentManagement/types"/>
    <xsd:import namespace="http://schemas.microsoft.com/office/infopath/2007/PartnerControls"/>
    <xsd:element name="MediaServiceDateTaken" ma:index="8" nillable="true" ma:displayName="MediaServiceDateTaken" ma:hidden="true" ma:indexed="true" ma:internalName="MediaServiceDateTaken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内容类型"/>
        <xsd:element ref="dc:title" minOccurs="0" maxOccurs="1" ma:index="4" ma:displayName="标题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9.xml><?xml version="1.0" encoding="utf-8"?>
<ds:datastoreItem xmlns:ds="http://schemas.openxmlformats.org/officeDocument/2006/customXml" ds:itemID="{058D4708-D717-4F04-8EB7-0CFCAAF824ED}">
  <ds:schemaRefs/>
</ds:datastoreItem>
</file>

<file path=customXml/itemProps10.xml><?xml version="1.0" encoding="utf-8"?>
<ds:datastoreItem xmlns:ds="http://schemas.openxmlformats.org/officeDocument/2006/customXml" ds:itemID="{90A71374-4418-4AC1-8665-C67181843543}">
  <ds:schemaRefs/>
</ds:datastoreItem>
</file>

<file path=customXml/itemProps11.xml><?xml version="1.0" encoding="utf-8"?>
<ds:datastoreItem xmlns:ds="http://schemas.openxmlformats.org/officeDocument/2006/customXml" ds:itemID="{3654EDA9-247F-4950-9E9F-F6AD41E5D2DA}">
  <ds:schemaRefs/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9622</Words>
  <Application>WPS 演示</Application>
  <PresentationFormat>宽屏</PresentationFormat>
  <Paragraphs>1540</Paragraphs>
  <Slides>42</Slides>
  <Notes>13</Notes>
  <HiddenSlides>0</HiddenSlides>
  <MMClips>2</MMClips>
  <ScaleCrop>false</ScaleCrop>
  <HeadingPairs>
    <vt:vector size="8" baseType="variant">
      <vt:variant>
        <vt:lpstr>已用的字体</vt:lpstr>
      </vt:variant>
      <vt:variant>
        <vt:i4>24</vt:i4>
      </vt:variant>
      <vt:variant>
        <vt:lpstr>主题</vt:lpstr>
      </vt:variant>
      <vt:variant>
        <vt:i4>2</vt:i4>
      </vt:variant>
      <vt:variant>
        <vt:lpstr>嵌入 OLE 服务器</vt:lpstr>
      </vt:variant>
      <vt:variant>
        <vt:i4>4</vt:i4>
      </vt:variant>
      <vt:variant>
        <vt:lpstr>幻灯片标题</vt:lpstr>
      </vt:variant>
      <vt:variant>
        <vt:i4>42</vt:i4>
      </vt:variant>
    </vt:vector>
  </HeadingPairs>
  <TitlesOfParts>
    <vt:vector size="72" baseType="lpstr">
      <vt:lpstr>Arial</vt:lpstr>
      <vt:lpstr>宋体</vt:lpstr>
      <vt:lpstr>Wingdings</vt:lpstr>
      <vt:lpstr>Meiryo UI</vt:lpstr>
      <vt:lpstr>微软雅黑</vt:lpstr>
      <vt:lpstr>Meiryo UI</vt:lpstr>
      <vt:lpstr>Segoe Print</vt:lpstr>
      <vt:lpstr>Yu Gothic UI</vt:lpstr>
      <vt:lpstr>Arial</vt:lpstr>
      <vt:lpstr>Century</vt:lpstr>
      <vt:lpstr>Arial Unicode MS</vt:lpstr>
      <vt:lpstr>等线</vt:lpstr>
      <vt:lpstr>Times New Roman</vt:lpstr>
      <vt:lpstr>MS PGothic</vt:lpstr>
      <vt:lpstr>微软雅黑 Light</vt:lpstr>
      <vt:lpstr>HGP創英角ｺﾞｼｯｸUB</vt:lpstr>
      <vt:lpstr>Yu Gothic</vt:lpstr>
      <vt:lpstr>Helvetica Light</vt:lpstr>
      <vt:lpstr>Meiryo</vt:lpstr>
      <vt:lpstr>幼圆</vt:lpstr>
      <vt:lpstr>Verdana</vt:lpstr>
      <vt:lpstr>Tahoma</vt:lpstr>
      <vt:lpstr>メイリオ</vt:lpstr>
      <vt:lpstr>メイリオ</vt:lpstr>
      <vt:lpstr>IAB模板</vt:lpstr>
      <vt:lpstr>1_OMRON_標準format_A4</vt:lpstr>
      <vt:lpstr>TCLayout.ActiveDocument.1</vt:lpstr>
      <vt:lpstr>TCLayout.ActiveDocument.1</vt:lpstr>
      <vt:lpstr>PBrush</vt:lpstr>
      <vt:lpstr>PBrush</vt:lpstr>
      <vt:lpstr>PowerPoint 演示文稿</vt:lpstr>
      <vt:lpstr>PowerPoint 演示文稿</vt:lpstr>
      <vt:lpstr>PowerPoint 演示文稿</vt:lpstr>
      <vt:lpstr>小型化</vt:lpstr>
      <vt:lpstr>PowerPoint 演示文稿</vt:lpstr>
      <vt:lpstr>PowerPoint 演示文稿</vt:lpstr>
      <vt:lpstr>PowerPoint 演示文稿</vt:lpstr>
      <vt:lpstr>PowerPoint 演示文稿</vt:lpstr>
      <vt:lpstr>新经济型导轨电源S8VK-N</vt:lpstr>
      <vt:lpstr>PowerPoint 演示文稿</vt:lpstr>
      <vt:lpstr>具体应用——二次电池</vt:lpstr>
      <vt:lpstr>具体应用——橡塑行业</vt:lpstr>
      <vt:lpstr>具体应用——新能源行业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1.2 产品优势（1）-选型方便</vt:lpstr>
      <vt:lpstr>产品优势（2）-LED TYPE动作确认更方便</vt:lpstr>
      <vt:lpstr>产品优势（3）-LED耐油性</vt:lpstr>
      <vt:lpstr>产品优势（4）-防溅型-耐渣性能</vt:lpstr>
      <vt:lpstr>产品优势（5）- 省人工</vt:lpstr>
      <vt:lpstr>PowerPoint 演示文稿</vt:lpstr>
      <vt:lpstr>PowerPoint 演示文稿</vt:lpstr>
      <vt:lpstr> 3.2.2应用案例-储能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FY24 个人工作总结</dc:title>
  <dc:creator>Ge Yang/OCT/OMCC</dc:creator>
  <cp:lastModifiedBy>海</cp:lastModifiedBy>
  <cp:revision>258</cp:revision>
  <cp:lastPrinted>2024-10-29T07:25:00Z</cp:lastPrinted>
  <dcterms:created xsi:type="dcterms:W3CDTF">2024-10-16T08:15:00Z</dcterms:created>
  <dcterms:modified xsi:type="dcterms:W3CDTF">2025-08-04T03:05:57Z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0x010100CEE1E828CAB0E7448C7459521FC97A21</vt:lpwstr>
  </property>
  <property fmtid="{D5CDD505-2E9C-101B-9397-08002B2CF9AE}" pid="3" name="ICV">
    <vt:lpwstr>60EAD7442F6E411E852F6048A0B484A0_13</vt:lpwstr>
  </property>
  <property fmtid="{D5CDD505-2E9C-101B-9397-08002B2CF9AE}" pid="4" name="KSOProductBuildVer">
    <vt:lpwstr>2052-12.1.0.19302</vt:lpwstr>
  </property>
</Properties>
</file>